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2" r:id="rId2"/>
    <p:sldId id="281" r:id="rId3"/>
    <p:sldId id="278" r:id="rId4"/>
    <p:sldId id="287" r:id="rId5"/>
    <p:sldId id="283" r:id="rId6"/>
    <p:sldId id="290" r:id="rId7"/>
    <p:sldId id="289" r:id="rId8"/>
    <p:sldId id="296" r:id="rId9"/>
    <p:sldId id="307" r:id="rId10"/>
    <p:sldId id="308" r:id="rId11"/>
    <p:sldId id="305" r:id="rId12"/>
    <p:sldId id="311" r:id="rId13"/>
    <p:sldId id="291" r:id="rId14"/>
    <p:sldId id="294" r:id="rId15"/>
    <p:sldId id="293" r:id="rId16"/>
    <p:sldId id="309" r:id="rId17"/>
    <p:sldId id="267" r:id="rId18"/>
    <p:sldId id="31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3F9AD"/>
    <a:srgbClr val="EFFDE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94476" autoAdjust="0"/>
  </p:normalViewPr>
  <p:slideViewPr>
    <p:cSldViewPr>
      <p:cViewPr varScale="1">
        <p:scale>
          <a:sx n="81" d="100"/>
          <a:sy n="81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A2021-41E4-4C31-9A49-9A0D3F5057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9F935E2-48C2-46EA-BFBB-C10A9951CF1D}">
      <dgm:prSet phldrT="[Text]" custT="1"/>
      <dgm:spPr>
        <a:solidFill>
          <a:srgbClr val="C3F9AD"/>
        </a:solidFill>
      </dgm:spPr>
      <dgm:t>
        <a:bodyPr/>
        <a:lstStyle/>
        <a:p>
          <a: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Uklouznutí a upadnutí </a:t>
          </a:r>
        </a:p>
        <a:p>
          <a:r>
            <a:rPr lang="cs-CZ" sz="11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Zvlášť na mokré podlaze je to snadné.</a:t>
          </a:r>
          <a:endParaRPr lang="cs-CZ" sz="115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D216F3-F491-4DFB-BF01-E6A6B3FFBA8D}" type="parTrans" cxnId="{61145B53-39E0-4A10-AAB1-651A8D5E6556}">
      <dgm:prSet/>
      <dgm:spPr/>
      <dgm:t>
        <a:bodyPr/>
        <a:lstStyle/>
        <a:p>
          <a:endParaRPr lang="cs-CZ"/>
        </a:p>
      </dgm:t>
    </dgm:pt>
    <dgm:pt modelId="{2A91B981-1D6B-4E92-87BF-20B2B067C670}" type="sibTrans" cxnId="{61145B53-39E0-4A10-AAB1-651A8D5E6556}">
      <dgm:prSet/>
      <dgm:spPr>
        <a:solidFill>
          <a:srgbClr val="92D050"/>
        </a:solidFill>
      </dgm:spPr>
      <dgm:t>
        <a:bodyPr/>
        <a:lstStyle/>
        <a:p>
          <a:endParaRPr lang="cs-CZ"/>
        </a:p>
      </dgm:t>
    </dgm:pt>
    <dgm:pt modelId="{91285079-B72F-4B77-92EC-E1FC9D1D7AB4}">
      <dgm:prSet phldrT="[Text]" custT="1"/>
      <dgm:spPr>
        <a:solidFill>
          <a:srgbClr val="C3F9AD"/>
        </a:solidFill>
      </dgm:spPr>
      <dgm:t>
        <a:bodyPr/>
        <a:lstStyle/>
        <a:p>
          <a: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Odlétnutí obráběných částí výrobku </a:t>
          </a:r>
          <a:b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jejich zapíchnutí do oka, ruky nebo jiné části těla</a:t>
          </a:r>
          <a:endParaRPr lang="cs-CZ" sz="1150" cap="all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5C718A-FEE1-4B22-B346-4300534DB3A9}" type="parTrans" cxnId="{9F207BE8-1DF0-4A20-B4AA-A6EEAA9BBE9E}">
      <dgm:prSet/>
      <dgm:spPr/>
      <dgm:t>
        <a:bodyPr/>
        <a:lstStyle/>
        <a:p>
          <a:endParaRPr lang="cs-CZ"/>
        </a:p>
      </dgm:t>
    </dgm:pt>
    <dgm:pt modelId="{20CA1528-5E6C-4976-A2A6-43B6907CA481}" type="sibTrans" cxnId="{9F207BE8-1DF0-4A20-B4AA-A6EEAA9BBE9E}">
      <dgm:prSet/>
      <dgm:spPr>
        <a:solidFill>
          <a:srgbClr val="92D050"/>
        </a:solidFill>
      </dgm:spPr>
      <dgm:t>
        <a:bodyPr/>
        <a:lstStyle/>
        <a:p>
          <a:endParaRPr lang="cs-CZ"/>
        </a:p>
      </dgm:t>
    </dgm:pt>
    <dgm:pt modelId="{1FE6684B-ADD3-4140-A57A-3538D029768A}">
      <dgm:prSet phldrT="[Text]" custT="1"/>
      <dgm:spPr>
        <a:solidFill>
          <a:srgbClr val="C3F9AD"/>
        </a:solidFill>
      </dgm:spPr>
      <dgm:t>
        <a:bodyPr/>
        <a:lstStyle/>
        <a:p>
          <a: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pádu předmětu, nářadí nebo výrobku </a:t>
          </a:r>
          <a:b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15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 výšky na pracovníka, Zasypání osoby materiálem </a:t>
          </a:r>
          <a:endParaRPr lang="cs-CZ" sz="1150" cap="all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C088B2-7972-4FD1-82E6-EFB336DE69C1}" type="parTrans" cxnId="{0AF9CFC1-9A00-4175-98DE-13D684E2CF3A}">
      <dgm:prSet/>
      <dgm:spPr/>
      <dgm:t>
        <a:bodyPr/>
        <a:lstStyle/>
        <a:p>
          <a:endParaRPr lang="cs-CZ"/>
        </a:p>
      </dgm:t>
    </dgm:pt>
    <dgm:pt modelId="{70751554-102F-4899-8989-1E2FEFF3E034}" type="sibTrans" cxnId="{0AF9CFC1-9A00-4175-98DE-13D684E2CF3A}">
      <dgm:prSet/>
      <dgm:spPr>
        <a:solidFill>
          <a:srgbClr val="92D050"/>
        </a:solidFill>
      </dgm:spPr>
      <dgm:t>
        <a:bodyPr/>
        <a:lstStyle/>
        <a:p>
          <a:endParaRPr lang="cs-CZ"/>
        </a:p>
      </dgm:t>
    </dgm:pt>
    <dgm:pt modelId="{CC19B287-8A17-4116-81B1-7C7D8D8A9ACC}" type="pres">
      <dgm:prSet presAssocID="{CFCA2021-41E4-4C31-9A49-9A0D3F5057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CD2042C4-802D-4709-A69B-050D3FC0747B}" type="pres">
      <dgm:prSet presAssocID="{59F935E2-48C2-46EA-BFBB-C10A9951CF1D}" presName="composite" presStyleCnt="0"/>
      <dgm:spPr/>
    </dgm:pt>
    <dgm:pt modelId="{D603BE72-021F-4B04-9E62-C46A4CC59424}" type="pres">
      <dgm:prSet presAssocID="{59F935E2-48C2-46EA-BFBB-C10A9951CF1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BD0F4D-211C-41EA-9044-50CD3A8EA28E}" type="pres">
      <dgm:prSet presAssocID="{59F935E2-48C2-46EA-BFBB-C10A9951CF1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4651DD-E2A8-48A7-A3F9-5311D86781A3}" type="pres">
      <dgm:prSet presAssocID="{59F935E2-48C2-46EA-BFBB-C10A9951CF1D}" presName="BalanceSpacing" presStyleCnt="0"/>
      <dgm:spPr/>
    </dgm:pt>
    <dgm:pt modelId="{1A19F25B-77DA-40F8-B17A-CA9762DD2347}" type="pres">
      <dgm:prSet presAssocID="{59F935E2-48C2-46EA-BFBB-C10A9951CF1D}" presName="BalanceSpacing1" presStyleCnt="0"/>
      <dgm:spPr/>
    </dgm:pt>
    <dgm:pt modelId="{26CF70DF-4BF8-4D04-BB16-4F1582C069B8}" type="pres">
      <dgm:prSet presAssocID="{2A91B981-1D6B-4E92-87BF-20B2B067C670}" presName="Accent1Text" presStyleLbl="node1" presStyleIdx="1" presStyleCnt="6"/>
      <dgm:spPr/>
      <dgm:t>
        <a:bodyPr/>
        <a:lstStyle/>
        <a:p>
          <a:endParaRPr lang="cs-CZ"/>
        </a:p>
      </dgm:t>
    </dgm:pt>
    <dgm:pt modelId="{5EE26870-E533-404B-BF75-D7819DAC419B}" type="pres">
      <dgm:prSet presAssocID="{2A91B981-1D6B-4E92-87BF-20B2B067C670}" presName="spaceBetweenRectangles" presStyleCnt="0"/>
      <dgm:spPr/>
    </dgm:pt>
    <dgm:pt modelId="{B1ED6B5F-B940-497F-B2C9-B287C47ED12A}" type="pres">
      <dgm:prSet presAssocID="{91285079-B72F-4B77-92EC-E1FC9D1D7AB4}" presName="composite" presStyleCnt="0"/>
      <dgm:spPr/>
    </dgm:pt>
    <dgm:pt modelId="{600D6413-FCB1-40D4-B59E-1AF8093893CE}" type="pres">
      <dgm:prSet presAssocID="{91285079-B72F-4B77-92EC-E1FC9D1D7AB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589B90-3096-4593-BD31-BDA5774F3CB6}" type="pres">
      <dgm:prSet presAssocID="{91285079-B72F-4B77-92EC-E1FC9D1D7AB4}" presName="Childtext1" presStyleLbl="revTx" presStyleIdx="1" presStyleCnt="3" custLinFactX="186149" custLinFactY="-30191" custLinFactNeighborX="2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45D45B-2B36-470A-AAAC-535A15005240}" type="pres">
      <dgm:prSet presAssocID="{91285079-B72F-4B77-92EC-E1FC9D1D7AB4}" presName="BalanceSpacing" presStyleCnt="0"/>
      <dgm:spPr/>
    </dgm:pt>
    <dgm:pt modelId="{05FE4136-BB93-435D-9B01-E7A9BF9D383F}" type="pres">
      <dgm:prSet presAssocID="{91285079-B72F-4B77-92EC-E1FC9D1D7AB4}" presName="BalanceSpacing1" presStyleCnt="0"/>
      <dgm:spPr/>
    </dgm:pt>
    <dgm:pt modelId="{6F8BD262-A299-4E8F-9D52-0C08DD17CB9E}" type="pres">
      <dgm:prSet presAssocID="{20CA1528-5E6C-4976-A2A6-43B6907CA481}" presName="Accent1Text" presStyleLbl="node1" presStyleIdx="3" presStyleCnt="6" custLinFactNeighborY="0"/>
      <dgm:spPr/>
      <dgm:t>
        <a:bodyPr/>
        <a:lstStyle/>
        <a:p>
          <a:endParaRPr lang="cs-CZ"/>
        </a:p>
      </dgm:t>
    </dgm:pt>
    <dgm:pt modelId="{A24715BC-4194-4D1B-A7A6-58280B2423CB}" type="pres">
      <dgm:prSet presAssocID="{20CA1528-5E6C-4976-A2A6-43B6907CA481}" presName="spaceBetweenRectangles" presStyleCnt="0"/>
      <dgm:spPr/>
    </dgm:pt>
    <dgm:pt modelId="{0F78C04C-2BC6-4872-AAE7-445D2B87CE2A}" type="pres">
      <dgm:prSet presAssocID="{1FE6684B-ADD3-4140-A57A-3538D029768A}" presName="composite" presStyleCnt="0"/>
      <dgm:spPr/>
    </dgm:pt>
    <dgm:pt modelId="{E2E30731-4536-4454-9476-7F5D036F787F}" type="pres">
      <dgm:prSet presAssocID="{1FE6684B-ADD3-4140-A57A-3538D029768A}" presName="Parent1" presStyleLbl="node1" presStyleIdx="4" presStyleCnt="6" custScaleX="103205" custScaleY="950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4BFA96-1CD3-49B3-8653-AE4A76C2F1AD}" type="pres">
      <dgm:prSet presAssocID="{1FE6684B-ADD3-4140-A57A-3538D029768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14D111-2785-41B6-8256-9B0DBA3AD754}" type="pres">
      <dgm:prSet presAssocID="{1FE6684B-ADD3-4140-A57A-3538D029768A}" presName="BalanceSpacing" presStyleCnt="0"/>
      <dgm:spPr/>
    </dgm:pt>
    <dgm:pt modelId="{4026D740-9246-436C-82D2-4651BBCF67A7}" type="pres">
      <dgm:prSet presAssocID="{1FE6684B-ADD3-4140-A57A-3538D029768A}" presName="BalanceSpacing1" presStyleCnt="0"/>
      <dgm:spPr/>
    </dgm:pt>
    <dgm:pt modelId="{4C28B5B8-E905-4E82-B1B5-2376BD8DF347}" type="pres">
      <dgm:prSet presAssocID="{70751554-102F-4899-8989-1E2FEFF3E034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6ECFD48D-773B-4D0C-94DD-868BF93CC662}" type="presOf" srcId="{CFCA2021-41E4-4C31-9A49-9A0D3F5057A8}" destId="{CC19B287-8A17-4116-81B1-7C7D8D8A9ACC}" srcOrd="0" destOrd="0" presId="urn:microsoft.com/office/officeart/2008/layout/AlternatingHexagons"/>
    <dgm:cxn modelId="{D5F498FC-B64A-4ACC-9DA9-5241B0770C0A}" type="presOf" srcId="{91285079-B72F-4B77-92EC-E1FC9D1D7AB4}" destId="{600D6413-FCB1-40D4-B59E-1AF8093893CE}" srcOrd="0" destOrd="0" presId="urn:microsoft.com/office/officeart/2008/layout/AlternatingHexagons"/>
    <dgm:cxn modelId="{E8D09344-B39D-4B9E-86C6-835C68882EBF}" type="presOf" srcId="{59F935E2-48C2-46EA-BFBB-C10A9951CF1D}" destId="{D603BE72-021F-4B04-9E62-C46A4CC59424}" srcOrd="0" destOrd="0" presId="urn:microsoft.com/office/officeart/2008/layout/AlternatingHexagons"/>
    <dgm:cxn modelId="{164B4B00-3628-43F2-BBAF-4B10B1BB0BF2}" type="presOf" srcId="{1FE6684B-ADD3-4140-A57A-3538D029768A}" destId="{E2E30731-4536-4454-9476-7F5D036F787F}" srcOrd="0" destOrd="0" presId="urn:microsoft.com/office/officeart/2008/layout/AlternatingHexagons"/>
    <dgm:cxn modelId="{CCB4A613-E1FD-4070-995F-1B015765EE27}" type="presOf" srcId="{2A91B981-1D6B-4E92-87BF-20B2B067C670}" destId="{26CF70DF-4BF8-4D04-BB16-4F1582C069B8}" srcOrd="0" destOrd="0" presId="urn:microsoft.com/office/officeart/2008/layout/AlternatingHexagons"/>
    <dgm:cxn modelId="{9F207BE8-1DF0-4A20-B4AA-A6EEAA9BBE9E}" srcId="{CFCA2021-41E4-4C31-9A49-9A0D3F5057A8}" destId="{91285079-B72F-4B77-92EC-E1FC9D1D7AB4}" srcOrd="1" destOrd="0" parTransId="{1C5C718A-FEE1-4B22-B346-4300534DB3A9}" sibTransId="{20CA1528-5E6C-4976-A2A6-43B6907CA481}"/>
    <dgm:cxn modelId="{61145B53-39E0-4A10-AAB1-651A8D5E6556}" srcId="{CFCA2021-41E4-4C31-9A49-9A0D3F5057A8}" destId="{59F935E2-48C2-46EA-BFBB-C10A9951CF1D}" srcOrd="0" destOrd="0" parTransId="{07D216F3-F491-4DFB-BF01-E6A6B3FFBA8D}" sibTransId="{2A91B981-1D6B-4E92-87BF-20B2B067C670}"/>
    <dgm:cxn modelId="{0AF9CFC1-9A00-4175-98DE-13D684E2CF3A}" srcId="{CFCA2021-41E4-4C31-9A49-9A0D3F5057A8}" destId="{1FE6684B-ADD3-4140-A57A-3538D029768A}" srcOrd="2" destOrd="0" parTransId="{70C088B2-7972-4FD1-82E6-EFB336DE69C1}" sibTransId="{70751554-102F-4899-8989-1E2FEFF3E034}"/>
    <dgm:cxn modelId="{C740A5D0-5B5E-4A25-8B11-452B375B38CF}" type="presOf" srcId="{20CA1528-5E6C-4976-A2A6-43B6907CA481}" destId="{6F8BD262-A299-4E8F-9D52-0C08DD17CB9E}" srcOrd="0" destOrd="0" presId="urn:microsoft.com/office/officeart/2008/layout/AlternatingHexagons"/>
    <dgm:cxn modelId="{C87C9100-0312-4A71-B784-9661264F9660}" type="presOf" srcId="{70751554-102F-4899-8989-1E2FEFF3E034}" destId="{4C28B5B8-E905-4E82-B1B5-2376BD8DF347}" srcOrd="0" destOrd="0" presId="urn:microsoft.com/office/officeart/2008/layout/AlternatingHexagons"/>
    <dgm:cxn modelId="{04FB176A-D08E-440F-87EA-3F6EF154BCD0}" type="presParOf" srcId="{CC19B287-8A17-4116-81B1-7C7D8D8A9ACC}" destId="{CD2042C4-802D-4709-A69B-050D3FC0747B}" srcOrd="0" destOrd="0" presId="urn:microsoft.com/office/officeart/2008/layout/AlternatingHexagons"/>
    <dgm:cxn modelId="{051714BA-9FC9-45BA-A9B3-099582525D0D}" type="presParOf" srcId="{CD2042C4-802D-4709-A69B-050D3FC0747B}" destId="{D603BE72-021F-4B04-9E62-C46A4CC59424}" srcOrd="0" destOrd="0" presId="urn:microsoft.com/office/officeart/2008/layout/AlternatingHexagons"/>
    <dgm:cxn modelId="{C84A59DC-2FA2-4899-AB18-AB17947F92DB}" type="presParOf" srcId="{CD2042C4-802D-4709-A69B-050D3FC0747B}" destId="{43BD0F4D-211C-41EA-9044-50CD3A8EA28E}" srcOrd="1" destOrd="0" presId="urn:microsoft.com/office/officeart/2008/layout/AlternatingHexagons"/>
    <dgm:cxn modelId="{4123F923-DD9F-4629-A7EA-947C3557B72A}" type="presParOf" srcId="{CD2042C4-802D-4709-A69B-050D3FC0747B}" destId="{964651DD-E2A8-48A7-A3F9-5311D86781A3}" srcOrd="2" destOrd="0" presId="urn:microsoft.com/office/officeart/2008/layout/AlternatingHexagons"/>
    <dgm:cxn modelId="{1C09DD4D-1145-4959-8795-57A0265A32E0}" type="presParOf" srcId="{CD2042C4-802D-4709-A69B-050D3FC0747B}" destId="{1A19F25B-77DA-40F8-B17A-CA9762DD2347}" srcOrd="3" destOrd="0" presId="urn:microsoft.com/office/officeart/2008/layout/AlternatingHexagons"/>
    <dgm:cxn modelId="{56E09703-E0ED-418E-9F3C-071B7DDA9833}" type="presParOf" srcId="{CD2042C4-802D-4709-A69B-050D3FC0747B}" destId="{26CF70DF-4BF8-4D04-BB16-4F1582C069B8}" srcOrd="4" destOrd="0" presId="urn:microsoft.com/office/officeart/2008/layout/AlternatingHexagons"/>
    <dgm:cxn modelId="{ECFA48E7-0694-4BDC-A023-274546D03E46}" type="presParOf" srcId="{CC19B287-8A17-4116-81B1-7C7D8D8A9ACC}" destId="{5EE26870-E533-404B-BF75-D7819DAC419B}" srcOrd="1" destOrd="0" presId="urn:microsoft.com/office/officeart/2008/layout/AlternatingHexagons"/>
    <dgm:cxn modelId="{B2140BA2-B45A-4D30-9A74-0348C1C76E09}" type="presParOf" srcId="{CC19B287-8A17-4116-81B1-7C7D8D8A9ACC}" destId="{B1ED6B5F-B940-497F-B2C9-B287C47ED12A}" srcOrd="2" destOrd="0" presId="urn:microsoft.com/office/officeart/2008/layout/AlternatingHexagons"/>
    <dgm:cxn modelId="{8B3A3C33-3674-45C6-ABF7-E0D95FF4073B}" type="presParOf" srcId="{B1ED6B5F-B940-497F-B2C9-B287C47ED12A}" destId="{600D6413-FCB1-40D4-B59E-1AF8093893CE}" srcOrd="0" destOrd="0" presId="urn:microsoft.com/office/officeart/2008/layout/AlternatingHexagons"/>
    <dgm:cxn modelId="{8267BC92-D728-466C-B04C-F795771E5342}" type="presParOf" srcId="{B1ED6B5F-B940-497F-B2C9-B287C47ED12A}" destId="{6B589B90-3096-4593-BD31-BDA5774F3CB6}" srcOrd="1" destOrd="0" presId="urn:microsoft.com/office/officeart/2008/layout/AlternatingHexagons"/>
    <dgm:cxn modelId="{787C4DA1-ED78-47CA-A35C-E3BEEEDF71A3}" type="presParOf" srcId="{B1ED6B5F-B940-497F-B2C9-B287C47ED12A}" destId="{8F45D45B-2B36-470A-AAAC-535A15005240}" srcOrd="2" destOrd="0" presId="urn:microsoft.com/office/officeart/2008/layout/AlternatingHexagons"/>
    <dgm:cxn modelId="{963153D9-1475-4DCB-B9FC-77829D57B9D7}" type="presParOf" srcId="{B1ED6B5F-B940-497F-B2C9-B287C47ED12A}" destId="{05FE4136-BB93-435D-9B01-E7A9BF9D383F}" srcOrd="3" destOrd="0" presId="urn:microsoft.com/office/officeart/2008/layout/AlternatingHexagons"/>
    <dgm:cxn modelId="{3E854B60-D40D-4D24-BD71-56E8329DBDFB}" type="presParOf" srcId="{B1ED6B5F-B940-497F-B2C9-B287C47ED12A}" destId="{6F8BD262-A299-4E8F-9D52-0C08DD17CB9E}" srcOrd="4" destOrd="0" presId="urn:microsoft.com/office/officeart/2008/layout/AlternatingHexagons"/>
    <dgm:cxn modelId="{3890D255-5A24-474F-A4C2-B46E1AB29573}" type="presParOf" srcId="{CC19B287-8A17-4116-81B1-7C7D8D8A9ACC}" destId="{A24715BC-4194-4D1B-A7A6-58280B2423CB}" srcOrd="3" destOrd="0" presId="urn:microsoft.com/office/officeart/2008/layout/AlternatingHexagons"/>
    <dgm:cxn modelId="{2F077145-6BF5-4C3C-A71F-FC12780D5EB1}" type="presParOf" srcId="{CC19B287-8A17-4116-81B1-7C7D8D8A9ACC}" destId="{0F78C04C-2BC6-4872-AAE7-445D2B87CE2A}" srcOrd="4" destOrd="0" presId="urn:microsoft.com/office/officeart/2008/layout/AlternatingHexagons"/>
    <dgm:cxn modelId="{5A9F1A0F-BA9A-4897-9AA4-A145BDC4EACE}" type="presParOf" srcId="{0F78C04C-2BC6-4872-AAE7-445D2B87CE2A}" destId="{E2E30731-4536-4454-9476-7F5D036F787F}" srcOrd="0" destOrd="0" presId="urn:microsoft.com/office/officeart/2008/layout/AlternatingHexagons"/>
    <dgm:cxn modelId="{209D40F9-72B0-4835-A76B-BBF18D5CA979}" type="presParOf" srcId="{0F78C04C-2BC6-4872-AAE7-445D2B87CE2A}" destId="{ED4BFA96-1CD3-49B3-8653-AE4A76C2F1AD}" srcOrd="1" destOrd="0" presId="urn:microsoft.com/office/officeart/2008/layout/AlternatingHexagons"/>
    <dgm:cxn modelId="{ABDE32D4-233E-4A7E-8C2A-EFDD2FABF3BE}" type="presParOf" srcId="{0F78C04C-2BC6-4872-AAE7-445D2B87CE2A}" destId="{B014D111-2785-41B6-8256-9B0DBA3AD754}" srcOrd="2" destOrd="0" presId="urn:microsoft.com/office/officeart/2008/layout/AlternatingHexagons"/>
    <dgm:cxn modelId="{1A5B6653-1E67-485A-9246-B36DBEF83B54}" type="presParOf" srcId="{0F78C04C-2BC6-4872-AAE7-445D2B87CE2A}" destId="{4026D740-9246-436C-82D2-4651BBCF67A7}" srcOrd="3" destOrd="0" presId="urn:microsoft.com/office/officeart/2008/layout/AlternatingHexagons"/>
    <dgm:cxn modelId="{C760FF0A-B309-4306-8CA5-247BBC8769E4}" type="presParOf" srcId="{0F78C04C-2BC6-4872-AAE7-445D2B87CE2A}" destId="{4C28B5B8-E905-4E82-B1B5-2376BD8DF34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3BE72-021F-4B04-9E62-C46A4CC59424}">
      <dsp:nvSpPr>
        <dsp:cNvPr id="0" name=""/>
        <dsp:cNvSpPr/>
      </dsp:nvSpPr>
      <dsp:spPr>
        <a:xfrm rot="5400000">
          <a:off x="4056706" y="126325"/>
          <a:ext cx="1922459" cy="1672539"/>
        </a:xfrm>
        <a:prstGeom prst="hexagon">
          <a:avLst>
            <a:gd name="adj" fmla="val 25000"/>
            <a:gd name="vf" fmla="val 115470"/>
          </a:avLst>
        </a:prstGeom>
        <a:solidFill>
          <a:srgbClr val="C3F9A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Uklouznutí a upadnutí 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5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Zvlášť na mokré podlaze je to snadné.</a:t>
          </a:r>
          <a:endParaRPr lang="cs-CZ" sz="115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442303" y="300948"/>
        <a:ext cx="1151265" cy="1323293"/>
      </dsp:txXfrm>
    </dsp:sp>
    <dsp:sp modelId="{43BD0F4D-211C-41EA-9044-50CD3A8EA28E}">
      <dsp:nvSpPr>
        <dsp:cNvPr id="0" name=""/>
        <dsp:cNvSpPr/>
      </dsp:nvSpPr>
      <dsp:spPr>
        <a:xfrm>
          <a:off x="5904958" y="385857"/>
          <a:ext cx="2145464" cy="115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F70DF-4BF8-4D04-BB16-4F1582C069B8}">
      <dsp:nvSpPr>
        <dsp:cNvPr id="0" name=""/>
        <dsp:cNvSpPr/>
      </dsp:nvSpPr>
      <dsp:spPr>
        <a:xfrm rot="5400000">
          <a:off x="2250363" y="126325"/>
          <a:ext cx="1922459" cy="1672539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635960" y="300948"/>
        <a:ext cx="1151265" cy="1323293"/>
      </dsp:txXfrm>
    </dsp:sp>
    <dsp:sp modelId="{600D6413-FCB1-40D4-B59E-1AF8093893CE}">
      <dsp:nvSpPr>
        <dsp:cNvPr id="0" name=""/>
        <dsp:cNvSpPr/>
      </dsp:nvSpPr>
      <dsp:spPr>
        <a:xfrm rot="5400000">
          <a:off x="3150074" y="1758108"/>
          <a:ext cx="1922459" cy="1672539"/>
        </a:xfrm>
        <a:prstGeom prst="hexagon">
          <a:avLst>
            <a:gd name="adj" fmla="val 25000"/>
            <a:gd name="vf" fmla="val 115470"/>
          </a:avLst>
        </a:prstGeom>
        <a:solidFill>
          <a:srgbClr val="C3F9A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Odlétnutí obráběných částí výrobku </a:t>
          </a:r>
          <a:b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jejich zapíchnutí do oka, ruky nebo jiné části těla</a:t>
          </a:r>
          <a:endParaRPr lang="cs-CZ" sz="1150" kern="1200" cap="all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535671" y="1932731"/>
        <a:ext cx="1151265" cy="1323293"/>
      </dsp:txXfrm>
    </dsp:sp>
    <dsp:sp modelId="{6B589B90-3096-4593-BD31-BDA5774F3CB6}">
      <dsp:nvSpPr>
        <dsp:cNvPr id="0" name=""/>
        <dsp:cNvSpPr/>
      </dsp:nvSpPr>
      <dsp:spPr>
        <a:xfrm>
          <a:off x="7103736" y="515919"/>
          <a:ext cx="2076256" cy="115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BD262-A299-4E8F-9D52-0C08DD17CB9E}">
      <dsp:nvSpPr>
        <dsp:cNvPr id="0" name=""/>
        <dsp:cNvSpPr/>
      </dsp:nvSpPr>
      <dsp:spPr>
        <a:xfrm rot="5400000">
          <a:off x="4956417" y="1758108"/>
          <a:ext cx="1922459" cy="1672539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5342014" y="1932731"/>
        <a:ext cx="1151265" cy="1323293"/>
      </dsp:txXfrm>
    </dsp:sp>
    <dsp:sp modelId="{E2E30731-4536-4454-9476-7F5D036F787F}">
      <dsp:nvSpPr>
        <dsp:cNvPr id="0" name=""/>
        <dsp:cNvSpPr/>
      </dsp:nvSpPr>
      <dsp:spPr>
        <a:xfrm rot="5400000">
          <a:off x="4104267" y="3363089"/>
          <a:ext cx="1827336" cy="1726144"/>
        </a:xfrm>
        <a:prstGeom prst="hexagon">
          <a:avLst>
            <a:gd name="adj" fmla="val 25000"/>
            <a:gd name="vf" fmla="val 115470"/>
          </a:avLst>
        </a:prstGeom>
        <a:solidFill>
          <a:srgbClr val="C3F9A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pádu předmětu, nářadí nebo výrobku </a:t>
          </a:r>
          <a:b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150" kern="1200" cap="all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 výšky na pracovníka, Zasypání osoby materiálem </a:t>
          </a:r>
          <a:endParaRPr lang="cs-CZ" sz="1150" kern="1200" cap="all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434588" y="3608616"/>
        <a:ext cx="1166694" cy="1235090"/>
      </dsp:txXfrm>
    </dsp:sp>
    <dsp:sp modelId="{ED4BFA96-1CD3-49B3-8653-AE4A76C2F1AD}">
      <dsp:nvSpPr>
        <dsp:cNvPr id="0" name=""/>
        <dsp:cNvSpPr/>
      </dsp:nvSpPr>
      <dsp:spPr>
        <a:xfrm>
          <a:off x="5904958" y="3649424"/>
          <a:ext cx="2145464" cy="115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8B5B8-E905-4E82-B1B5-2376BD8DF347}">
      <dsp:nvSpPr>
        <dsp:cNvPr id="0" name=""/>
        <dsp:cNvSpPr/>
      </dsp:nvSpPr>
      <dsp:spPr>
        <a:xfrm rot="5400000">
          <a:off x="2250363" y="3389892"/>
          <a:ext cx="1922459" cy="1672539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635960" y="3564515"/>
        <a:ext cx="1151265" cy="132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18827E-FDB3-442B-937A-DA61C5C3CFC6}" type="datetimeFigureOut">
              <a:rPr lang="cs-CZ"/>
              <a:pPr/>
              <a:t>21. 4. 2020</a:t>
            </a:fld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5DEA66-F836-421F-9A2D-8FA803E78A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5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02549-4AAF-4141-809A-70B99DA52550}" type="datetimeFigureOut">
              <a:rPr lang="cs-CZ"/>
              <a:pPr>
                <a:defRPr/>
              </a:pPr>
              <a:t>21. 4. 2020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96DAB4-57E1-442B-84F0-E93291D5F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9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7833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4096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7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381750"/>
            <a:ext cx="7488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cs-CZ">
                <a:latin typeface="Arial" charset="0"/>
              </a:rPr>
              <a:t>Autorem materiálu a všech jeho částí, není-li uvedeno jinak, je (jméno a příjmení autora).</a:t>
            </a:r>
            <a:br>
              <a:rPr lang="cs-CZ">
                <a:latin typeface="Arial" charset="0"/>
              </a:rPr>
            </a:br>
            <a:r>
              <a:rPr lang="cs-CZ">
                <a:latin typeface="Arial" charset="0"/>
              </a:rPr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%C3%9Araz" TargetMode="External"/><Relationship Id="rId3" Type="http://schemas.openxmlformats.org/officeDocument/2006/relationships/hyperlink" Target="https://wikisofia.cz/wiki/Komunikace" TargetMode="External"/><Relationship Id="rId7" Type="http://schemas.openxmlformats.org/officeDocument/2006/relationships/hyperlink" Target="http://www.ceskyfocalpoint.cz/wp-content/uploads/2015/12/pubozp_16desatero_mladeho_pracovnik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ozpinfo.cz/pracovni-urazovost-v-ceske-republice-v-roce-2018" TargetMode="External"/><Relationship Id="rId11" Type="http://schemas.openxmlformats.org/officeDocument/2006/relationships/hyperlink" Target="http://www.ceskyfocalpoint.cz/wp-content/uploads/2015/12/pufact_fact66_cs.pdf" TargetMode="External"/><Relationship Id="rId5" Type="http://schemas.openxmlformats.org/officeDocument/2006/relationships/hyperlink" Target="https://www.migrace.com/bx/cs/1" TargetMode="External"/><Relationship Id="rId10" Type="http://schemas.openxmlformats.org/officeDocument/2006/relationships/hyperlink" Target="http://www.ceskyfocalpoint.cz/wp-content/uploads/2015/12/pufact_fact64_cs.pdf" TargetMode="External"/><Relationship Id="rId4" Type="http://schemas.openxmlformats.org/officeDocument/2006/relationships/hyperlink" Target="http://clanky.rvp.cz/wp-content/upload/prilohy/2756/komunikace___teorie.pdf" TargetMode="External"/><Relationship Id="rId9" Type="http://schemas.openxmlformats.org/officeDocument/2006/relationships/hyperlink" Target="http://www.ceskyfocalpoint.cz/wp-content/uploads/2015/12/pufact_fact63_cs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Bezpe%C4%8Dnost_a_ochrana_zdrav%C3%AD_p%C5%99i_pr%C3%A1c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kansk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54871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/>
              <a:t>BEZPEČNOST A OCHRANA ZDRAVÍ PŘI PRÁCI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kern="0" cap="all" dirty="0">
                <a:solidFill>
                  <a:srgbClr val="92D05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dívej se, vyhodnocuj </a:t>
            </a:r>
            <a:br>
              <a:rPr lang="cs-CZ" b="1" kern="0" cap="all" dirty="0">
                <a:solidFill>
                  <a:srgbClr val="92D05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kern="0" cap="all" dirty="0">
                <a:solidFill>
                  <a:srgbClr val="92D05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komunikuj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49" y="5890781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1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28658" y="3565825"/>
            <a:ext cx="7776864" cy="523220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400" b="1" dirty="0" smtClean="0"/>
              <a:t>Nehoda</a:t>
            </a:r>
          </a:p>
          <a:p>
            <a:pPr lvl="0">
              <a:spcAft>
                <a:spcPts val="0"/>
              </a:spcAft>
            </a:pPr>
            <a:r>
              <a:rPr lang="cs-CZ" sz="1400" dirty="0" smtClean="0"/>
              <a:t>Náhlá</a:t>
            </a:r>
            <a:r>
              <a:rPr lang="cs-CZ" sz="1400" dirty="0"/>
              <a:t>, </a:t>
            </a:r>
            <a:r>
              <a:rPr lang="cs-CZ" sz="1400" dirty="0" smtClean="0"/>
              <a:t>neplánovaná, nepředvídaná a nežádoucí </a:t>
            </a:r>
            <a:r>
              <a:rPr lang="cs-CZ" sz="1400" dirty="0"/>
              <a:t>událost s </a:t>
            </a:r>
            <a:r>
              <a:rPr lang="cs-CZ" sz="1400" dirty="0" smtClean="0"/>
              <a:t>negativními důsledky.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25927" y="920136"/>
            <a:ext cx="7776864" cy="1169551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</a:t>
            </a:r>
            <a:r>
              <a:rPr lang="cs-CZ" sz="1400" dirty="0" smtClean="0"/>
              <a:t> </a:t>
            </a:r>
          </a:p>
          <a:p>
            <a:pPr>
              <a:spcAft>
                <a:spcPts val="0"/>
              </a:spcAft>
            </a:pPr>
            <a:r>
              <a:rPr lang="cs-CZ" sz="1400" dirty="0" smtClean="0"/>
              <a:t>Jakékoliv, i lehké zranění, které si vyžádá ošetření, poskytnutí první pomoci nebo pracovní neschopnost</a:t>
            </a:r>
            <a:r>
              <a:rPr lang="cs-CZ" sz="1400" dirty="0"/>
              <a:t>. </a:t>
            </a:r>
            <a:endParaRPr lang="cs-CZ" sz="1400" dirty="0" smtClean="0"/>
          </a:p>
          <a:p>
            <a:pPr>
              <a:spcAft>
                <a:spcPts val="0"/>
              </a:spcAft>
            </a:pPr>
            <a:r>
              <a:rPr lang="cs-CZ" sz="1400" dirty="0" smtClean="0"/>
              <a:t>Úraz </a:t>
            </a:r>
            <a:r>
              <a:rPr lang="cs-CZ" sz="1400" dirty="0"/>
              <a:t>je porucha zdraví způsobená náhle a vnější příčinou. Pro úraz se používají také termíny: </a:t>
            </a:r>
            <a:r>
              <a:rPr lang="cs-CZ" sz="1400" b="1" dirty="0"/>
              <a:t>zranění, poranění nebo újma na zdraví</a:t>
            </a:r>
            <a:r>
              <a:rPr lang="cs-CZ" sz="1400" dirty="0"/>
              <a:t>. </a:t>
            </a:r>
            <a:endParaRPr lang="cs-CZ" sz="1400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725927" y="2067948"/>
            <a:ext cx="7776864" cy="1384995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/>
              <a:t>Pracovní úraz</a:t>
            </a:r>
          </a:p>
          <a:p>
            <a:pPr>
              <a:spcAft>
                <a:spcPts val="0"/>
              </a:spcAft>
            </a:pPr>
            <a:r>
              <a:rPr lang="cs-CZ" sz="1400" dirty="0" smtClean="0"/>
              <a:t>Pracovním úrazem* je </a:t>
            </a:r>
            <a:r>
              <a:rPr lang="cs-CZ" sz="1400" dirty="0"/>
              <a:t>poškození zdraví nebo smrt zaměstnance, došlo-li k nim nezávisle na jeho vůli krátkodobým, náhlým a násilným působením zevních vlivů při plnění pracovních úkolů nebo v přímé souvislosti s ním. Jako pracovní úraz se posuzuje též úraz, který zaměstnanec utrpěl pro plnění pracovních úkolů. </a:t>
            </a:r>
            <a:endParaRPr lang="cs-CZ" sz="1400" dirty="0" smtClean="0"/>
          </a:p>
          <a:p>
            <a:pPr>
              <a:spcAft>
                <a:spcPts val="0"/>
              </a:spcAft>
            </a:pPr>
            <a:r>
              <a:rPr lang="cs-CZ" sz="1400" dirty="0"/>
              <a:t>* </a:t>
            </a:r>
            <a:r>
              <a:rPr lang="cs-CZ" sz="1000" dirty="0" smtClean="0"/>
              <a:t>ve </a:t>
            </a:r>
            <a:r>
              <a:rPr lang="cs-CZ" sz="1000" dirty="0"/>
              <a:t>smyslu zákoníku </a:t>
            </a:r>
            <a:r>
              <a:rPr lang="cs-CZ" sz="1000" dirty="0" smtClean="0"/>
              <a:t>práce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42168" y="4271479"/>
            <a:ext cx="7776864" cy="523220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400" b="1" dirty="0" err="1" smtClean="0"/>
              <a:t>Skoronehoda</a:t>
            </a:r>
            <a:endParaRPr lang="cs-CZ" sz="1400" b="1" dirty="0" smtClean="0"/>
          </a:p>
          <a:p>
            <a:pPr lvl="0">
              <a:spcAft>
                <a:spcPts val="0"/>
              </a:spcAft>
            </a:pPr>
            <a:r>
              <a:rPr lang="cs-CZ" sz="1400" dirty="0" smtClean="0"/>
              <a:t>Nehoda, při které díky příznivým okolnostem nikdo nebyl zraněn.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83568" y="4907490"/>
            <a:ext cx="7770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92D050"/>
                </a:solidFill>
              </a:rPr>
              <a:t>Pracovní úrazy </a:t>
            </a:r>
            <a:r>
              <a:rPr lang="cs-CZ" sz="1400" dirty="0" smtClean="0">
                <a:solidFill>
                  <a:srgbClr val="92D050"/>
                </a:solidFill>
              </a:rPr>
              <a:t>ani nehody nejsou </a:t>
            </a:r>
            <a:r>
              <a:rPr lang="cs-CZ" sz="1400" dirty="0">
                <a:solidFill>
                  <a:srgbClr val="92D050"/>
                </a:solidFill>
              </a:rPr>
              <a:t>dílem náhody. </a:t>
            </a:r>
            <a:r>
              <a:rPr lang="cs-CZ" sz="1400" dirty="0" smtClean="0"/>
              <a:t>Aby jim bylo možné předcházet, má v tomto směru zaměstnavatel řadu zákonných povinností.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717745" y="42485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Aby nedošlo k úrazu nebo k nehodě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17745" y="5444033"/>
            <a:ext cx="7770373" cy="116955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 smtClean="0"/>
              <a:t>Úrazům a nehodám je možné předcházet </a:t>
            </a:r>
            <a:r>
              <a:rPr lang="cs-CZ" sz="1400" dirty="0" smtClean="0"/>
              <a:t>také tím, že se budeme soustředit na vykonávanou práci, a kromě toho </a:t>
            </a:r>
            <a:r>
              <a:rPr lang="cs-CZ" sz="1400" b="1" dirty="0" smtClean="0"/>
              <a:t>se budeme aktivně seznamovat s riziky, budeme si všímat, co se děje v našem blízkém okolí, a vyhodnocovat, zda to, co vidíme není nebezpečné místo, </a:t>
            </a:r>
            <a:r>
              <a:rPr lang="cs-CZ" sz="1400" b="1" dirty="0"/>
              <a:t>zdroj </a:t>
            </a:r>
            <a:r>
              <a:rPr lang="cs-CZ" sz="1400" b="1" dirty="0" smtClean="0"/>
              <a:t>rizika nebo nebezpečná </a:t>
            </a:r>
            <a:r>
              <a:rPr lang="cs-CZ" sz="1400" b="1" dirty="0"/>
              <a:t>situace, </a:t>
            </a:r>
            <a:r>
              <a:rPr lang="cs-CZ" sz="1400" b="1" dirty="0" smtClean="0"/>
              <a:t>s potenciálem způsobit úraz nebo zranění </a:t>
            </a:r>
            <a:r>
              <a:rPr lang="cs-CZ" sz="1400" dirty="0" smtClean="0"/>
              <a:t>nám nebo jiným osobám.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4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44237" y="1235969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/>
              <a:t>Jednou </a:t>
            </a:r>
            <a:r>
              <a:rPr lang="cs-CZ" sz="1400" b="1" dirty="0"/>
              <a:t>ze základních </a:t>
            </a:r>
            <a:r>
              <a:rPr lang="cs-CZ" sz="1400" b="1" dirty="0" smtClean="0"/>
              <a:t>povinností zaměstnanců je </a:t>
            </a:r>
            <a:r>
              <a:rPr lang="cs-CZ" sz="1400" b="1" dirty="0"/>
              <a:t>svému nadřízenému (vedoucímu zaměstnanci):</a:t>
            </a:r>
          </a:p>
          <a:p>
            <a:pPr>
              <a:spcAft>
                <a:spcPts val="0"/>
              </a:spcAft>
            </a:pPr>
            <a:r>
              <a:rPr lang="cs-CZ" sz="1400" dirty="0" smtClean="0"/>
              <a:t> </a:t>
            </a:r>
            <a:endParaRPr lang="cs-CZ" sz="1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44237" y="1772816"/>
            <a:ext cx="76935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oznamovat nedostatky a </a:t>
            </a:r>
            <a:r>
              <a:rPr lang="cs-CZ" sz="1400" b="1" dirty="0"/>
              <a:t>závady na pracovišti</a:t>
            </a:r>
            <a:r>
              <a:rPr lang="cs-CZ" sz="1400" dirty="0"/>
              <a:t>, které ohrožují nebo by bezprostředně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a </a:t>
            </a:r>
            <a:r>
              <a:rPr lang="cs-CZ" sz="1400" dirty="0"/>
              <a:t>závažným způsobem mohly ohrozit bezpečnost nebo zdraví zaměstnanců při práci, zejména hrozící vznik mimořádné události nebo nedostatky organizačních opatření, závady nebo poruchy technických zařízení a ochranných systémů určených k jejich zamezení</a:t>
            </a:r>
            <a:r>
              <a:rPr lang="cs-CZ" sz="14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/>
              <a:t>bezodkladně oznamovat </a:t>
            </a:r>
            <a:r>
              <a:rPr lang="cs-CZ" sz="1400" b="1" dirty="0" smtClean="0"/>
              <a:t>svůj </a:t>
            </a:r>
            <a:r>
              <a:rPr lang="cs-CZ" sz="1400" b="1" dirty="0"/>
              <a:t>pracovní úraz</a:t>
            </a:r>
            <a:r>
              <a:rPr lang="cs-CZ" sz="1400" dirty="0"/>
              <a:t>, pokud </a:t>
            </a:r>
            <a:r>
              <a:rPr lang="cs-CZ" sz="1400" dirty="0" smtClean="0"/>
              <a:t>jim </a:t>
            </a:r>
            <a:r>
              <a:rPr lang="cs-CZ" sz="1400" dirty="0"/>
              <a:t>to jeho zdravotní stav dovolí,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b="1" dirty="0" smtClean="0"/>
              <a:t>a </a:t>
            </a:r>
            <a:r>
              <a:rPr lang="cs-CZ" sz="1400" b="1" dirty="0"/>
              <a:t>pracovní úraz jiného zaměstnance, popřípadě úraz jiné fyzické osoby</a:t>
            </a:r>
            <a:r>
              <a:rPr lang="cs-CZ" sz="1400" dirty="0"/>
              <a:t>, jehož </a:t>
            </a:r>
            <a:r>
              <a:rPr lang="cs-CZ" sz="1400" dirty="0" smtClean="0"/>
              <a:t>byli svědky, </a:t>
            </a:r>
            <a:r>
              <a:rPr lang="cs-CZ" sz="1400" dirty="0"/>
              <a:t>a spolupracovat při objasňování jeho </a:t>
            </a:r>
            <a:r>
              <a:rPr lang="cs-CZ" sz="1400" dirty="0" smtClean="0"/>
              <a:t>příčin.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732418" y="41121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vidět a sdělit </a:t>
            </a:r>
            <a:r>
              <a:rPr lang="cs-CZ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problém </a:t>
            </a:r>
            <a:r>
              <a:rPr lang="cs-CZ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aneb</a:t>
            </a:r>
            <a:r>
              <a:rPr lang="cs-CZ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 ohledně bezpečnosti a ochrany zdraví při práci  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11599"/>
            <a:ext cx="2112768" cy="273441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6960">
            <a:off x="4407678" y="4534444"/>
            <a:ext cx="2182441" cy="1639441"/>
          </a:xfrm>
          <a:prstGeom prst="rect">
            <a:avLst/>
          </a:prstGeom>
        </p:spPr>
      </p:pic>
      <p:pic>
        <p:nvPicPr>
          <p:cNvPr id="9" name="Obrázek 8" descr="Práva a povinnosti zaměstnanců-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5205524"/>
            <a:ext cx="1541088" cy="5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006" y="3929921"/>
            <a:ext cx="2766045" cy="43756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32418" y="41121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cs-CZ" b="1" cap="all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kým v zaměstnání komunikujeme ohledně </a:t>
            </a:r>
            <a:r>
              <a:rPr lang="cs-CZ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pracovních rizik, svého nebo obecného zdraví </a:t>
            </a:r>
            <a:r>
              <a:rPr lang="cs-CZ" b="1" cap="all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bezpečnosti? </a:t>
            </a: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499992" y="3463406"/>
            <a:ext cx="1800200" cy="467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454888" y="3871665"/>
            <a:ext cx="2090208" cy="210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Viner Hand ITC" panose="03070502030502020203" pitchFamily="66" charset="0"/>
              </a:rPr>
              <a:t>v</a:t>
            </a:r>
            <a:r>
              <a:rPr lang="cs-CZ" sz="1400" dirty="0" smtClean="0">
                <a:solidFill>
                  <a:schemeClr val="tx1"/>
                </a:solidFill>
                <a:latin typeface="Viner Hand ITC" panose="03070502030502020203" pitchFamily="66" charset="0"/>
              </a:rPr>
              <a:t>edoucí zaměstnanec</a:t>
            </a:r>
            <a:endParaRPr lang="cs-CZ" sz="1400" dirty="0">
              <a:solidFill>
                <a:schemeClr val="tx1"/>
              </a:solidFill>
              <a:latin typeface="Viner Hand ITC" panose="03070502030502020203" pitchFamily="66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02777" y="2862782"/>
            <a:ext cx="7806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– prodloužená ruka zaměstnavatele, na vedoucího </a:t>
            </a:r>
            <a:b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 vedoucí je třeba se obracet v otázkách BOZP a pracovních rizik.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55799" y="1330680"/>
            <a:ext cx="77768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 smtClean="0"/>
              <a:t>V rámci podnikové struktury (a hierarchie) je z pohledu běžného zaměstnance nejdůležitější osobou na pracovišti/v podniku jeho přímý nadřízený. Zákoník práce jej označuje jako </a:t>
            </a:r>
            <a:r>
              <a:rPr lang="cs-CZ" sz="1400" b="1" dirty="0" smtClean="0"/>
              <a:t>vedoucího zaměstnance</a:t>
            </a:r>
            <a:r>
              <a:rPr lang="cs-CZ" sz="1400" dirty="0" smtClean="0"/>
              <a:t>.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Zjisti, kdo je Tvůj (nejbližší) přímý nadřízený, a zda právě on/ona je vedoucím zaměstnancem podle zákoníku práce.  </a:t>
            </a:r>
            <a:endParaRPr lang="cs-CZ" sz="1400" dirty="0"/>
          </a:p>
        </p:txBody>
      </p:sp>
      <p:sp>
        <p:nvSpPr>
          <p:cNvPr id="28" name="Obdélník 27"/>
          <p:cNvSpPr/>
          <p:nvPr/>
        </p:nvSpPr>
        <p:spPr>
          <a:xfrm>
            <a:off x="755799" y="4808805"/>
            <a:ext cx="7776864" cy="1169551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/>
              <a:t>Vedoucí zaměstnanec</a:t>
            </a:r>
          </a:p>
          <a:p>
            <a:pPr>
              <a:spcAft>
                <a:spcPts val="0"/>
              </a:spcAft>
            </a:pPr>
            <a:r>
              <a:rPr lang="cs-CZ" sz="1400" dirty="0"/>
              <a:t>V</a:t>
            </a:r>
            <a:r>
              <a:rPr lang="cs-CZ" sz="1400" dirty="0" smtClean="0"/>
              <a:t>edoucími </a:t>
            </a:r>
            <a:r>
              <a:rPr lang="cs-CZ" sz="1400" dirty="0"/>
              <a:t>zaměstnanci zaměstnavatele se rozumějí </a:t>
            </a:r>
            <a:r>
              <a:rPr lang="cs-CZ" sz="1400" b="1" dirty="0"/>
              <a:t>zaměstnanci, kteří jsou na jednotlivých stupních řízení zaměstnavatele oprávněni stanovit a ukládat podřízeným zaměstnancům pracovní úkoly, organizovat, řídit a kontrolovat jejich práci a dávat jim k tomu účelu závazné pokyny</a:t>
            </a:r>
            <a:r>
              <a:rPr lang="cs-CZ" sz="1400" dirty="0"/>
              <a:t>. 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1282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87711" y="2924944"/>
            <a:ext cx="7776864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řídit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kontrolovat práci podřízených zaměstnanců a hodnotit jejich pracovní výkonnost a pracovní výsledky,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nejlépe organizovat práci,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</a:t>
            </a: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vytvářet </a:t>
            </a:r>
            <a:r>
              <a:rPr lang="cs-CZ" sz="1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příznivé pracovní podmínky a zajišťovat bezpečnost a ochranu zdraví při práci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zabezpečovat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odměňování zaměstnanců podle tohoto zákona,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vytvářet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podmínky pro zvyšování odborné úrovně zaměstnanců,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zabezpečovat </a:t>
            </a:r>
            <a:r>
              <a:rPr lang="cs-CZ" sz="1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dodržování právních a vnitřních </a:t>
            </a: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předpisů,</a:t>
            </a:r>
            <a:r>
              <a:rPr lang="cs-CZ" sz="1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vč. předpisů k zajištění BOZP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zabezpečovat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přijetí opatření k ochraně majetku zaměstnavatele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08767" y="1433613"/>
            <a:ext cx="7776864" cy="73866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 smtClean="0"/>
              <a:t>Péče </a:t>
            </a:r>
            <a:r>
              <a:rPr lang="cs-CZ" sz="1400" b="1" dirty="0"/>
              <a:t>o bezpečnost a ochranu zdraví při práci uložená zaměstnavateli </a:t>
            </a:r>
            <a:r>
              <a:rPr lang="cs-CZ" sz="1400" b="1" dirty="0" smtClean="0"/>
              <a:t>je </a:t>
            </a:r>
            <a:r>
              <a:rPr lang="cs-CZ" sz="1400" b="1" dirty="0"/>
              <a:t>nedílnou </a:t>
            </a: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>a </a:t>
            </a:r>
            <a:r>
              <a:rPr lang="cs-CZ" sz="1400" b="1" dirty="0"/>
              <a:t>rovnocennou součástí pracovních povinností vedoucích zaměstnanců </a:t>
            </a:r>
            <a:r>
              <a:rPr lang="cs-CZ" sz="1400" b="1" dirty="0" smtClean="0"/>
              <a:t>na </a:t>
            </a:r>
            <a:r>
              <a:rPr lang="cs-CZ" sz="1400" b="1" dirty="0"/>
              <a:t>všech stupních </a:t>
            </a:r>
            <a:r>
              <a:rPr lang="cs-CZ" sz="1400" b="1" dirty="0" smtClean="0"/>
              <a:t>řízení.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4452" y="2488297"/>
            <a:ext cx="7806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vedoucího zaměstnance se obracíme </a:t>
            </a: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otázkách BOZP a pracovních rizik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protože tyto osoby </a:t>
            </a: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 povinny</a:t>
            </a:r>
            <a:r>
              <a:rPr lang="cs-CZ" sz="1400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cs-CZ" sz="1400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0441" y="5443273"/>
            <a:ext cx="76935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solidFill>
                  <a:srgbClr val="92D050"/>
                </a:solidFill>
                <a:latin typeface="MyriadPro-BoldCond"/>
              </a:rPr>
              <a:t>S čím konkrétně byste se </a:t>
            </a:r>
            <a:r>
              <a:rPr lang="cs-CZ" sz="1400" b="1" dirty="0">
                <a:solidFill>
                  <a:srgbClr val="92D050"/>
                </a:solidFill>
                <a:latin typeface="MyriadPro-BoldCond"/>
              </a:rPr>
              <a:t>měli </a:t>
            </a:r>
            <a:r>
              <a:rPr lang="cs-CZ" sz="1400" b="1" dirty="0" smtClean="0">
                <a:solidFill>
                  <a:srgbClr val="92D050"/>
                </a:solidFill>
                <a:latin typeface="MyriadPro-BoldCond"/>
              </a:rPr>
              <a:t>obracet na </a:t>
            </a:r>
            <a:r>
              <a:rPr lang="cs-CZ" sz="1400" b="1" dirty="0">
                <a:solidFill>
                  <a:srgbClr val="92D050"/>
                </a:solidFill>
                <a:latin typeface="MyriadPro-BoldCond"/>
              </a:rPr>
              <a:t>vašeho vedoucího?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32418" y="41121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 s vedoucím ohledně bezpečnosti a ochrany zdraví při práci </a:t>
            </a:r>
            <a:r>
              <a:rPr lang="cs-CZ" b="1" cap="all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Vertikální komunikace) 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ázek 13" descr="Dívej se a komunikuj-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49844" y="4619620"/>
            <a:ext cx="1728192" cy="1726298"/>
          </a:xfrm>
          <a:prstGeom prst="rect">
            <a:avLst/>
          </a:prstGeom>
        </p:spPr>
      </p:pic>
      <p:sp>
        <p:nvSpPr>
          <p:cNvPr id="16" name="Elipsa 15"/>
          <p:cNvSpPr/>
          <p:nvPr/>
        </p:nvSpPr>
        <p:spPr>
          <a:xfrm>
            <a:off x="7848290" y="4579177"/>
            <a:ext cx="108012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Dívej se a komunikuj-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3740" y="5428756"/>
            <a:ext cx="936104" cy="93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2419" y="1211521"/>
            <a:ext cx="7776864" cy="3539430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máte právo se jej zeptat na cokoliv ohledně rizik 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bezpečnosti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práce.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nebezpečí a jaká rizika jsou spojena s vaší prací, do</a:t>
            </a:r>
            <a:r>
              <a:rPr lang="cs-CZ" sz="1400" dirty="0"/>
              <a:t> jaké kategorie je vámi vykonávaná práce zařazena, které pracoviště </a:t>
            </a:r>
            <a:r>
              <a:rPr lang="cs-CZ" sz="1400" dirty="0" err="1"/>
              <a:t>pracovnělékařských</a:t>
            </a:r>
            <a:r>
              <a:rPr lang="cs-CZ" sz="1400" dirty="0"/>
              <a:t> služeb, kde, a jak často bude ověřovat vaši zdravotní způsobilost k nasmlouvané práci.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se zúčastníte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BOZP a kdy.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 dělat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abyste byli náležitě chráněni před riziky. (Je třeba používat nějaké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osobní ochranné pracovní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prostředky? Při jaké činnosti, v jakém prostředí? Kdo vám je přidělí?)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Jak máte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postupovat, když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budete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chtít nahlásit nehodu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zdravotní potíže svoje nebo jiné osoby,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nebo když si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všimnete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něčeho, co není v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pořádku.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Jak se zachovat v nebezpečné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situaci (</a:t>
            </a:r>
            <a:r>
              <a:rPr lang="cs-CZ" sz="1400" dirty="0" smtClean="0"/>
              <a:t>hrozí úraz, nehoda, objevili jste závadu nebo jiný nedostatek, došlo k poruše apod.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 dělat, a jak se zachovat,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když se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vám nebo jinému zaměstnanci nebo osobě pohybující se s vědomím zaměstnavatele na pracovišti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něco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stane (úraz, nehoda)?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Kdo má na starosti první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pomoc.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Jak se zachovat v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jiné nouzové situaci (výbuch, požár, ozáření, chemická havárie, živelní pohroma, jiná </a:t>
            </a:r>
            <a:r>
              <a:rPr lang="cs-CZ" sz="1400" dirty="0" smtClean="0"/>
              <a:t>mimořádná událost</a:t>
            </a:r>
            <a:r>
              <a:rPr lang="cs-CZ" sz="1400" dirty="0"/>
              <a:t>)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cap="all" dirty="0" smtClean="0">
                <a:solidFill>
                  <a:srgbClr val="92D050"/>
                </a:solidFill>
                <a:latin typeface="MyriadPro-BoldCond"/>
              </a:rPr>
              <a:t>Co komunikujeme s vedoucím</a:t>
            </a:r>
            <a:endParaRPr lang="cs-CZ" cap="all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66082" y="903744"/>
            <a:ext cx="7776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Od svého vedoucího byste se měli dozvědět: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65697" y="4867007"/>
            <a:ext cx="7743585" cy="52322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/>
              <a:t>Odpovědi na výše uvedené by vám váš vedoucí měl sdělit sám, </a:t>
            </a:r>
            <a:br>
              <a:rPr lang="cs-CZ" sz="1400" b="1" dirty="0" smtClean="0"/>
            </a:br>
            <a:r>
              <a:rPr lang="cs-CZ" sz="1400" b="1" dirty="0" smtClean="0"/>
              <a:t>v případě, že se tak nestalo, </a:t>
            </a:r>
            <a:r>
              <a:rPr lang="cs-CZ" sz="1400" b="1" dirty="0" smtClean="0">
                <a:solidFill>
                  <a:srgbClr val="92D050"/>
                </a:solidFill>
              </a:rPr>
              <a:t>ptejte se!</a:t>
            </a:r>
            <a:endParaRPr lang="cs-CZ" sz="1400" b="1" dirty="0">
              <a:solidFill>
                <a:srgbClr val="92D050"/>
              </a:solidFill>
            </a:endParaRPr>
          </a:p>
        </p:txBody>
      </p:sp>
      <p:pic>
        <p:nvPicPr>
          <p:cNvPr id="12" name="Obrázek 11" descr="otazn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6119" y="5633535"/>
            <a:ext cx="2016224" cy="122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9321" y="862166"/>
            <a:ext cx="76390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Požádejte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pomoc nebo jinak komunikujte, 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nejste jisti, že jsou pracovní činnost, kterou máte vykonávat, doporučený pracovní postup, technologie nebo pracovní prostředí bezpečné.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Zjistěte, zda tato činnost nevyžaduje speciální školení BOZP (pro práci s chemickými látkami, pro práci ve výškách, jeřábnické práce, řízení vysokozdvižných vozíků, …) . Zjistěte také, zda byla zaměstnavatelem přijata všechna opatření v oblasti BOZP, zda máte k dispozici potřebné osobní ochranné prostředky, zda máte nárok na bezpečnostní nebo jinou přestávku, zda máte nárok na teplý/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hladný nápoj apod.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Požádejte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pomoc nebo jinak komunikujte, 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pokud jste nerozuměli pokynům, instrukcím nebo radám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zdají se vám neúplné nebo jsou příliš obecné a nekonkrétní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vy jste se nedozvěděli vše potřebné (požadejte 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důkladnější instruktáž, upřesnění/rozšíření/doplnění instrukcí a pokynů, o zopakování apod.).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případě, že jste mladistvý/mladistvá nebo jste žena, zajímejte se, zda je s vámi z hlediska BOZP zacházeno v souladu </a:t>
            </a:r>
            <a:r>
              <a:rPr lang="cs-CZ" sz="1400" smtClean="0">
                <a:latin typeface="Arial" panose="020B0604020202020204" pitchFamily="34" charset="0"/>
                <a:cs typeface="Arial" panose="020B0604020202020204" pitchFamily="34" charset="0"/>
              </a:rPr>
              <a:t>s pracovními podmínkami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mladistvých zaměstnanců nebo s pracovními podmínkami některých skupin žen.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Zajímejte se,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 v případě dřívějších problémů s BOZP zaměstnavatel k ohlášeným nebo jinak zjištěným nedostatkům v oblasti prevence rizik s BOZP přistoupil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jak je řešil, zda přijal potřebná opatření a jaká.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cap="all" dirty="0" smtClean="0">
                <a:solidFill>
                  <a:srgbClr val="92D050"/>
                </a:solidFill>
                <a:latin typeface="MyriadPro-BoldCond"/>
              </a:rPr>
              <a:t>Co dále ve vztahu k BOZP řešit s vedoucím?</a:t>
            </a:r>
            <a:endParaRPr lang="cs-CZ" cap="all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66738" y="489316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cap="all" dirty="0" smtClean="0">
                <a:solidFill>
                  <a:srgbClr val="92D050"/>
                </a:solidFill>
                <a:latin typeface="MyriadPro-BoldCond"/>
              </a:rPr>
              <a:t>Co dalšího řešit, o co se zajímat?</a:t>
            </a:r>
            <a:endParaRPr lang="cs-CZ" cap="all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66738" y="5298902"/>
            <a:ext cx="76390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 postupovat v případě zdravotních obtíží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které nespadají do kompetence pracoviště pracovnělékařských služeb, s nímž má zaměstnavatel tyto služby nasmlouvané.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cap="all" dirty="0">
                <a:solidFill>
                  <a:srgbClr val="92D050"/>
                </a:solidFill>
                <a:latin typeface="MyriadPro-BoldCond"/>
              </a:rPr>
              <a:t>V jakém případě se musíte (máte povinnost se) ozvat? </a:t>
            </a:r>
            <a:endParaRPr lang="cs-CZ" cap="all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64250" y="1072272"/>
            <a:ext cx="7759961" cy="738664"/>
          </a:xfrm>
          <a:prstGeom prst="rect">
            <a:avLst/>
          </a:prstGeom>
          <a:solidFill>
            <a:srgbClr val="C3F9AD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Když se odůvodněně domníváte,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práce, která vám byla uložena,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bezprostředně </a:t>
            </a:r>
            <a:b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závažným způsobem ohrožuje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váš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život nebo zdraví, popřípadě život nebo zdraví jiných fyzických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osob. </a:t>
            </a:r>
            <a:endParaRPr lang="cs-CZ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95776" y="1810936"/>
            <a:ext cx="7480603" cy="5232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Jde o odmítnutí výkonu práce, které se za uvedených podmínek neposuzuje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jako nesplnění povinnosti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zaměstnance.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64250" y="2726479"/>
            <a:ext cx="7759961" cy="738664"/>
          </a:xfrm>
          <a:prstGeom prst="rect">
            <a:avLst/>
          </a:prstGeom>
          <a:solidFill>
            <a:srgbClr val="C3F9AD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Když pro práci, která vám byla uložena,</a:t>
            </a:r>
            <a:r>
              <a:rPr lang="cs-CZ" sz="1400" b="1" dirty="0" smtClean="0"/>
              <a:t> nemáte </a:t>
            </a:r>
            <a:r>
              <a:rPr lang="cs-CZ" sz="1400" b="1" dirty="0"/>
              <a:t>odbornou způsobilost, oprávnění nebo jinou požadovanou kvalifikaci, </a:t>
            </a:r>
            <a:r>
              <a:rPr lang="cs-CZ" sz="1400" b="1" dirty="0" smtClean="0"/>
              <a:t>nejste </a:t>
            </a:r>
            <a:r>
              <a:rPr lang="cs-CZ" sz="1400" b="1" dirty="0"/>
              <a:t>pro ni </a:t>
            </a:r>
            <a:r>
              <a:rPr lang="cs-CZ" sz="1400" b="1" dirty="0" smtClean="0"/>
              <a:t>zaškolen/a, </a:t>
            </a:r>
            <a:r>
              <a:rPr lang="cs-CZ" sz="1400" b="1" dirty="0"/>
              <a:t>nebo pro ni </a:t>
            </a:r>
            <a:r>
              <a:rPr lang="cs-CZ" sz="1400" b="1" dirty="0" smtClean="0"/>
              <a:t>nejste </a:t>
            </a:r>
            <a:r>
              <a:rPr lang="cs-CZ" sz="1400" b="1" dirty="0"/>
              <a:t>zdravotně </a:t>
            </a:r>
            <a:r>
              <a:rPr lang="cs-CZ" sz="1400" b="1" dirty="0" smtClean="0"/>
              <a:t>způsobilý/á.</a:t>
            </a:r>
            <a:r>
              <a:rPr lang="cs-CZ" sz="1400" dirty="0" smtClean="0"/>
              <a:t> 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028678" y="3465143"/>
            <a:ext cx="7480603" cy="5232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Jde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odmítnutí práce, které se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uvedených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podmínek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neposuzuje jako nesplnění povinnosti zaměstnance. 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349" y="1162718"/>
            <a:ext cx="184427" cy="575863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349" y="2807879"/>
            <a:ext cx="184427" cy="575863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755798" y="419180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92D050"/>
                </a:solidFill>
                <a:latin typeface="MyriadPro-BoldCond"/>
              </a:rPr>
              <a:t>Odmítnutí práce nebo výkonu práce je </a:t>
            </a:r>
            <a:br>
              <a:rPr lang="cs-CZ" b="1" dirty="0" smtClean="0">
                <a:solidFill>
                  <a:srgbClr val="92D050"/>
                </a:solidFill>
                <a:latin typeface="MyriadPro-BoldCond"/>
              </a:rPr>
            </a:br>
            <a:r>
              <a:rPr lang="cs-CZ" b="1" dirty="0" smtClean="0">
                <a:solidFill>
                  <a:srgbClr val="92D050"/>
                </a:solidFill>
                <a:latin typeface="MyriadPro-BoldCond"/>
              </a:rPr>
              <a:t>právem zaměstnance, vyplývajícím ze zákoníku práce.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8" name="Obrázek 17" descr="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62253">
            <a:off x="3372541" y="4815137"/>
            <a:ext cx="2543377" cy="196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5950" y="548680"/>
            <a:ext cx="7772400" cy="1470025"/>
          </a:xfrm>
        </p:spPr>
        <p:txBody>
          <a:bodyPr/>
          <a:lstStyle/>
          <a:p>
            <a:pPr algn="l" eaLnBrk="1" hangingPunct="1"/>
            <a:r>
              <a:rPr lang="cs-CZ" sz="14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ZDROJE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34151" y="1164134"/>
            <a:ext cx="798849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262/2006 Sb., zákoník práce, ve znění pozdějších předpisů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Komunikace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Wikisofia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Dostupný z: </a:t>
            </a:r>
            <a:r>
              <a:rPr lang="cs-CZ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https://wikisofia.cz/wiki/Komunikace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 smtClean="0"/>
              <a:t>Komunikace </a:t>
            </a:r>
            <a:r>
              <a:rPr lang="cs-CZ" sz="1400" dirty="0" smtClean="0"/>
              <a:t>[online</a:t>
            </a:r>
            <a:r>
              <a:rPr lang="cs-CZ" sz="1400" dirty="0"/>
              <a:t>].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smtClean="0"/>
              <a:t>Dostupný z: </a:t>
            </a:r>
            <a:r>
              <a:rPr lang="cs-CZ" sz="1400" dirty="0">
                <a:hlinkClick r:id="rId4"/>
              </a:rPr>
              <a:t>http://clanky.rvp.cz/wp-content/upload/prilohy/2756/komunikace___</a:t>
            </a:r>
            <a:r>
              <a:rPr lang="cs-CZ" sz="1400" dirty="0" smtClean="0">
                <a:hlinkClick r:id="rId4"/>
              </a:rPr>
              <a:t>teorie.pdf</a:t>
            </a:r>
            <a:r>
              <a:rPr lang="cs-CZ" sz="1400" dirty="0" smtClean="0"/>
              <a:t>. </a:t>
            </a:r>
            <a:endParaRPr lang="cs-CZ" sz="1400" dirty="0"/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/>
              <a:t>Bezpečná </a:t>
            </a:r>
            <a:r>
              <a:rPr lang="cs-CZ" sz="1400" i="1" dirty="0" smtClean="0"/>
              <a:t>práce. Manuál </a:t>
            </a:r>
            <a:r>
              <a:rPr lang="cs-CZ" sz="1400" i="1" dirty="0"/>
              <a:t>pro cizince a pracovníky v pomáhajících </a:t>
            </a:r>
            <a:r>
              <a:rPr lang="cs-CZ" sz="1400" i="1" dirty="0" smtClean="0"/>
              <a:t>profesích.</a:t>
            </a:r>
            <a:r>
              <a:rPr lang="cs-CZ" sz="1400" dirty="0" smtClean="0"/>
              <a:t> </a:t>
            </a:r>
            <a:r>
              <a:rPr lang="cs-CZ" sz="1400" dirty="0"/>
              <a:t>[online]. </a:t>
            </a:r>
            <a:r>
              <a:rPr lang="cs-CZ" sz="1400" dirty="0" smtClean="0"/>
              <a:t>c2014</a:t>
            </a:r>
            <a:r>
              <a:rPr lang="cs-CZ" sz="1400" dirty="0"/>
              <a:t> </a:t>
            </a:r>
            <a:r>
              <a:rPr lang="cs-CZ" sz="1400" dirty="0" smtClean="0"/>
              <a:t>–2019 </a:t>
            </a:r>
            <a:r>
              <a:rPr lang="cs-CZ" sz="1400" dirty="0"/>
              <a:t>SIMI </a:t>
            </a:r>
            <a:r>
              <a:rPr lang="cs-CZ" sz="1400" dirty="0" err="1" smtClean="0"/>
              <a:t>books</a:t>
            </a:r>
            <a:r>
              <a:rPr lang="cs-CZ" sz="1400" dirty="0" smtClean="0"/>
              <a:t>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[cit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smtClean="0"/>
              <a:t>Dostupný </a:t>
            </a:r>
            <a:r>
              <a:rPr lang="cs-CZ" sz="1400" dirty="0"/>
              <a:t>z: </a:t>
            </a:r>
            <a:r>
              <a:rPr lang="cs-CZ" sz="1400" dirty="0">
                <a:hlinkClick r:id="rId5"/>
              </a:rPr>
              <a:t>https://</a:t>
            </a:r>
            <a:r>
              <a:rPr lang="cs-CZ" sz="1400" dirty="0" smtClean="0">
                <a:hlinkClick r:id="rId5"/>
              </a:rPr>
              <a:t>www.migrace.com/</a:t>
            </a:r>
            <a:r>
              <a:rPr lang="cs-CZ" sz="1400" dirty="0" err="1" smtClean="0">
                <a:hlinkClick r:id="rId5"/>
              </a:rPr>
              <a:t>bx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cs</a:t>
            </a:r>
            <a:r>
              <a:rPr lang="cs-CZ" sz="1400" dirty="0" smtClean="0">
                <a:hlinkClick r:id="rId5"/>
              </a:rPr>
              <a:t>/1</a:t>
            </a:r>
            <a:r>
              <a:rPr lang="cs-CZ" sz="1400" dirty="0" smtClean="0"/>
              <a:t>. </a:t>
            </a:r>
            <a:endParaRPr lang="cs-CZ" sz="1400" dirty="0"/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cap="all" dirty="0" smtClean="0"/>
              <a:t>Mrkvička</a:t>
            </a:r>
            <a:r>
              <a:rPr lang="cs-CZ" sz="1400" dirty="0" smtClean="0"/>
              <a:t>, Petr. </a:t>
            </a:r>
            <a:r>
              <a:rPr lang="pt-BR" sz="1400" dirty="0" smtClean="0"/>
              <a:t>Pracovní úrazovost v České republice v roce 2018</a:t>
            </a:r>
            <a:r>
              <a:rPr lang="cs-CZ" sz="1400" dirty="0" smtClean="0"/>
              <a:t>. </a:t>
            </a:r>
            <a:r>
              <a:rPr lang="cs-CZ" sz="1400" i="1" dirty="0" smtClean="0"/>
              <a:t>Portál </a:t>
            </a:r>
            <a:r>
              <a:rPr lang="cs-CZ" sz="1400" i="1" dirty="0" err="1" smtClean="0"/>
              <a:t>BOZPinfo</a:t>
            </a:r>
            <a:r>
              <a:rPr lang="cs-CZ" sz="1400" dirty="0" smtClean="0"/>
              <a:t> [</a:t>
            </a:r>
            <a:r>
              <a:rPr lang="cs-CZ" sz="1400" dirty="0"/>
              <a:t>online</a:t>
            </a:r>
            <a:r>
              <a:rPr lang="cs-CZ" sz="1400" dirty="0" smtClean="0"/>
              <a:t>], 17.06.2019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smtClean="0"/>
              <a:t>Dostupný </a:t>
            </a:r>
            <a:r>
              <a:rPr lang="cs-CZ" sz="1400" dirty="0"/>
              <a:t>z: </a:t>
            </a:r>
            <a:r>
              <a:rPr lang="cs-CZ" sz="1400" u="sng" dirty="0">
                <a:hlinkClick r:id="rId6"/>
              </a:rPr>
              <a:t>https://</a:t>
            </a:r>
            <a:r>
              <a:rPr lang="cs-CZ" sz="1400" u="sng" dirty="0" smtClean="0">
                <a:hlinkClick r:id="rId6"/>
              </a:rPr>
              <a:t>www.bozpinfo.cz/pracovni-urazovost-v-ceske-republice-v-roce-2018</a:t>
            </a:r>
            <a:r>
              <a:rPr lang="cs-CZ" sz="1400" dirty="0" smtClean="0"/>
              <a:t>.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 smtClean="0"/>
              <a:t>Desatero </a:t>
            </a:r>
            <a:r>
              <a:rPr lang="cs-CZ" sz="1400" i="1" dirty="0"/>
              <a:t>bezpečnosti práce mladého pracovníka </a:t>
            </a:r>
            <a:r>
              <a:rPr lang="cs-CZ" sz="1400" dirty="0"/>
              <a:t>[online</a:t>
            </a:r>
            <a:r>
              <a:rPr lang="cs-CZ" sz="1400" dirty="0" smtClean="0"/>
              <a:t>].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Praha: MPSV, 2015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400" dirty="0" smtClean="0"/>
              <a:t> Dostupný </a:t>
            </a:r>
            <a:r>
              <a:rPr lang="cs-CZ" sz="1400" dirty="0"/>
              <a:t>z: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www.ceskyfocalpoint.cz/</a:t>
            </a:r>
            <a:r>
              <a:rPr lang="cs-CZ" sz="1400" dirty="0" err="1" smtClean="0">
                <a:hlinkClick r:id="rId7"/>
              </a:rPr>
              <a:t>wp-content</a:t>
            </a:r>
            <a:r>
              <a:rPr lang="cs-CZ" sz="1400" dirty="0" smtClean="0">
                <a:hlinkClick r:id="rId7"/>
              </a:rPr>
              <a:t>/</a:t>
            </a:r>
            <a:r>
              <a:rPr lang="cs-CZ" sz="1400" dirty="0" err="1" smtClean="0">
                <a:hlinkClick r:id="rId7"/>
              </a:rPr>
              <a:t>uploads</a:t>
            </a:r>
            <a:r>
              <a:rPr lang="cs-CZ" sz="1400" dirty="0" smtClean="0">
                <a:hlinkClick r:id="rId7"/>
              </a:rPr>
              <a:t>/2015/12/pubozp_16desatero_mladeho_pracovnika.pdf</a:t>
            </a:r>
            <a:r>
              <a:rPr lang="cs-CZ" sz="1400" dirty="0" smtClean="0"/>
              <a:t>. </a:t>
            </a:r>
            <a:r>
              <a:rPr lang="cs-CZ" sz="1400" dirty="0" smtClean="0">
                <a:solidFill>
                  <a:srgbClr val="FF33CC"/>
                </a:solidFill>
              </a:rPr>
              <a:t>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/>
              <a:t>Úraz. </a:t>
            </a:r>
            <a:r>
              <a:rPr lang="cs-CZ" sz="1400" i="1" dirty="0">
                <a:cs typeface="Arial" panose="020B0604020202020204" pitchFamily="34" charset="0"/>
              </a:rPr>
              <a:t>Wikipedie: otevřená encyklopedie </a:t>
            </a:r>
            <a:r>
              <a:rPr lang="cs-CZ" sz="1400" dirty="0">
                <a:cs typeface="Arial" panose="020B0604020202020204" pitchFamily="34" charset="0"/>
              </a:rPr>
              <a:t>[online]. </a:t>
            </a:r>
            <a:r>
              <a:rPr lang="cs-CZ" sz="1400" dirty="0" err="1">
                <a:cs typeface="Arial" panose="020B0604020202020204" pitchFamily="34" charset="0"/>
              </a:rPr>
              <a:t>MediaWiki</a:t>
            </a:r>
            <a:r>
              <a:rPr lang="cs-CZ" sz="1400" dirty="0">
                <a:cs typeface="Arial" panose="020B0604020202020204" pitchFamily="34" charset="0"/>
              </a:rPr>
              <a:t>, stránka naposledy editována </a:t>
            </a:r>
            <a:r>
              <a:rPr lang="cs-CZ" sz="1400" dirty="0" smtClean="0">
                <a:cs typeface="Arial" panose="020B0604020202020204" pitchFamily="34" charset="0"/>
              </a:rPr>
              <a:t/>
            </a:r>
            <a:br>
              <a:rPr lang="cs-CZ" sz="1400" dirty="0" smtClean="0">
                <a:cs typeface="Arial" panose="020B0604020202020204" pitchFamily="34" charset="0"/>
              </a:rPr>
            </a:br>
            <a:r>
              <a:rPr lang="cs-CZ" sz="1400" dirty="0" smtClean="0">
                <a:cs typeface="Arial" panose="020B0604020202020204" pitchFamily="34" charset="0"/>
              </a:rPr>
              <a:t>12</a:t>
            </a:r>
            <a:r>
              <a:rPr lang="cs-CZ" sz="1400" dirty="0">
                <a:cs typeface="Arial" panose="020B0604020202020204" pitchFamily="34" charset="0"/>
              </a:rPr>
              <a:t>. 6. 2019 </a:t>
            </a:r>
            <a:r>
              <a:rPr lang="pt-BR" sz="1400" dirty="0">
                <a:cs typeface="Arial" panose="020B0604020202020204" pitchFamily="34" charset="0"/>
              </a:rPr>
              <a:t>[cit. 2019-</a:t>
            </a:r>
            <a:r>
              <a:rPr lang="cs-CZ" sz="1400" dirty="0">
                <a:cs typeface="Arial" panose="020B0604020202020204" pitchFamily="34" charset="0"/>
              </a:rPr>
              <a:t>11</a:t>
            </a:r>
            <a:r>
              <a:rPr lang="pt-BR" sz="1400" dirty="0">
                <a:cs typeface="Arial" panose="020B0604020202020204" pitchFamily="34" charset="0"/>
              </a:rPr>
              <a:t>-</a:t>
            </a:r>
            <a:r>
              <a:rPr lang="cs-CZ" sz="1400" dirty="0">
                <a:cs typeface="Arial" panose="020B0604020202020204" pitchFamily="34" charset="0"/>
              </a:rPr>
              <a:t>06</a:t>
            </a:r>
            <a:r>
              <a:rPr lang="pt-BR" sz="1400" dirty="0">
                <a:cs typeface="Arial" panose="020B0604020202020204" pitchFamily="34" charset="0"/>
              </a:rPr>
              <a:t>]</a:t>
            </a:r>
            <a:r>
              <a:rPr lang="cs-CZ" sz="1400" dirty="0">
                <a:cs typeface="Arial" panose="020B0604020202020204" pitchFamily="34" charset="0"/>
              </a:rPr>
              <a:t>. Dostupný z: </a:t>
            </a:r>
            <a:r>
              <a:rPr lang="cs-CZ" sz="1400" dirty="0">
                <a:solidFill>
                  <a:srgbClr val="00B0F0"/>
                </a:solidFill>
                <a:hlinkClick r:id="rId8"/>
              </a:rPr>
              <a:t>https://cs.wikipedia.org/wiki/%C3%9Araz</a:t>
            </a:r>
            <a:r>
              <a:rPr lang="cs-CZ" sz="1400" dirty="0"/>
              <a:t>.</a:t>
            </a:r>
            <a:r>
              <a:rPr lang="cs-CZ" sz="1400" dirty="0">
                <a:solidFill>
                  <a:srgbClr val="00B0F0"/>
                </a:solidFill>
              </a:rPr>
              <a:t>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/>
              <a:t>Bezpečnost </a:t>
            </a:r>
            <a:r>
              <a:rPr lang="cs-CZ" sz="1400" dirty="0"/>
              <a:t>mladých pracovníků: rady pro rodiče. </a:t>
            </a:r>
            <a:r>
              <a:rPr lang="cs-CZ" sz="1400" i="1" dirty="0" err="1" smtClean="0"/>
              <a:t>Facts</a:t>
            </a:r>
            <a:r>
              <a:rPr lang="cs-CZ" sz="1400" i="1" dirty="0" smtClean="0"/>
              <a:t> </a:t>
            </a:r>
            <a:r>
              <a:rPr lang="cs-CZ" sz="1400" dirty="0"/>
              <a:t>[online</a:t>
            </a:r>
            <a:r>
              <a:rPr lang="cs-CZ" sz="1400" dirty="0" smtClean="0"/>
              <a:t>]. Bilbao: EU-OSHA, 2006</a:t>
            </a:r>
            <a:r>
              <a:rPr lang="cs-CZ" sz="1400" dirty="0"/>
              <a:t>,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č</a:t>
            </a:r>
            <a:r>
              <a:rPr lang="cs-CZ" sz="1400" dirty="0"/>
              <a:t>. 63. ISSN 1725-7018</a:t>
            </a:r>
            <a:r>
              <a:rPr lang="cs-CZ" sz="1400" dirty="0" smtClean="0"/>
              <a:t>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/>
              <a:t>Dostupný z: </a:t>
            </a:r>
            <a:r>
              <a:rPr lang="cs-CZ" sz="1400" dirty="0">
                <a:solidFill>
                  <a:srgbClr val="00B050"/>
                </a:solidFill>
                <a:hlinkClick r:id="rId9"/>
              </a:rPr>
              <a:t>http://</a:t>
            </a:r>
            <a:r>
              <a:rPr lang="cs-CZ" sz="1400" dirty="0" smtClean="0">
                <a:solidFill>
                  <a:srgbClr val="00B050"/>
                </a:solidFill>
                <a:hlinkClick r:id="rId9"/>
              </a:rPr>
              <a:t>www.ceskyfocalpoint.cz/</a:t>
            </a:r>
            <a:r>
              <a:rPr lang="cs-CZ" sz="1400" dirty="0" err="1" smtClean="0">
                <a:solidFill>
                  <a:srgbClr val="00B050"/>
                </a:solidFill>
                <a:hlinkClick r:id="rId9"/>
              </a:rPr>
              <a:t>wp-content</a:t>
            </a:r>
            <a:r>
              <a:rPr lang="cs-CZ" sz="1400" dirty="0" smtClean="0">
                <a:solidFill>
                  <a:srgbClr val="00B050"/>
                </a:solidFill>
                <a:hlinkClick r:id="rId9"/>
              </a:rPr>
              <a:t>/</a:t>
            </a:r>
            <a:r>
              <a:rPr lang="cs-CZ" sz="1400" dirty="0" err="1" smtClean="0">
                <a:solidFill>
                  <a:srgbClr val="00B050"/>
                </a:solidFill>
                <a:hlinkClick r:id="rId9"/>
              </a:rPr>
              <a:t>uploads</a:t>
            </a:r>
            <a:r>
              <a:rPr lang="cs-CZ" sz="1400" dirty="0" smtClean="0">
                <a:solidFill>
                  <a:srgbClr val="00B050"/>
                </a:solidFill>
                <a:hlinkClick r:id="rId9"/>
              </a:rPr>
              <a:t>/2015/12/pufact_fact63_cs.pdf</a:t>
            </a:r>
            <a:r>
              <a:rPr lang="cs-CZ" sz="1400" dirty="0" smtClean="0"/>
              <a:t>.</a:t>
            </a:r>
            <a:r>
              <a:rPr lang="cs-CZ" sz="1400" dirty="0" smtClean="0">
                <a:solidFill>
                  <a:srgbClr val="00B050"/>
                </a:solidFill>
              </a:rPr>
              <a:t> </a:t>
            </a:r>
            <a:endParaRPr lang="cs-CZ" sz="1400" dirty="0" smtClean="0"/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400" dirty="0" smtClean="0"/>
              <a:t>Ochrana </a:t>
            </a:r>
            <a:r>
              <a:rPr lang="pl-PL" sz="1400" dirty="0"/>
              <a:t>mladých lidí na </a:t>
            </a:r>
            <a:r>
              <a:rPr lang="pl-PL" sz="1400" dirty="0" smtClean="0"/>
              <a:t>pracovišti</a:t>
            </a:r>
            <a:r>
              <a:rPr lang="cs-CZ" sz="1400" dirty="0" smtClean="0"/>
              <a:t>. </a:t>
            </a:r>
            <a:r>
              <a:rPr lang="cs-CZ" sz="1400" i="1" dirty="0" err="1" smtClean="0"/>
              <a:t>Facts</a:t>
            </a:r>
            <a:r>
              <a:rPr lang="cs-CZ" sz="1400" i="1" dirty="0" smtClean="0"/>
              <a:t> </a:t>
            </a:r>
            <a:r>
              <a:rPr lang="cs-CZ" sz="1400" dirty="0"/>
              <a:t>[online]. Bilbao: EU-OSHA, 2006, č. </a:t>
            </a:r>
            <a:r>
              <a:rPr lang="cs-CZ" sz="1400" dirty="0" smtClean="0"/>
              <a:t>64. </a:t>
            </a:r>
            <a:r>
              <a:rPr lang="cs-CZ" sz="1400" dirty="0"/>
              <a:t>ISSN </a:t>
            </a:r>
            <a:r>
              <a:rPr lang="cs-CZ" sz="1400" dirty="0" smtClean="0"/>
              <a:t>1725-7018.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smtClean="0"/>
              <a:t>Dostupný </a:t>
            </a:r>
            <a:r>
              <a:rPr lang="cs-CZ" sz="1400" dirty="0"/>
              <a:t>z: </a:t>
            </a:r>
            <a:r>
              <a:rPr lang="cs-CZ" sz="1400" dirty="0" smtClean="0">
                <a:solidFill>
                  <a:srgbClr val="00B050"/>
                </a:solidFill>
                <a:hlinkClick r:id="rId10"/>
              </a:rPr>
              <a:t>http</a:t>
            </a:r>
            <a:r>
              <a:rPr lang="cs-CZ" sz="1400" dirty="0">
                <a:solidFill>
                  <a:srgbClr val="00B050"/>
                </a:solidFill>
                <a:hlinkClick r:id="rId10"/>
              </a:rPr>
              <a:t>://www.ceskyfocalpoint.cz/</a:t>
            </a:r>
            <a:r>
              <a:rPr lang="cs-CZ" sz="1400" dirty="0" err="1">
                <a:solidFill>
                  <a:srgbClr val="00B050"/>
                </a:solidFill>
                <a:hlinkClick r:id="rId10"/>
              </a:rPr>
              <a:t>wp-content</a:t>
            </a:r>
            <a:r>
              <a:rPr lang="cs-CZ" sz="1400" dirty="0">
                <a:solidFill>
                  <a:srgbClr val="00B050"/>
                </a:solidFill>
                <a:hlinkClick r:id="rId10"/>
              </a:rPr>
              <a:t>/</a:t>
            </a:r>
            <a:r>
              <a:rPr lang="cs-CZ" sz="1400" dirty="0" err="1">
                <a:solidFill>
                  <a:srgbClr val="00B050"/>
                </a:solidFill>
                <a:hlinkClick r:id="rId10"/>
              </a:rPr>
              <a:t>uploads</a:t>
            </a:r>
            <a:r>
              <a:rPr lang="cs-CZ" sz="1400" dirty="0">
                <a:solidFill>
                  <a:srgbClr val="00B050"/>
                </a:solidFill>
                <a:hlinkClick r:id="rId10"/>
              </a:rPr>
              <a:t>/2015/12/pufact_fact64_cs.pdf</a:t>
            </a:r>
            <a:r>
              <a:rPr lang="cs-CZ" sz="1400" dirty="0"/>
              <a:t>.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/>
              <a:t>Dávejte </a:t>
            </a:r>
            <a:r>
              <a:rPr lang="cs-CZ" sz="1400" dirty="0"/>
              <a:t>si pozor na nebezpečí při práci – rada pro mladé </a:t>
            </a:r>
            <a:r>
              <a:rPr lang="cs-CZ" sz="1400" dirty="0" smtClean="0"/>
              <a:t>lidi. </a:t>
            </a:r>
            <a:r>
              <a:rPr lang="cs-CZ" sz="1400" i="1" dirty="0" err="1" smtClean="0"/>
              <a:t>Facts</a:t>
            </a:r>
            <a:r>
              <a:rPr lang="cs-CZ" sz="1400" i="1" dirty="0" smtClean="0"/>
              <a:t> </a:t>
            </a:r>
            <a:r>
              <a:rPr lang="cs-CZ" sz="1400" dirty="0"/>
              <a:t>[online]. Bilbao: EU-OSHA, </a:t>
            </a:r>
            <a:r>
              <a:rPr lang="cs-CZ" sz="1400" dirty="0" smtClean="0"/>
              <a:t>2006</a:t>
            </a:r>
            <a:r>
              <a:rPr lang="cs-CZ" sz="1400" dirty="0"/>
              <a:t>, č. </a:t>
            </a:r>
            <a:r>
              <a:rPr lang="cs-CZ" sz="1400" dirty="0" smtClean="0"/>
              <a:t>66. </a:t>
            </a:r>
            <a:r>
              <a:rPr lang="cs-CZ" sz="1400" dirty="0"/>
              <a:t>ISSN 1725-7018</a:t>
            </a:r>
            <a:r>
              <a:rPr lang="cs-CZ" sz="1400" dirty="0" smtClean="0"/>
              <a:t>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cs-CZ" sz="1400" dirty="0" smtClean="0"/>
              <a:t>Dostupný </a:t>
            </a:r>
            <a:r>
              <a:rPr lang="cs-CZ" sz="1400" dirty="0"/>
              <a:t>z: </a:t>
            </a:r>
            <a:r>
              <a:rPr lang="cs-CZ" sz="1400" dirty="0">
                <a:hlinkClick r:id="rId11"/>
              </a:rPr>
              <a:t>http://www.ceskyfocalpoint.cz/</a:t>
            </a:r>
            <a:r>
              <a:rPr lang="cs-CZ" sz="1400" dirty="0" err="1">
                <a:hlinkClick r:id="rId11"/>
              </a:rPr>
              <a:t>wp-content</a:t>
            </a:r>
            <a:r>
              <a:rPr lang="cs-CZ" sz="1400" dirty="0">
                <a:hlinkClick r:id="rId11"/>
              </a:rPr>
              <a:t>/</a:t>
            </a:r>
            <a:r>
              <a:rPr lang="cs-CZ" sz="1400" dirty="0" err="1">
                <a:hlinkClick r:id="rId11"/>
              </a:rPr>
              <a:t>uploads</a:t>
            </a:r>
            <a:r>
              <a:rPr lang="cs-CZ" sz="1400" dirty="0">
                <a:hlinkClick r:id="rId11"/>
              </a:rPr>
              <a:t>/2015/12/pufact_fact66_cs.pdf</a:t>
            </a:r>
            <a:r>
              <a:rPr lang="cs-CZ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5950" y="548680"/>
            <a:ext cx="7772400" cy="1470025"/>
          </a:xfrm>
        </p:spPr>
        <p:txBody>
          <a:bodyPr/>
          <a:lstStyle/>
          <a:p>
            <a:pPr algn="l" eaLnBrk="1" hangingPunct="1"/>
            <a:r>
              <a:rPr lang="cs-CZ" sz="1400" b="1" cap="all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ZDROJE </a:t>
            </a:r>
            <a:r>
              <a:rPr lang="cs-CZ" sz="14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400" b="1" cap="all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</a:t>
            </a:r>
            <a:r>
              <a:rPr lang="cs-CZ" sz="14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16220" y="1196752"/>
            <a:ext cx="798849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Sluka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Vilém.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Výkladový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terminologický slovník některých pojmů používaných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analýze a hodnocení rizik pro účely zákona o prevenci závažných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havárií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Praha: Výzkumný ústav bezpečnosti práce, 2005. 55 s.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KRÁL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Miroslav. Ergonomický výkladový slovník. 1. vyd. Rožnov pod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Radhoštěm: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Rožnovský vzdělávací servis, 1999. 139 s.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 a ochrana zdraví při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práci.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Wikipedie: otevřená encyklopedie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28. 10. 2019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[cit.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Dostupný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https://cs.wikipedia.org/wiki/Bezpe%C4%8Dnost_a_ochrana_zdrav%C3%AD_p%C5%99i_pr%C3%A1ci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Skanska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[online]. c2019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Skanska 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cit. 2019-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Dostupný z: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https://www.skanska.cz/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cs-CZ" sz="1400" dirty="0" smtClean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Obrázky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/>
              <a:t>Fotobanka Pixabay.com (</a:t>
            </a:r>
            <a:r>
              <a:rPr lang="fr-FR" sz="1400" dirty="0"/>
              <a:t>pod licencí Public Domain (CC0</a:t>
            </a:r>
            <a:r>
              <a:rPr lang="cs-CZ" sz="1400" dirty="0"/>
              <a:t>)</a:t>
            </a:r>
            <a:r>
              <a:rPr lang="fr-FR" sz="1400" dirty="0"/>
              <a:t>). </a:t>
            </a:r>
            <a:endParaRPr lang="cs-CZ" sz="1400"/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smtClean="0"/>
              <a:t>Fotobanka </a:t>
            </a:r>
            <a:r>
              <a:rPr lang="cs-CZ" sz="1400" dirty="0"/>
              <a:t>Depositphotos.com</a:t>
            </a:r>
            <a:r>
              <a:rPr lang="cs-CZ" sz="1400" b="1" dirty="0"/>
              <a:t> </a:t>
            </a:r>
            <a:r>
              <a:rPr lang="cs-CZ" sz="1400" dirty="0"/>
              <a:t>(v rámci standardní licence pro Výzkumný ústav bezpečnosti práce, v. v. i., na období květen 2019 až duben 2020).</a:t>
            </a: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Nařízení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vlády č. 375/2017 Sb., o vzhledu, umístění a provedení bezpečnostních značek a značení a zavedení signálů </a:t>
            </a:r>
            <a:endParaRPr lang="cs-CZ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970" y="1232627"/>
            <a:ext cx="8229600" cy="2504629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Aby:</a:t>
            </a: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využil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svůj odborný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potenciál,</a:t>
            </a: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kriticky myslel, </a:t>
            </a: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spolupracoval,</a:t>
            </a: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převzal zodpovědnost (za svěřené úkoly, úsek, linku, zaměstnance, …),</a:t>
            </a:r>
          </a:p>
          <a:p>
            <a:r>
              <a:rPr lang="cs-CZ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nasával informace a vnitropodnikovou atmosféru (naslouchal </a:t>
            </a:r>
            <a:br>
              <a:rPr lang="cs-CZ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pozoroval), aby se učil,</a:t>
            </a:r>
            <a:endParaRPr lang="cs-CZ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přitom se přiměřeně </a:t>
            </a:r>
            <a:r>
              <a:rPr lang="cs-CZ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ptal</a:t>
            </a:r>
            <a:r>
              <a:rPr lang="cs-CZ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1560" y="517903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cs-CZ" sz="18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 čeká zaměstnavatel od nového zaměstnance?</a:t>
            </a:r>
            <a:endParaRPr lang="cs-CZ" sz="1800" b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47987" y="4125115"/>
            <a:ext cx="4392488" cy="738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Jsme lidé, bez komunikace </a:t>
            </a:r>
            <a:br>
              <a:rPr lang="cs-CZ" sz="1400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zaměstnavatelem, vedoucím, mentorem </a:t>
            </a:r>
            <a:br>
              <a:rPr lang="cs-CZ" sz="1400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nebo s </a:t>
            </a:r>
            <a:r>
              <a:rPr lang="cs-CZ" sz="1400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kolegy to nepůjde.</a:t>
            </a:r>
            <a:endParaRPr lang="cs-CZ" sz="1400" b="1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799" y="1248258"/>
            <a:ext cx="7776864" cy="1169551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/>
              <a:t>Co </a:t>
            </a:r>
            <a:r>
              <a:rPr lang="cs-CZ" sz="1400" b="1" dirty="0"/>
              <a:t>je </a:t>
            </a:r>
            <a:r>
              <a:rPr lang="cs-CZ" sz="1400" b="1" dirty="0" smtClean="0"/>
              <a:t>komunikace?</a:t>
            </a:r>
            <a:r>
              <a:rPr lang="cs-CZ" sz="1400" dirty="0" smtClean="0"/>
              <a:t> </a:t>
            </a:r>
          </a:p>
          <a:p>
            <a:pPr algn="just">
              <a:spcAft>
                <a:spcPts val="0"/>
              </a:spcAft>
            </a:pPr>
            <a:r>
              <a:rPr lang="cs-CZ" sz="1400" dirty="0" smtClean="0"/>
              <a:t>Komunikace </a:t>
            </a:r>
            <a:r>
              <a:rPr lang="cs-CZ" sz="1400" dirty="0"/>
              <a:t>je proces přenosu signálů/zpráv mezi odesílatelem a příjemcem pomocí různých metod (psané slovo, nonverbální komunikace, mluvené slovo</a:t>
            </a:r>
            <a:r>
              <a:rPr lang="cs-CZ" sz="1400" dirty="0" smtClean="0"/>
              <a:t>). V </a:t>
            </a:r>
            <a:r>
              <a:rPr lang="cs-CZ" sz="1400" dirty="0"/>
              <a:t>užším slova smyslu lze komunikaci chápat jako </a:t>
            </a:r>
            <a:r>
              <a:rPr lang="cs-CZ" sz="1400" b="1" dirty="0"/>
              <a:t>výměnu informací mezi dvěma a více lidmi</a:t>
            </a:r>
            <a:r>
              <a:rPr lang="cs-CZ" sz="1400" dirty="0"/>
              <a:t>, případně </a:t>
            </a:r>
            <a:r>
              <a:rPr lang="cs-CZ" sz="1400" dirty="0" smtClean="0"/>
              <a:t>mezi dvěma </a:t>
            </a:r>
            <a:br>
              <a:rPr lang="cs-CZ" sz="1400" dirty="0" smtClean="0"/>
            </a:br>
            <a:r>
              <a:rPr lang="cs-CZ" sz="1400" dirty="0" smtClean="0"/>
              <a:t>a </a:t>
            </a:r>
            <a:r>
              <a:rPr lang="cs-CZ" sz="1400" dirty="0"/>
              <a:t>více psychickými instancemi. </a:t>
            </a:r>
            <a:endParaRPr lang="cs-CZ" sz="14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44237" y="62068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</a:t>
            </a:r>
            <a:endParaRPr lang="cs-CZ" b="1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00113" y="5600291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Úspěšnost každého člověka závisí především na jeho schopnostech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komunikovat </a:t>
            </a:r>
            <a:b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ostatními lidmi jak v práci, tak v soukromém životě.</a:t>
            </a:r>
            <a:endParaRPr lang="cs-CZ" sz="1400" b="1" dirty="0"/>
          </a:p>
        </p:txBody>
      </p:sp>
      <p:pic>
        <p:nvPicPr>
          <p:cNvPr id="8" name="Obrázek 7" descr="Dívej se a komunikuj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892543"/>
            <a:ext cx="2952328" cy="244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44237" y="1267019"/>
            <a:ext cx="7776864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Každý nový zaměstnanec, který přichází do společnosti, ať je sebevíc zkušený, prochází náročnou stresovou situací. Absolvent školy většinou žádné pracovní prostředí ještě nepoznal. Vstup zaměstnance do pracovního prostředí a orientaci v něm usnadňuje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adaptace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Během adaptačního procesu se pracovník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seznamuje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novou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prací, s vnitropodnikovou organizační strukturou, atmosférou v podniku/organizaci a navazuje vztahy se spolupracovníky, přímými nebo dalšími nadřízeným/nadřízenými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(ředitel, vedoucí odboru,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oddělení,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úseku, provozu, linky, mistr, …)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nebo podřízeným/podřízenými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bude-li sám zastávat pozici vedoucího zaměstnance. V rámci pracovních vztahů bude třeba s nimi komunikovat, obdobně jako s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personalistou, zástupcem odborů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nebo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zástupcem zaměstnanců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Čím dál častěji se také v podnicích zavádí role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mentora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člověka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kterého se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nový zaměstnance může s čímkoliv obrátit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který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schopen 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chce svému novému kolegovi během adaptace pomáhat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Bývá to zpravidla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nejzkušenější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zaměstnanec. Mů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 jím být např. vedoucí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mistr nebo zkušený kolega. </a:t>
            </a:r>
            <a:endParaRPr lang="cs-CZ" sz="1400" dirty="0">
              <a:solidFill>
                <a:srgbClr val="00B05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44237" y="62068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Nový zaměstnanec versus noví lidé, nové/neznámé pracovní prostředí</a:t>
            </a:r>
            <a:endParaRPr lang="cs-CZ" b="1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259632" y="4709242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3600" b="1" dirty="0" smtClean="0">
                <a:solidFill>
                  <a:srgbClr val="92D050"/>
                </a:solidFill>
                <a:latin typeface="Viner Hand ITC" panose="0307050203050202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Inter</a:t>
            </a:r>
            <a:r>
              <a:rPr lang="cs-CZ" sz="3600" b="1" dirty="0" smtClean="0">
                <a:solidFill>
                  <a:srgbClr val="92D050"/>
                </a:solidFill>
                <a:effectLst/>
                <a:latin typeface="Viner Hand ITC" panose="0307050203050202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ní </a:t>
            </a:r>
            <a:r>
              <a:rPr lang="cs-CZ" sz="1400" dirty="0" smtClean="0">
                <a:solidFill>
                  <a:srgbClr val="92D050"/>
                </a:solidFill>
                <a:effectLst/>
                <a:latin typeface="Viner Hand ITC" panose="0307050203050202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nebo-</a:t>
            </a:r>
            <a:r>
              <a:rPr lang="cs-CZ" sz="1400" dirty="0" err="1" smtClean="0">
                <a:solidFill>
                  <a:srgbClr val="92D050"/>
                </a:solidFill>
                <a:effectLst/>
                <a:latin typeface="Viner Hand ITC" panose="0307050203050202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li</a:t>
            </a:r>
            <a:r>
              <a:rPr lang="cs-CZ" sz="3600" b="1" dirty="0" smtClean="0">
                <a:solidFill>
                  <a:srgbClr val="92D050"/>
                </a:solidFill>
                <a:effectLst/>
                <a:latin typeface="Viner Hand ITC" panose="0307050203050202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 vnitropodniková komunikace</a:t>
            </a:r>
            <a:endParaRPr lang="cs-CZ" sz="3600" b="1" dirty="0">
              <a:solidFill>
                <a:srgbClr val="92D050"/>
              </a:solidFill>
              <a:effectLst/>
              <a:latin typeface="Viner Hand ITC" panose="0307050203050202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44237" y="62068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kern="0" cap="all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dívej </a:t>
            </a:r>
            <a:r>
              <a:rPr lang="cs-CZ" b="1" kern="0" cap="all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a </a:t>
            </a:r>
            <a:r>
              <a:rPr lang="cs-CZ" b="1" kern="0" cap="all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vyhodnocuj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70890" y="2215505"/>
            <a:ext cx="77506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Když: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/>
              <a:t>nás něco zajímá (</a:t>
            </a:r>
            <a:r>
              <a:rPr lang="cs-CZ" sz="1400" i="1" dirty="0" smtClean="0"/>
              <a:t>přiměřeně, </a:t>
            </a:r>
            <a:r>
              <a:rPr lang="cs-C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nemusíme ostatní </a:t>
            </a:r>
            <a:r>
              <a:rPr lang="cs-C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zahltit banálními </a:t>
            </a:r>
            <a:r>
              <a:rPr lang="cs-C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otázkami </a:t>
            </a:r>
            <a:r>
              <a:rPr lang="cs-C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jen proto, </a:t>
            </a:r>
            <a:r>
              <a:rPr lang="cs-C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abychom ukázali, </a:t>
            </a:r>
            <a:r>
              <a:rPr lang="cs-C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 se </a:t>
            </a:r>
            <a:r>
              <a:rPr lang="cs-C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zajímáme),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/>
              <a:t>něčemu nerozumíme,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nejsme si jisti (potřebujeme se poradit nebo si upřesnit informace, pokyny, instrukce),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70890" y="1905893"/>
            <a:ext cx="7776864" cy="307777"/>
          </a:xfrm>
          <a:prstGeom prst="rect">
            <a:avLst/>
          </a:prstGeom>
          <a:solidFill>
            <a:srgbClr val="EFFDE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Kdy se jen dívat a poslouchat, a kdy se začít ptát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cs-CZ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799" y="14720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cap="all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Komunikuj</a:t>
            </a:r>
            <a:endParaRPr lang="cs-CZ" b="1" cap="all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46454" y="1021410"/>
            <a:ext cx="77483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Získávat informace o pracovišti a práci a učit se z nich předpokládá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pozorovat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naslouchat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70890" y="3564606"/>
            <a:ext cx="7776864" cy="307777"/>
          </a:xfrm>
          <a:prstGeom prst="rect">
            <a:avLst/>
          </a:prstGeom>
          <a:solidFill>
            <a:srgbClr val="EFFDE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Nejen otázky jsou součástí komunikace!</a:t>
            </a:r>
            <a:endParaRPr lang="cs-CZ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44237" y="4001113"/>
            <a:ext cx="77506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Přestože jsme mladí nebo noví nebo zaměstnanci, jsme </a:t>
            </a:r>
            <a:r>
              <a:rPr lang="cs-CZ" sz="1400" b="1" dirty="0" smtClean="0"/>
              <a:t>právoplatnými a rovnocennými účastníky komunikace</a:t>
            </a:r>
            <a:r>
              <a:rPr lang="cs-CZ" sz="1400" dirty="0" smtClean="0"/>
              <a:t>. Nebojme se ozvat, když: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jsme se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ocitli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zcela nové nebo obtížné situaci,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cítíme se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ohroženi z hlediska zdraví a bezpečnosti,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nastal, nebo by mohl nastat (tušíme), problém, vč. nehody nebo pracovního úrazu,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potřebujeme pomoc (potřebujeme si říci o pomoc),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máme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pocit, že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jsme byli zahlceni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elkým množstvím informací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příliš rychlém sledu,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chceme požádat o zpomalení výkladu, zopakování instrukcí, apod.,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chceme projednat cokoliv dalšího, co nám leží na srdci nebo s čím nejsme spokojeni,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chceme něco navrhnout.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669808" y="382545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Žádný učený z nebe nespadl.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11672" y="4031221"/>
            <a:ext cx="77951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Přijímání informací a nasávání vnitropodnikové atmosféry ukáže, jaká je struktura podniku/organizace, a kdo je kdo. To je zásadní pro volbu,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kým a co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od chvíle kdy jsme se stali zaměstnancem,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komunikovat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Jiné otázky související s naší prací, pracovními podmínkami a pracovním prostředím budeme probírat s kolegou nebo se svým mentorem, jiné s vedoucím, personalistou nebo zástupcem odborů (zástupcem zaměstnanců). Komunikace se v tomto řídí nejen tím,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kdo se jí účastní a od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koho ke komu proudí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informace a na jakém stupni řízení dotyční působí/pracují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(viz další snímek), ale i tím,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 bude předmětem hovoru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tzn., zda to budou běžné pracovní záležitosti, otázky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bezpečnosti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ochrany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při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práci, další otázky spojené s prací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nebo nějaký problém spojený s prací, který vyžaduje řešení.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720800" y="3661889"/>
            <a:ext cx="7776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Směry a obsah komunikace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 descr="zadny-uceny-z-nabe-nespad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8492" y="1132162"/>
            <a:ext cx="4320480" cy="239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620688"/>
            <a:ext cx="7488832" cy="576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Členění </a:t>
            </a:r>
            <a:r>
              <a:rPr lang="cs-CZ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interní komunikace </a:t>
            </a:r>
            <a:endParaRPr lang="cs-CZ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interní komunikaci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nutné rozlišit, 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koho ke komu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proudí informace.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Podle směru šíření informací lze rozdělit komunikaci v rámci organizace na vertikální, horizontální a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diagonální.</a:t>
            </a:r>
          </a:p>
          <a:p>
            <a:pPr>
              <a:spcAft>
                <a:spcPts val="0"/>
              </a:spcAft>
            </a:pPr>
            <a:endParaRPr lang="cs-CZ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3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Vertikální 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 </a:t>
            </a:r>
            <a:endParaRPr lang="cs-CZ" sz="13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AutoNum type="alphaLcParenR"/>
            </a:pPr>
            <a: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Sestupná </a:t>
            </a:r>
            <a:r>
              <a:rPr lang="cs-CZ" sz="1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směřuje </a:t>
            </a:r>
            <a:r>
              <a:rPr lang="cs-CZ" sz="1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nejvyšších organizačních stupňů k nižším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nadřízeného k </a:t>
            </a:r>
            <a:r>
              <a:rPr lang="cs-CZ" sz="13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podřízenému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vedoucího zaměstnance k vedoucímu na nižším stupni řízení k nebo běžnému zaměstnanci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obvykle realizována pracovními instrukcemi, oběžníky, oficiálními dokumenty prohlášeními, procedurami, manuály, organizačními směrnicemi, příkazy, interními publikacemi (podnikové noviny), intranetem, zápisy z porad, popisy práce apod. </a:t>
            </a:r>
            <a:endParaRPr lang="cs-CZ" sz="13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AutoNum type="alphaLcParenR"/>
            </a:pPr>
            <a: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Vzestupná </a:t>
            </a:r>
            <a:r>
              <a:rPr lang="cs-CZ" sz="1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zabezpečuje tok informací </a:t>
            </a:r>
            <a:r>
              <a:rPr lang="cs-CZ" sz="1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nižšího organizačního stupně </a:t>
            </a:r>
            <a: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</a:t>
            </a:r>
            <a:r>
              <a:rPr lang="cs-CZ" sz="1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vyššímu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podřízeného k nadřízenému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Bývá realizována diskuzí na poradách, schůzích a konferencích, schránkami pro návrhy a připomínky všech spolupracovníků, zprávami apod. </a:t>
            </a:r>
            <a:endParaRPr lang="cs-CZ" sz="13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cs-CZ" sz="1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3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Horizontální komunikace</a:t>
            </a:r>
          </a:p>
          <a:p>
            <a:pPr>
              <a:spcAft>
                <a:spcPts val="0"/>
              </a:spcAft>
            </a:pP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Probíhá </a:t>
            </a:r>
            <a:r>
              <a:rPr lang="cs-CZ" sz="1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jedné hierarchické úrovni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 rámci jedné funkční specializace nebo mezi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nimi.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uskutečňována 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 jednotlivými pracovníky, pracovními skupinami, úseky a organizačními jednotkami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Nejenže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přispívá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vzájemné informovanosti o práci a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jejích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okolnostech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nebo</a:t>
            </a:r>
            <a:b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přebírání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 předávání pracovní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zkušenosti, ale přispívá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cs-CZ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zlepšování sociálních vztahů </a:t>
            </a: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organizaci.</a:t>
            </a:r>
          </a:p>
          <a:p>
            <a:pPr>
              <a:spcAft>
                <a:spcPts val="0"/>
              </a:spcAft>
            </a:pPr>
            <a:endParaRPr lang="cs-CZ" sz="1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Diagonální komunikace</a:t>
            </a:r>
            <a:br>
              <a:rPr lang="cs-CZ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Jde </a:t>
            </a:r>
            <a:r>
              <a:rPr lang="cs-CZ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napříč úrovněmi</a:t>
            </a: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formálně například při projektovém nebo procesním řízení, neformálně při komunikaci mezi zaměstnanci firmy o firemních záležitostech, které nejsou bezprostředně spojeny s konkrétními pracovními úkoly, nebo o záležitostech „</a:t>
            </a:r>
            <a:r>
              <a:rPr lang="cs-CZ" sz="13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mimofiremních</a:t>
            </a:r>
            <a:r>
              <a:rPr lang="cs-CZ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“. </a:t>
            </a:r>
            <a:endParaRPr lang="cs-CZ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92411" y="21679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Vnitropodniková (Interní) </a:t>
            </a: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komunikace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Základní pojmy  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9064" y="2893917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souvislosti s BOZP zmiňuje zákoník práce, jakožto nejvyšší … pracovněprávní předpis/norma pojem „</a:t>
            </a:r>
            <a:r>
              <a:rPr lang="cs-CZ" sz="1400" b="1" dirty="0" smtClean="0"/>
              <a:t>rizika/riziko </a:t>
            </a:r>
            <a:r>
              <a:rPr lang="cs-CZ" sz="1400" b="1" dirty="0"/>
              <a:t>možného ohrožení </a:t>
            </a:r>
            <a:r>
              <a:rPr lang="cs-CZ" sz="1400" b="1" dirty="0" smtClean="0"/>
              <a:t>života </a:t>
            </a:r>
            <a:r>
              <a:rPr lang="cs-CZ" sz="1400" b="1" dirty="0"/>
              <a:t>a </a:t>
            </a:r>
            <a:r>
              <a:rPr lang="cs-CZ" sz="1400" b="1" dirty="0" smtClean="0"/>
              <a:t>zdraví</a:t>
            </a:r>
            <a:r>
              <a:rPr lang="cs-CZ" sz="1400" dirty="0" smtClean="0"/>
              <a:t>“.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38665" y="913813"/>
            <a:ext cx="7776864" cy="738664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Bezpečnost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ochrana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zdraví při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práci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BOZP)</a:t>
            </a:r>
            <a:r>
              <a:rPr lang="cs-CZ" sz="1400" dirty="0" smtClean="0"/>
              <a:t> </a:t>
            </a:r>
          </a:p>
          <a:p>
            <a:pPr>
              <a:spcAft>
                <a:spcPts val="0"/>
              </a:spcAft>
            </a:pPr>
            <a:r>
              <a:rPr lang="cs-CZ" sz="1400" dirty="0" smtClean="0"/>
              <a:t>Souhrn </a:t>
            </a:r>
            <a:r>
              <a:rPr lang="cs-CZ" sz="1400" dirty="0"/>
              <a:t>opatření (technických, organizačních, výchovných), která mají předcházet ohrožení nebo poškození lidského zdraví při práci nebo je snižovat na minimum. </a:t>
            </a:r>
            <a:endParaRPr lang="cs-CZ" sz="1400" dirty="0">
              <a:solidFill>
                <a:srgbClr val="00B05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5576" y="3573016"/>
            <a:ext cx="7776864" cy="3108543"/>
          </a:xfrm>
          <a:prstGeom prst="rect">
            <a:avLst/>
          </a:prstGeom>
          <a:solidFill>
            <a:srgbClr val="C3F9AD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/>
              <a:t>R</a:t>
            </a:r>
            <a:r>
              <a:rPr lang="cs-CZ" sz="1400" b="1" dirty="0" smtClean="0"/>
              <a:t>izika možného ohrožení života a zdraví (rizika; rizika práce a pracovního prostředí)</a:t>
            </a:r>
          </a:p>
          <a:p>
            <a:pPr>
              <a:spcAft>
                <a:spcPts val="0"/>
              </a:spcAft>
            </a:pPr>
            <a:r>
              <a:rPr lang="cs-CZ" sz="1400" dirty="0"/>
              <a:t>Riziko je chápáno jako zdroj zranění nebo poškození </a:t>
            </a:r>
            <a:r>
              <a:rPr lang="cs-CZ" sz="1400" dirty="0" smtClean="0"/>
              <a:t>zdraví.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 smtClean="0"/>
              <a:t>Zdrojem zranění nebo poškození zdraví mohou být: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budovy, konstrukce, povrchy,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materiál, břemena, výrobky, strojní součásti,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nástroje, ruční nářadí,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pozemní vozidla, ostatní dopravní prostředky,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jiné zdroje.</a:t>
            </a:r>
          </a:p>
          <a:p>
            <a:r>
              <a:rPr lang="cs-CZ" sz="1400" u="sng" dirty="0" smtClean="0"/>
              <a:t>Příklady rizik: </a:t>
            </a:r>
            <a:r>
              <a:rPr lang="cs-CZ" sz="1400" dirty="0" smtClean="0"/>
              <a:t>riziko zakopnutí</a:t>
            </a:r>
            <a:r>
              <a:rPr lang="cs-CZ" sz="1400" dirty="0"/>
              <a:t>, </a:t>
            </a:r>
            <a:r>
              <a:rPr lang="cs-CZ" sz="1400" dirty="0" smtClean="0"/>
              <a:t>uklouznutí</a:t>
            </a:r>
            <a:r>
              <a:rPr lang="cs-CZ" sz="1400" dirty="0"/>
              <a:t>, </a:t>
            </a:r>
            <a:r>
              <a:rPr lang="cs-CZ" sz="1400" dirty="0" smtClean="0"/>
              <a:t>pádu na rovině, pádu z výšky nebo do volné hloubky, zhmoždění, škrábnutí</a:t>
            </a:r>
            <a:r>
              <a:rPr lang="cs-CZ" sz="1400" dirty="0"/>
              <a:t>, bodnutí, říznutí, </a:t>
            </a:r>
            <a:r>
              <a:rPr lang="cs-CZ" sz="1400" dirty="0" smtClean="0"/>
              <a:t>přiskřípnutí</a:t>
            </a:r>
            <a:r>
              <a:rPr lang="cs-CZ" sz="1400" dirty="0"/>
              <a:t>, přimáčknutí, </a:t>
            </a:r>
            <a:r>
              <a:rPr lang="cs-CZ" sz="1400" dirty="0" smtClean="0"/>
              <a:t>zachycení </a:t>
            </a:r>
            <a:r>
              <a:rPr lang="cs-CZ" sz="1400" dirty="0"/>
              <a:t>rotujícími částmi strojů, </a:t>
            </a:r>
            <a:r>
              <a:rPr lang="cs-CZ" sz="1400" dirty="0" smtClean="0"/>
              <a:t>úderu/nárazu o/na </a:t>
            </a:r>
            <a:r>
              <a:rPr lang="cs-CZ" sz="1400" dirty="0"/>
              <a:t>ostré </a:t>
            </a:r>
            <a:r>
              <a:rPr lang="cs-CZ" sz="1400" dirty="0" smtClean="0"/>
              <a:t>hrany, zasažení </a:t>
            </a:r>
            <a:r>
              <a:rPr lang="cs-CZ" sz="1400" dirty="0"/>
              <a:t>elektrickým proudem, zasažení </a:t>
            </a:r>
            <a:r>
              <a:rPr lang="cs-CZ" sz="1400" dirty="0" smtClean="0"/>
              <a:t>chemickou </a:t>
            </a:r>
            <a:r>
              <a:rPr lang="cs-CZ" sz="1400" dirty="0"/>
              <a:t>nebo </a:t>
            </a:r>
            <a:r>
              <a:rPr lang="cs-CZ" sz="1400" dirty="0" smtClean="0"/>
              <a:t>biologickou látkou, </a:t>
            </a:r>
            <a:r>
              <a:rPr lang="cs-CZ" sz="1400" dirty="0"/>
              <a:t>riziko </a:t>
            </a:r>
            <a:r>
              <a:rPr lang="cs-CZ" sz="1400" dirty="0" smtClean="0"/>
              <a:t>vystavení škodlivému záření, hluku</a:t>
            </a:r>
            <a:r>
              <a:rPr lang="cs-CZ" sz="1400" dirty="0"/>
              <a:t>, </a:t>
            </a:r>
            <a:r>
              <a:rPr lang="cs-CZ" sz="1400" dirty="0" smtClean="0"/>
              <a:t>vibracím, </a:t>
            </a:r>
            <a:r>
              <a:rPr lang="cs-CZ" sz="1400" dirty="0" err="1" smtClean="0"/>
              <a:t>vdechovatelnému</a:t>
            </a:r>
            <a:r>
              <a:rPr lang="cs-CZ" sz="1400" dirty="0" smtClean="0"/>
              <a:t> prachu</a:t>
            </a:r>
            <a:r>
              <a:rPr lang="cs-CZ" sz="1400" dirty="0"/>
              <a:t>, fyzické </a:t>
            </a:r>
            <a:r>
              <a:rPr lang="cs-CZ" sz="1400" dirty="0" smtClean="0"/>
              <a:t>zátěže (nevhodné pracovní polohy, manipulace s břemeny), </a:t>
            </a:r>
            <a:r>
              <a:rPr lang="cs-CZ" sz="1400" dirty="0"/>
              <a:t>psychické zátěže (</a:t>
            </a:r>
            <a:r>
              <a:rPr lang="cs-CZ" sz="1400" dirty="0" smtClean="0"/>
              <a:t>pracovního </a:t>
            </a:r>
            <a:r>
              <a:rPr lang="cs-CZ" sz="1400" dirty="0"/>
              <a:t>stresu</a:t>
            </a:r>
            <a:r>
              <a:rPr lang="cs-CZ" sz="1400" dirty="0" smtClean="0"/>
              <a:t>), sražení nebo přejetí vozidlem nebo manipulačním prostředkem, aj.</a:t>
            </a:r>
            <a:endParaRPr lang="cs-CZ" sz="1400" dirty="0"/>
          </a:p>
        </p:txBody>
      </p:sp>
      <p:pic>
        <p:nvPicPr>
          <p:cNvPr id="14" name="Obrázek 13" descr="kostky-rizik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8234" y="3765850"/>
            <a:ext cx="3851920" cy="1434570"/>
          </a:xfrm>
          <a:prstGeom prst="rect">
            <a:avLst/>
          </a:prstGeom>
        </p:spPr>
      </p:pic>
      <p:pic>
        <p:nvPicPr>
          <p:cNvPr id="15" name="Obrázek 14" descr="Práva a povinnosti zaměstnanců-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2104" y="1922944"/>
            <a:ext cx="2843808" cy="9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e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0" y="3028925"/>
            <a:ext cx="3374984" cy="1624211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4390789"/>
              </p:ext>
            </p:extLst>
          </p:nvPr>
        </p:nvGraphicFramePr>
        <p:xfrm>
          <a:off x="720598" y="1558117"/>
          <a:ext cx="9179993" cy="518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bdélník 6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zranění a poškození zdraví (pracovních úrazů)   </a:t>
            </a:r>
            <a:endParaRPr lang="cs-CZ" b="1" cap="all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0599" y="105273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cap="all" dirty="0" smtClean="0">
                <a:solidFill>
                  <a:srgbClr val="000000"/>
                </a:solidFill>
              </a:rPr>
              <a:t>Co se může stát, když podceníme riziko, jsme nepozorní nebo děláme mistry světa?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0"/>
              </a:spcAft>
            </a:pPr>
            <a:endParaRPr lang="cs-CZ" sz="1400" dirty="0" smtClean="0"/>
          </a:p>
          <a:p>
            <a:pPr>
              <a:spcAft>
                <a:spcPts val="0"/>
              </a:spcAft>
            </a:pPr>
            <a:r>
              <a:rPr lang="cs-CZ" sz="1400" dirty="0" smtClean="0"/>
              <a:t>Může dojít k: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606699" y="6363022"/>
            <a:ext cx="2492105" cy="4270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 sz="1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úraz je na světě</a:t>
            </a:r>
            <a:r>
              <a:rPr lang="cs-CZ" sz="1400" b="1" cap="all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cs-CZ" sz="1400" b="1" cap="all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19380" y="2057772"/>
            <a:ext cx="1440160" cy="9361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Zasažení (úrazu)  elektrickým proudem </a:t>
            </a:r>
            <a:endParaRPr lang="cs-CZ" sz="115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868144" y="3717032"/>
            <a:ext cx="1528072" cy="9361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Pádu z lešení, žebříku, schůdků, pracovních plošin</a:t>
            </a:r>
            <a:endParaRPr lang="cs-CZ" sz="115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110713" y="5349736"/>
            <a:ext cx="1584176" cy="9361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Vdechování škodlivého prachu, chemických látek (zplodin)</a:t>
            </a:r>
            <a:endParaRPr lang="cs-CZ" sz="115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Šestiúhelník 21"/>
          <p:cNvSpPr/>
          <p:nvPr/>
        </p:nvSpPr>
        <p:spPr>
          <a:xfrm rot="1544331">
            <a:off x="6703374" y="1673098"/>
            <a:ext cx="1793545" cy="1646629"/>
          </a:xfrm>
          <a:prstGeom prst="hexag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estiúhelník 22"/>
          <p:cNvSpPr/>
          <p:nvPr/>
        </p:nvSpPr>
        <p:spPr>
          <a:xfrm rot="1544331">
            <a:off x="1182880" y="4994473"/>
            <a:ext cx="1793545" cy="1646629"/>
          </a:xfrm>
          <a:prstGeom prst="hexagon">
            <a:avLst/>
          </a:prstGeom>
          <a:solidFill>
            <a:srgbClr val="C3F9AD"/>
          </a:solidFill>
          <a:ln>
            <a:solidFill>
              <a:srgbClr val="C3F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1269621" y="5312429"/>
            <a:ext cx="1584176" cy="1050593"/>
          </a:xfrm>
          <a:prstGeom prst="roundRect">
            <a:avLst/>
          </a:prstGeom>
          <a:solidFill>
            <a:srgbClr val="C3F9AD"/>
          </a:solidFill>
          <a:ln>
            <a:solidFill>
              <a:srgbClr val="C3F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Vtažení ruky nebo osoby do mechanismu běžícího stroje nebo pásového dopravníku</a:t>
            </a:r>
            <a:endParaRPr lang="cs-CZ" sz="115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Šestiúhelník 23"/>
          <p:cNvSpPr/>
          <p:nvPr/>
        </p:nvSpPr>
        <p:spPr>
          <a:xfrm rot="1544331">
            <a:off x="7291531" y="4408639"/>
            <a:ext cx="1793545" cy="1646629"/>
          </a:xfrm>
          <a:prstGeom prst="hexagon">
            <a:avLst/>
          </a:prstGeom>
          <a:pattFill prst="dkUpDiag">
            <a:fgClr>
              <a:srgbClr val="C3F9AD"/>
            </a:fgClr>
            <a:bgClr>
              <a:schemeClr val="bg1"/>
            </a:bgClr>
          </a:pattFill>
          <a:ln>
            <a:solidFill>
              <a:srgbClr val="C3F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6808058" y="2013843"/>
            <a:ext cx="1584176" cy="9361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Zasažení (poleptání) sliznice očí nebo kůže chemikálií</a:t>
            </a:r>
            <a:endParaRPr lang="cs-CZ" sz="115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412714" y="4763455"/>
            <a:ext cx="158417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" cap="all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Střet </a:t>
            </a:r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15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vysoko-zdvižným vozíkem nebo jiným vozidlem či dopravním prostředkem</a:t>
            </a:r>
            <a:endParaRPr lang="cs-CZ" sz="115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27584" y="2852936"/>
            <a:ext cx="2232248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843808" y="4365104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7" name="Obrázek 26" descr="pad-ze-zebriku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1560" y="2511800"/>
            <a:ext cx="2832859" cy="21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DUM-PPT-šablona</Template>
  <TotalTime>2196</TotalTime>
  <Words>2149</Words>
  <Application>Microsoft Office PowerPoint</Application>
  <PresentationFormat>Předvádění na obrazovce (4:3)</PresentationFormat>
  <Paragraphs>166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DUM-PPT-šablona</vt:lpstr>
      <vt:lpstr> BEZPEČNOST A OCHRANA ZDRAVÍ PŘI PRÁCI   dívej se, vyhodnocuj  a komunikuj </vt:lpstr>
      <vt:lpstr>Co čeká zaměstnavatel od nového zaměstnance?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 </vt:lpstr>
      <vt:lpstr>Použité ZDROJE – pokrač.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petr</cp:lastModifiedBy>
  <cp:revision>571</cp:revision>
  <dcterms:created xsi:type="dcterms:W3CDTF">2010-10-19T08:27:42Z</dcterms:created>
  <dcterms:modified xsi:type="dcterms:W3CDTF">2020-04-21T07:33:32Z</dcterms:modified>
</cp:coreProperties>
</file>