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31"/>
  </p:notesMasterIdLst>
  <p:handoutMasterIdLst>
    <p:handoutMasterId r:id="rId32"/>
  </p:handoutMasterIdLst>
  <p:sldIdLst>
    <p:sldId id="325" r:id="rId4"/>
    <p:sldId id="257" r:id="rId5"/>
    <p:sldId id="282" r:id="rId6"/>
    <p:sldId id="323" r:id="rId7"/>
    <p:sldId id="258" r:id="rId8"/>
    <p:sldId id="268" r:id="rId9"/>
    <p:sldId id="314" r:id="rId10"/>
    <p:sldId id="313" r:id="rId11"/>
    <p:sldId id="315" r:id="rId12"/>
    <p:sldId id="317" r:id="rId13"/>
    <p:sldId id="318" r:id="rId14"/>
    <p:sldId id="316" r:id="rId15"/>
    <p:sldId id="311" r:id="rId16"/>
    <p:sldId id="321" r:id="rId17"/>
    <p:sldId id="319" r:id="rId18"/>
    <p:sldId id="320" r:id="rId19"/>
    <p:sldId id="322" r:id="rId20"/>
    <p:sldId id="327" r:id="rId21"/>
    <p:sldId id="299" r:id="rId22"/>
    <p:sldId id="275" r:id="rId23"/>
    <p:sldId id="302" r:id="rId24"/>
    <p:sldId id="271" r:id="rId25"/>
    <p:sldId id="303" r:id="rId26"/>
    <p:sldId id="304" r:id="rId27"/>
    <p:sldId id="300" r:id="rId28"/>
    <p:sldId id="301" r:id="rId29"/>
    <p:sldId id="267" r:id="rId3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0070C0"/>
    <a:srgbClr val="C2CD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95" autoAdjust="0"/>
    <p:restoredTop sz="94621" autoAdjust="0"/>
  </p:normalViewPr>
  <p:slideViewPr>
    <p:cSldViewPr>
      <p:cViewPr varScale="1">
        <p:scale>
          <a:sx n="110" d="100"/>
          <a:sy n="110" d="100"/>
        </p:scale>
        <p:origin x="148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800"/>
    </p:cViewPr>
  </p:sorterViewPr>
  <p:notesViewPr>
    <p:cSldViewPr>
      <p:cViewPr varScale="1">
        <p:scale>
          <a:sx n="88" d="100"/>
          <a:sy n="88" d="100"/>
        </p:scale>
        <p:origin x="3822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CD835C-9267-4357-B612-E237A7B68E2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AD4AFE7-7F1B-4244-9DCF-6BF32060B5E4}">
      <dgm:prSet phldrT="[Text]" custT="1"/>
      <dgm:spPr/>
      <dgm:t>
        <a:bodyPr/>
        <a:lstStyle/>
        <a:p>
          <a:r>
            <a:rPr lang="cs-CZ" sz="3200" dirty="0" smtClean="0">
              <a:latin typeface="Arial" panose="020B0604020202020204" pitchFamily="34" charset="0"/>
              <a:cs typeface="Arial" panose="020B0604020202020204" pitchFamily="34" charset="0"/>
            </a:rPr>
            <a:t>Zaměstnanci - obecně</a:t>
          </a:r>
          <a:endParaRPr lang="cs-CZ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6A5740-782D-4111-B3DA-1FFF36364F9F}" type="parTrans" cxnId="{C38A957E-27F4-458C-8886-7FA8AD7A137E}">
      <dgm:prSet/>
      <dgm:spPr/>
      <dgm:t>
        <a:bodyPr/>
        <a:lstStyle/>
        <a:p>
          <a:endParaRPr lang="cs-CZ"/>
        </a:p>
      </dgm:t>
    </dgm:pt>
    <dgm:pt modelId="{E3F4CC46-EDCE-49A7-AB14-CBC795537360}" type="sibTrans" cxnId="{C38A957E-27F4-458C-8886-7FA8AD7A137E}">
      <dgm:prSet/>
      <dgm:spPr/>
      <dgm:t>
        <a:bodyPr/>
        <a:lstStyle/>
        <a:p>
          <a:endParaRPr lang="cs-CZ"/>
        </a:p>
      </dgm:t>
    </dgm:pt>
    <dgm:pt modelId="{3970CB81-A11C-4D43-AB9D-040BC8972F0E}">
      <dgm:prSet phldrT="[Text]" custT="1"/>
      <dgm:spPr/>
      <dgm:t>
        <a:bodyPr/>
        <a:lstStyle/>
        <a:p>
          <a:r>
            <a:rPr lang="cs-CZ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Rizika možného ohrožení života a zdraví zaměstnanců, která se týkají výkonu práce. </a:t>
          </a:r>
          <a:endParaRPr lang="cs-CZ" sz="2000" dirty="0"/>
        </a:p>
      </dgm:t>
    </dgm:pt>
    <dgm:pt modelId="{487FB417-9757-4B15-ACD6-5224A12EF732}" type="parTrans" cxnId="{087C5EAA-C1FC-4525-A914-45083B58405B}">
      <dgm:prSet/>
      <dgm:spPr/>
      <dgm:t>
        <a:bodyPr/>
        <a:lstStyle/>
        <a:p>
          <a:endParaRPr lang="cs-CZ"/>
        </a:p>
      </dgm:t>
    </dgm:pt>
    <dgm:pt modelId="{6A7DBA92-20CD-4CC1-A8C4-BA2B2DACA783}" type="sibTrans" cxnId="{087C5EAA-C1FC-4525-A914-45083B58405B}">
      <dgm:prSet/>
      <dgm:spPr/>
      <dgm:t>
        <a:bodyPr/>
        <a:lstStyle/>
        <a:p>
          <a:endParaRPr lang="cs-CZ"/>
        </a:p>
      </dgm:t>
    </dgm:pt>
    <dgm:pt modelId="{AF750170-9BE0-4298-87F4-2FEE93AAD3C7}">
      <dgm:prSet phldrT="[Text]" custT="1"/>
      <dgm:spPr/>
      <dgm:t>
        <a:bodyPr/>
        <a:lstStyle/>
        <a:p>
          <a:r>
            <a:rPr lang="cs-CZ" sz="3200" dirty="0" smtClean="0">
              <a:latin typeface="Arial" panose="020B0604020202020204" pitchFamily="34" charset="0"/>
              <a:cs typeface="Arial" panose="020B0604020202020204" pitchFamily="34" charset="0"/>
            </a:rPr>
            <a:t>Specifické skupiny zaměstnanců </a:t>
          </a:r>
          <a:endParaRPr lang="cs-CZ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4D25DE-EC18-488A-B80A-919BFFD99852}" type="parTrans" cxnId="{7CF5F677-CF31-4369-A0B0-178BB77DA7F2}">
      <dgm:prSet/>
      <dgm:spPr/>
      <dgm:t>
        <a:bodyPr/>
        <a:lstStyle/>
        <a:p>
          <a:endParaRPr lang="cs-CZ"/>
        </a:p>
      </dgm:t>
    </dgm:pt>
    <dgm:pt modelId="{F6FF1381-1790-4CC9-9953-B35C5A7914F9}" type="sibTrans" cxnId="{7CF5F677-CF31-4369-A0B0-178BB77DA7F2}">
      <dgm:prSet/>
      <dgm:spPr/>
      <dgm:t>
        <a:bodyPr/>
        <a:lstStyle/>
        <a:p>
          <a:endParaRPr lang="cs-CZ"/>
        </a:p>
      </dgm:t>
    </dgm:pt>
    <dgm:pt modelId="{DBFA2326-8D38-4779-AD3E-527E0097E695}">
      <dgm:prSet phldrT="[Text]" custT="1"/>
      <dgm:spPr/>
      <dgm:t>
        <a:bodyPr/>
        <a:lstStyle/>
        <a:p>
          <a:r>
            <a:rPr lang="cs-CZ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„Zvláštní“ nebo „zvýšená“ rizika z důvodu věku zaměstnanců, původu, pohlaví, fyzického stavu nebo postavení v podniku = </a:t>
          </a:r>
          <a:r>
            <a:rPr lang="cs-CZ" sz="2000" dirty="0" smtClean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specifická rizika</a:t>
          </a:r>
          <a:r>
            <a:rPr lang="cs-CZ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. </a:t>
          </a:r>
          <a:endParaRPr lang="cs-CZ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F1C926-69CB-4752-A3AB-34603EA764FB}" type="parTrans" cxnId="{3FA52022-E5A9-43CE-9737-14DC8BB4B9D1}">
      <dgm:prSet/>
      <dgm:spPr/>
      <dgm:t>
        <a:bodyPr/>
        <a:lstStyle/>
        <a:p>
          <a:endParaRPr lang="cs-CZ"/>
        </a:p>
      </dgm:t>
    </dgm:pt>
    <dgm:pt modelId="{43298EAF-ABA1-4971-ACA7-EE35680C8EE1}" type="sibTrans" cxnId="{3FA52022-E5A9-43CE-9737-14DC8BB4B9D1}">
      <dgm:prSet/>
      <dgm:spPr/>
      <dgm:t>
        <a:bodyPr/>
        <a:lstStyle/>
        <a:p>
          <a:endParaRPr lang="cs-CZ"/>
        </a:p>
      </dgm:t>
    </dgm:pt>
    <dgm:pt modelId="{75B1E39E-FC4C-4F1B-9BD2-157973DE1DCC}" type="pres">
      <dgm:prSet presAssocID="{CCCD835C-9267-4357-B612-E237A7B68E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208B509-5DED-48CF-812C-11B5C7306DC2}" type="pres">
      <dgm:prSet presAssocID="{0AD4AFE7-7F1B-4244-9DCF-6BF32060B5E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849B7F-6D0C-4718-B2BA-F5FFEC433E3F}" type="pres">
      <dgm:prSet presAssocID="{0AD4AFE7-7F1B-4244-9DCF-6BF32060B5E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57BFF5-7551-47A2-8DE6-594AC293239C}" type="pres">
      <dgm:prSet presAssocID="{AF750170-9BE0-4298-87F4-2FEE93AAD3C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5A6201-C08C-4B9F-AFDB-5503EFEE2831}" type="pres">
      <dgm:prSet presAssocID="{AF750170-9BE0-4298-87F4-2FEE93AAD3C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87C5EAA-C1FC-4525-A914-45083B58405B}" srcId="{0AD4AFE7-7F1B-4244-9DCF-6BF32060B5E4}" destId="{3970CB81-A11C-4D43-AB9D-040BC8972F0E}" srcOrd="0" destOrd="0" parTransId="{487FB417-9757-4B15-ACD6-5224A12EF732}" sibTransId="{6A7DBA92-20CD-4CC1-A8C4-BA2B2DACA783}"/>
    <dgm:cxn modelId="{C38A957E-27F4-458C-8886-7FA8AD7A137E}" srcId="{CCCD835C-9267-4357-B612-E237A7B68E29}" destId="{0AD4AFE7-7F1B-4244-9DCF-6BF32060B5E4}" srcOrd="0" destOrd="0" parTransId="{C76A5740-782D-4111-B3DA-1FFF36364F9F}" sibTransId="{E3F4CC46-EDCE-49A7-AB14-CBC795537360}"/>
    <dgm:cxn modelId="{4A70823C-3C7E-4B0F-AE74-3BB819486F1F}" type="presOf" srcId="{AF750170-9BE0-4298-87F4-2FEE93AAD3C7}" destId="{0C57BFF5-7551-47A2-8DE6-594AC293239C}" srcOrd="0" destOrd="0" presId="urn:microsoft.com/office/officeart/2005/8/layout/vList2"/>
    <dgm:cxn modelId="{C5ED8D9D-4718-40B7-8C54-1EEF7C88EFA9}" type="presOf" srcId="{DBFA2326-8D38-4779-AD3E-527E0097E695}" destId="{065A6201-C08C-4B9F-AFDB-5503EFEE2831}" srcOrd="0" destOrd="0" presId="urn:microsoft.com/office/officeart/2005/8/layout/vList2"/>
    <dgm:cxn modelId="{B636F273-32F5-45D2-B2A8-85FF406979C1}" type="presOf" srcId="{0AD4AFE7-7F1B-4244-9DCF-6BF32060B5E4}" destId="{E208B509-5DED-48CF-812C-11B5C7306DC2}" srcOrd="0" destOrd="0" presId="urn:microsoft.com/office/officeart/2005/8/layout/vList2"/>
    <dgm:cxn modelId="{3FA52022-E5A9-43CE-9737-14DC8BB4B9D1}" srcId="{AF750170-9BE0-4298-87F4-2FEE93AAD3C7}" destId="{DBFA2326-8D38-4779-AD3E-527E0097E695}" srcOrd="0" destOrd="0" parTransId="{57F1C926-69CB-4752-A3AB-34603EA764FB}" sibTransId="{43298EAF-ABA1-4971-ACA7-EE35680C8EE1}"/>
    <dgm:cxn modelId="{7CF5F677-CF31-4369-A0B0-178BB77DA7F2}" srcId="{CCCD835C-9267-4357-B612-E237A7B68E29}" destId="{AF750170-9BE0-4298-87F4-2FEE93AAD3C7}" srcOrd="1" destOrd="0" parTransId="{894D25DE-EC18-488A-B80A-919BFFD99852}" sibTransId="{F6FF1381-1790-4CC9-9953-B35C5A7914F9}"/>
    <dgm:cxn modelId="{4B5C4545-701F-4F2B-B146-B949F0760948}" type="presOf" srcId="{3970CB81-A11C-4D43-AB9D-040BC8972F0E}" destId="{8B849B7F-6D0C-4718-B2BA-F5FFEC433E3F}" srcOrd="0" destOrd="0" presId="urn:microsoft.com/office/officeart/2005/8/layout/vList2"/>
    <dgm:cxn modelId="{65A48116-F2CA-4B7D-A7D4-05082EAE78BA}" type="presOf" srcId="{CCCD835C-9267-4357-B612-E237A7B68E29}" destId="{75B1E39E-FC4C-4F1B-9BD2-157973DE1DCC}" srcOrd="0" destOrd="0" presId="urn:microsoft.com/office/officeart/2005/8/layout/vList2"/>
    <dgm:cxn modelId="{4EEEF4CD-5431-472F-A4F4-1E443DBCBEFA}" type="presParOf" srcId="{75B1E39E-FC4C-4F1B-9BD2-157973DE1DCC}" destId="{E208B509-5DED-48CF-812C-11B5C7306DC2}" srcOrd="0" destOrd="0" presId="urn:microsoft.com/office/officeart/2005/8/layout/vList2"/>
    <dgm:cxn modelId="{A544500C-5013-47CF-8B5C-1B615AA915A7}" type="presParOf" srcId="{75B1E39E-FC4C-4F1B-9BD2-157973DE1DCC}" destId="{8B849B7F-6D0C-4718-B2BA-F5FFEC433E3F}" srcOrd="1" destOrd="0" presId="urn:microsoft.com/office/officeart/2005/8/layout/vList2"/>
    <dgm:cxn modelId="{0D7616C3-82FF-4259-AF7C-41A160988AE4}" type="presParOf" srcId="{75B1E39E-FC4C-4F1B-9BD2-157973DE1DCC}" destId="{0C57BFF5-7551-47A2-8DE6-594AC293239C}" srcOrd="2" destOrd="0" presId="urn:microsoft.com/office/officeart/2005/8/layout/vList2"/>
    <dgm:cxn modelId="{7D3AD570-4EF2-4CAC-B920-443BAAD5A0C9}" type="presParOf" srcId="{75B1E39E-FC4C-4F1B-9BD2-157973DE1DCC}" destId="{065A6201-C08C-4B9F-AFDB-5503EFEE283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979E42-E57D-4379-9337-9705480B7C4C}" type="doc">
      <dgm:prSet loTypeId="urn:microsoft.com/office/officeart/2005/8/layout/vList4#1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A4447CE-F974-405E-9E78-A7F6B449C8AB}">
      <dgm:prSet phldrT="[Text]"/>
      <dgm:spPr/>
      <dgm:t>
        <a:bodyPr/>
        <a:lstStyle/>
        <a:p>
          <a:r>
            <a:rPr lang="cs-CZ" dirty="0" smtClean="0"/>
            <a:t>Mladí a mladiství zaměstnanci</a:t>
          </a:r>
          <a:endParaRPr lang="cs-CZ" dirty="0"/>
        </a:p>
      </dgm:t>
    </dgm:pt>
    <dgm:pt modelId="{EDA93692-15E9-43EC-8231-5DD69571C0D3}" type="parTrans" cxnId="{65613F37-7D17-4E35-9E70-00F7C88BEE5B}">
      <dgm:prSet/>
      <dgm:spPr/>
      <dgm:t>
        <a:bodyPr/>
        <a:lstStyle/>
        <a:p>
          <a:endParaRPr lang="cs-CZ"/>
        </a:p>
      </dgm:t>
    </dgm:pt>
    <dgm:pt modelId="{5D652125-3D5B-414B-936E-D9F21233FF1E}" type="sibTrans" cxnId="{65613F37-7D17-4E35-9E70-00F7C88BEE5B}">
      <dgm:prSet/>
      <dgm:spPr/>
      <dgm:t>
        <a:bodyPr/>
        <a:lstStyle/>
        <a:p>
          <a:endParaRPr lang="cs-CZ"/>
        </a:p>
      </dgm:t>
    </dgm:pt>
    <dgm:pt modelId="{2EDBF586-2DC2-4AE1-A745-624BAA77DC94}">
      <dgm:prSet phldrT="[Text]"/>
      <dgm:spPr/>
      <dgm:t>
        <a:bodyPr/>
        <a:lstStyle/>
        <a:p>
          <a:r>
            <a:rPr lang="cs-CZ" dirty="0" smtClean="0"/>
            <a:t>Ženy</a:t>
          </a:r>
          <a:endParaRPr lang="cs-CZ" dirty="0"/>
        </a:p>
      </dgm:t>
    </dgm:pt>
    <dgm:pt modelId="{1DF229A9-489B-4E8C-BDFF-DA017FC7558C}" type="parTrans" cxnId="{4018102B-549B-471A-8BA6-4BABFA90AD3C}">
      <dgm:prSet/>
      <dgm:spPr/>
      <dgm:t>
        <a:bodyPr/>
        <a:lstStyle/>
        <a:p>
          <a:endParaRPr lang="cs-CZ"/>
        </a:p>
      </dgm:t>
    </dgm:pt>
    <dgm:pt modelId="{792204F5-7874-4C2A-9B9F-E23A395D77C3}" type="sibTrans" cxnId="{4018102B-549B-471A-8BA6-4BABFA90AD3C}">
      <dgm:prSet/>
      <dgm:spPr/>
      <dgm:t>
        <a:bodyPr/>
        <a:lstStyle/>
        <a:p>
          <a:endParaRPr lang="cs-CZ"/>
        </a:p>
      </dgm:t>
    </dgm:pt>
    <dgm:pt modelId="{D06992A1-09C7-411B-BBF0-5EADD0BE1962}">
      <dgm:prSet phldrT="[Tex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dirty="0" smtClean="0"/>
            <a:t>Zdravotně postižené osoby</a:t>
          </a:r>
          <a:endParaRPr lang="cs-CZ" dirty="0"/>
        </a:p>
      </dgm:t>
    </dgm:pt>
    <dgm:pt modelId="{383FA90D-B648-4900-B565-79E2D3C4C460}" type="parTrans" cxnId="{9F974346-8A74-4AF2-8D90-E72E55CD8C49}">
      <dgm:prSet/>
      <dgm:spPr/>
      <dgm:t>
        <a:bodyPr/>
        <a:lstStyle/>
        <a:p>
          <a:endParaRPr lang="cs-CZ"/>
        </a:p>
      </dgm:t>
    </dgm:pt>
    <dgm:pt modelId="{ED4A88C8-356B-474A-9B75-09086C5ED268}" type="sibTrans" cxnId="{9F974346-8A74-4AF2-8D90-E72E55CD8C49}">
      <dgm:prSet/>
      <dgm:spPr/>
      <dgm:t>
        <a:bodyPr/>
        <a:lstStyle/>
        <a:p>
          <a:endParaRPr lang="cs-CZ"/>
        </a:p>
      </dgm:t>
    </dgm:pt>
    <dgm:pt modelId="{C7B8B665-1B26-4449-A7BA-B3CFDF67E546}">
      <dgm:prSet phldrT="[Tex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dirty="0" smtClean="0"/>
            <a:t>Cizinci</a:t>
          </a:r>
          <a:endParaRPr lang="cs-CZ" dirty="0"/>
        </a:p>
      </dgm:t>
    </dgm:pt>
    <dgm:pt modelId="{17AF034E-C9D3-4DAC-A38B-F23B0BC45F56}" type="parTrans" cxnId="{345C3DFA-47BB-41C6-B234-8915D2C8C1C9}">
      <dgm:prSet/>
      <dgm:spPr/>
      <dgm:t>
        <a:bodyPr/>
        <a:lstStyle/>
        <a:p>
          <a:endParaRPr lang="cs-CZ"/>
        </a:p>
      </dgm:t>
    </dgm:pt>
    <dgm:pt modelId="{EFBD7910-223B-4D24-867A-503C0BFDA982}" type="sibTrans" cxnId="{345C3DFA-47BB-41C6-B234-8915D2C8C1C9}">
      <dgm:prSet/>
      <dgm:spPr/>
      <dgm:t>
        <a:bodyPr/>
        <a:lstStyle/>
        <a:p>
          <a:endParaRPr lang="cs-CZ"/>
        </a:p>
      </dgm:t>
    </dgm:pt>
    <dgm:pt modelId="{1B6C6C30-F531-477B-A055-34CFA477C80C}">
      <dgm:prSet phldrT="[Tex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dirty="0" smtClean="0"/>
            <a:t>Dočasní pracovníci</a:t>
          </a:r>
          <a:endParaRPr lang="cs-CZ" dirty="0"/>
        </a:p>
      </dgm:t>
    </dgm:pt>
    <dgm:pt modelId="{390791A5-66C5-4682-8D50-46771CBFC2FC}" type="parTrans" cxnId="{DA513206-F001-43CE-BB02-15BCD4DFDF96}">
      <dgm:prSet/>
      <dgm:spPr/>
      <dgm:t>
        <a:bodyPr/>
        <a:lstStyle/>
        <a:p>
          <a:endParaRPr lang="cs-CZ"/>
        </a:p>
      </dgm:t>
    </dgm:pt>
    <dgm:pt modelId="{1576FAFC-7CE5-4449-9B4C-B87AE5A79614}" type="sibTrans" cxnId="{DA513206-F001-43CE-BB02-15BCD4DFDF96}">
      <dgm:prSet/>
      <dgm:spPr/>
      <dgm:t>
        <a:bodyPr/>
        <a:lstStyle/>
        <a:p>
          <a:endParaRPr lang="cs-CZ"/>
        </a:p>
      </dgm:t>
    </dgm:pt>
    <dgm:pt modelId="{AB276810-7634-4D5F-B9C3-5E841C31301F}">
      <dgm:prSet phldrT="[Tex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dirty="0" smtClean="0"/>
            <a:t>Starší zaměstnanci</a:t>
          </a:r>
          <a:endParaRPr lang="cs-CZ" dirty="0"/>
        </a:p>
      </dgm:t>
    </dgm:pt>
    <dgm:pt modelId="{6E8460B1-231D-48B3-BFA2-D2909C5CC4AB}" type="parTrans" cxnId="{4C5AF792-01D4-4209-81A1-DE6C3BBA94F6}">
      <dgm:prSet/>
      <dgm:spPr/>
      <dgm:t>
        <a:bodyPr/>
        <a:lstStyle/>
        <a:p>
          <a:endParaRPr lang="cs-CZ"/>
        </a:p>
      </dgm:t>
    </dgm:pt>
    <dgm:pt modelId="{22216D2C-97BB-4E85-8549-3F502F5E49DD}" type="sibTrans" cxnId="{4C5AF792-01D4-4209-81A1-DE6C3BBA94F6}">
      <dgm:prSet/>
      <dgm:spPr/>
      <dgm:t>
        <a:bodyPr/>
        <a:lstStyle/>
        <a:p>
          <a:endParaRPr lang="cs-CZ"/>
        </a:p>
      </dgm:t>
    </dgm:pt>
    <dgm:pt modelId="{10FE2769-6A63-4F37-89A4-D82D115111B9}" type="pres">
      <dgm:prSet presAssocID="{FB979E42-E57D-4379-9337-9705480B7C4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36F633A-A829-4C3F-9F25-98920E1D3FC9}" type="pres">
      <dgm:prSet presAssocID="{2A4447CE-F974-405E-9E78-A7F6B449C8AB}" presName="comp" presStyleCnt="0"/>
      <dgm:spPr/>
    </dgm:pt>
    <dgm:pt modelId="{A70F1EE6-700B-41F9-8D7F-5050DD4B4B89}" type="pres">
      <dgm:prSet presAssocID="{2A4447CE-F974-405E-9E78-A7F6B449C8AB}" presName="box" presStyleLbl="node1" presStyleIdx="0" presStyleCnt="6" custLinFactNeighborX="74" custLinFactNeighborY="1056"/>
      <dgm:spPr/>
      <dgm:t>
        <a:bodyPr/>
        <a:lstStyle/>
        <a:p>
          <a:endParaRPr lang="cs-CZ"/>
        </a:p>
      </dgm:t>
    </dgm:pt>
    <dgm:pt modelId="{C554AE8D-6AF2-4595-9737-B2D381A0DA39}" type="pres">
      <dgm:prSet presAssocID="{2A4447CE-F974-405E-9E78-A7F6B449C8AB}" presName="img" presStyleLbl="fgImgPlace1" presStyleIdx="0" presStyleCnt="6" custLinFactNeighborX="596" custLinFactNeighborY="-2399"/>
      <dgm:spPr/>
      <dgm:t>
        <a:bodyPr/>
        <a:lstStyle/>
        <a:p>
          <a:endParaRPr lang="cs-CZ"/>
        </a:p>
      </dgm:t>
    </dgm:pt>
    <dgm:pt modelId="{8A59BF23-CF2E-43D3-8005-F7EA3EA6FC10}" type="pres">
      <dgm:prSet presAssocID="{2A4447CE-F974-405E-9E78-A7F6B449C8AB}" presName="text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A6FC68-D2F2-48A3-82FC-4BA824FB5F96}" type="pres">
      <dgm:prSet presAssocID="{5D652125-3D5B-414B-936E-D9F21233FF1E}" presName="spacer" presStyleCnt="0"/>
      <dgm:spPr/>
    </dgm:pt>
    <dgm:pt modelId="{BBA4F18C-068F-4379-B33A-566C9F7FF912}" type="pres">
      <dgm:prSet presAssocID="{AB276810-7634-4D5F-B9C3-5E841C31301F}" presName="comp" presStyleCnt="0"/>
      <dgm:spPr/>
    </dgm:pt>
    <dgm:pt modelId="{894F449F-FBAD-42BB-9C77-DF7CD35A3E93}" type="pres">
      <dgm:prSet presAssocID="{AB276810-7634-4D5F-B9C3-5E841C31301F}" presName="box" presStyleLbl="node1" presStyleIdx="1" presStyleCnt="6" custLinFactNeighborX="-2029" custLinFactNeighborY="738"/>
      <dgm:spPr/>
      <dgm:t>
        <a:bodyPr/>
        <a:lstStyle/>
        <a:p>
          <a:endParaRPr lang="cs-CZ"/>
        </a:p>
      </dgm:t>
    </dgm:pt>
    <dgm:pt modelId="{8CB079F9-2D58-4426-8FF1-7DD0D3D017D6}" type="pres">
      <dgm:prSet presAssocID="{AB276810-7634-4D5F-B9C3-5E841C31301F}" presName="img" presStyleLbl="fgImgPlace1" presStyleIdx="1" presStyleCnt="6"/>
      <dgm:spPr/>
    </dgm:pt>
    <dgm:pt modelId="{9B7FD3F7-C947-4D2D-B55B-3E28C2851E61}" type="pres">
      <dgm:prSet presAssocID="{AB276810-7634-4D5F-B9C3-5E841C31301F}" presName="text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1001A4-2795-4102-B2C1-C272BB77EF19}" type="pres">
      <dgm:prSet presAssocID="{22216D2C-97BB-4E85-8549-3F502F5E49DD}" presName="spacer" presStyleCnt="0"/>
      <dgm:spPr/>
    </dgm:pt>
    <dgm:pt modelId="{3B29E9DB-F0FD-4C7F-8735-9C77E3DD341B}" type="pres">
      <dgm:prSet presAssocID="{2EDBF586-2DC2-4AE1-A745-624BAA77DC94}" presName="comp" presStyleCnt="0"/>
      <dgm:spPr/>
    </dgm:pt>
    <dgm:pt modelId="{4D242715-F979-46D1-8123-B462BCC4EC14}" type="pres">
      <dgm:prSet presAssocID="{2EDBF586-2DC2-4AE1-A745-624BAA77DC94}" presName="box" presStyleLbl="node1" presStyleIdx="2" presStyleCnt="6"/>
      <dgm:spPr/>
      <dgm:t>
        <a:bodyPr/>
        <a:lstStyle/>
        <a:p>
          <a:endParaRPr lang="cs-CZ"/>
        </a:p>
      </dgm:t>
    </dgm:pt>
    <dgm:pt modelId="{7AD581B5-8FB7-47CD-AA18-1B4AAD3D142C}" type="pres">
      <dgm:prSet presAssocID="{2EDBF586-2DC2-4AE1-A745-624BAA77DC94}" presName="img" presStyleLbl="fgImgPlace1" presStyleIdx="2" presStyleCnt="6"/>
      <dgm:spPr/>
      <dgm:t>
        <a:bodyPr/>
        <a:lstStyle/>
        <a:p>
          <a:endParaRPr lang="cs-CZ"/>
        </a:p>
      </dgm:t>
    </dgm:pt>
    <dgm:pt modelId="{DA5D9C85-B7E5-46DA-826C-B10EB24DAA56}" type="pres">
      <dgm:prSet presAssocID="{2EDBF586-2DC2-4AE1-A745-624BAA77DC94}" presName="text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DC30B7-0D4F-4BA6-BECD-410577DE1CC0}" type="pres">
      <dgm:prSet presAssocID="{792204F5-7874-4C2A-9B9F-E23A395D77C3}" presName="spacer" presStyleCnt="0"/>
      <dgm:spPr/>
    </dgm:pt>
    <dgm:pt modelId="{6ACEA505-1609-48E4-8098-1A8213097BCD}" type="pres">
      <dgm:prSet presAssocID="{D06992A1-09C7-411B-BBF0-5EADD0BE1962}" presName="comp" presStyleCnt="0"/>
      <dgm:spPr/>
    </dgm:pt>
    <dgm:pt modelId="{E9D3EADD-43D2-43F7-80C7-B30EBD1BAB0D}" type="pres">
      <dgm:prSet presAssocID="{D06992A1-09C7-411B-BBF0-5EADD0BE1962}" presName="box" presStyleLbl="node1" presStyleIdx="3" presStyleCnt="6"/>
      <dgm:spPr/>
      <dgm:t>
        <a:bodyPr/>
        <a:lstStyle/>
        <a:p>
          <a:endParaRPr lang="cs-CZ"/>
        </a:p>
      </dgm:t>
    </dgm:pt>
    <dgm:pt modelId="{ABD51058-E2F5-4355-AE8F-9ECBA5E25859}" type="pres">
      <dgm:prSet presAssocID="{D06992A1-09C7-411B-BBF0-5EADD0BE1962}" presName="img" presStyleLbl="fgImgPlace1" presStyleIdx="3" presStyleCnt="6"/>
      <dgm:spPr/>
    </dgm:pt>
    <dgm:pt modelId="{5ADA4510-8312-45CB-8D44-215CD34E0BDD}" type="pres">
      <dgm:prSet presAssocID="{D06992A1-09C7-411B-BBF0-5EADD0BE1962}" presName="text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E288C54-C191-47F1-BDD9-9A0902DB79F5}" type="pres">
      <dgm:prSet presAssocID="{ED4A88C8-356B-474A-9B75-09086C5ED268}" presName="spacer" presStyleCnt="0"/>
      <dgm:spPr/>
    </dgm:pt>
    <dgm:pt modelId="{5F3A4E84-FB6A-4D00-9F17-443C07199FE9}" type="pres">
      <dgm:prSet presAssocID="{C7B8B665-1B26-4449-A7BA-B3CFDF67E546}" presName="comp" presStyleCnt="0"/>
      <dgm:spPr/>
    </dgm:pt>
    <dgm:pt modelId="{E7CFB1C3-3995-4B00-8E67-4F33745EA697}" type="pres">
      <dgm:prSet presAssocID="{C7B8B665-1B26-4449-A7BA-B3CFDF67E546}" presName="box" presStyleLbl="node1" presStyleIdx="4" presStyleCnt="6"/>
      <dgm:spPr/>
      <dgm:t>
        <a:bodyPr/>
        <a:lstStyle/>
        <a:p>
          <a:endParaRPr lang="cs-CZ"/>
        </a:p>
      </dgm:t>
    </dgm:pt>
    <dgm:pt modelId="{89D6E6BC-5554-4B19-9736-6305713ACC35}" type="pres">
      <dgm:prSet presAssocID="{C7B8B665-1B26-4449-A7BA-B3CFDF67E546}" presName="img" presStyleLbl="fgImgPlace1" presStyleIdx="4" presStyleCnt="6"/>
      <dgm:spPr/>
    </dgm:pt>
    <dgm:pt modelId="{46776CEA-D5E9-46B3-BFCC-D25082601750}" type="pres">
      <dgm:prSet presAssocID="{C7B8B665-1B26-4449-A7BA-B3CFDF67E546}" presName="text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F84357-7329-4BD8-AF3C-6718D90CD8CF}" type="pres">
      <dgm:prSet presAssocID="{EFBD7910-223B-4D24-867A-503C0BFDA982}" presName="spacer" presStyleCnt="0"/>
      <dgm:spPr/>
    </dgm:pt>
    <dgm:pt modelId="{51B7B43E-7BCB-4FC9-B5EF-47A167444EB4}" type="pres">
      <dgm:prSet presAssocID="{1B6C6C30-F531-477B-A055-34CFA477C80C}" presName="comp" presStyleCnt="0"/>
      <dgm:spPr/>
    </dgm:pt>
    <dgm:pt modelId="{019DCB28-250F-455D-AB97-A68D34527112}" type="pres">
      <dgm:prSet presAssocID="{1B6C6C30-F531-477B-A055-34CFA477C80C}" presName="box" presStyleLbl="node1" presStyleIdx="5" presStyleCnt="6"/>
      <dgm:spPr/>
      <dgm:t>
        <a:bodyPr/>
        <a:lstStyle/>
        <a:p>
          <a:endParaRPr lang="cs-CZ"/>
        </a:p>
      </dgm:t>
    </dgm:pt>
    <dgm:pt modelId="{469B47B9-814F-475D-AFBF-E47A180F8BEA}" type="pres">
      <dgm:prSet presAssocID="{1B6C6C30-F531-477B-A055-34CFA477C80C}" presName="img" presStyleLbl="fgImgPlace1" presStyleIdx="5" presStyleCnt="6"/>
      <dgm:spPr/>
    </dgm:pt>
    <dgm:pt modelId="{A09175A8-CE02-4732-8E94-4131842CB121}" type="pres">
      <dgm:prSet presAssocID="{1B6C6C30-F531-477B-A055-34CFA477C80C}" presName="text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E3298F7-6798-451F-8BD7-FD631E69686C}" type="presOf" srcId="{2EDBF586-2DC2-4AE1-A745-624BAA77DC94}" destId="{DA5D9C85-B7E5-46DA-826C-B10EB24DAA56}" srcOrd="1" destOrd="0" presId="urn:microsoft.com/office/officeart/2005/8/layout/vList4#1"/>
    <dgm:cxn modelId="{F5A78CE4-85B4-4C8D-9426-26BFEDE1C323}" type="presOf" srcId="{C7B8B665-1B26-4449-A7BA-B3CFDF67E546}" destId="{46776CEA-D5E9-46B3-BFCC-D25082601750}" srcOrd="1" destOrd="0" presId="urn:microsoft.com/office/officeart/2005/8/layout/vList4#1"/>
    <dgm:cxn modelId="{2BA1B6D9-773C-4E96-A92A-CE339744FE1A}" type="presOf" srcId="{1B6C6C30-F531-477B-A055-34CFA477C80C}" destId="{019DCB28-250F-455D-AB97-A68D34527112}" srcOrd="0" destOrd="0" presId="urn:microsoft.com/office/officeart/2005/8/layout/vList4#1"/>
    <dgm:cxn modelId="{F00B14BC-B1E2-4592-85CC-3FAB0B4A2597}" type="presOf" srcId="{2A4447CE-F974-405E-9E78-A7F6B449C8AB}" destId="{8A59BF23-CF2E-43D3-8005-F7EA3EA6FC10}" srcOrd="1" destOrd="0" presId="urn:microsoft.com/office/officeart/2005/8/layout/vList4#1"/>
    <dgm:cxn modelId="{4C5AF792-01D4-4209-81A1-DE6C3BBA94F6}" srcId="{FB979E42-E57D-4379-9337-9705480B7C4C}" destId="{AB276810-7634-4D5F-B9C3-5E841C31301F}" srcOrd="1" destOrd="0" parTransId="{6E8460B1-231D-48B3-BFA2-D2909C5CC4AB}" sibTransId="{22216D2C-97BB-4E85-8549-3F502F5E49DD}"/>
    <dgm:cxn modelId="{65613F37-7D17-4E35-9E70-00F7C88BEE5B}" srcId="{FB979E42-E57D-4379-9337-9705480B7C4C}" destId="{2A4447CE-F974-405E-9E78-A7F6B449C8AB}" srcOrd="0" destOrd="0" parTransId="{EDA93692-15E9-43EC-8231-5DD69571C0D3}" sibTransId="{5D652125-3D5B-414B-936E-D9F21233FF1E}"/>
    <dgm:cxn modelId="{FE9A5B22-B5B7-4158-9A68-9095FA7ACF44}" type="presOf" srcId="{D06992A1-09C7-411B-BBF0-5EADD0BE1962}" destId="{5ADA4510-8312-45CB-8D44-215CD34E0BDD}" srcOrd="1" destOrd="0" presId="urn:microsoft.com/office/officeart/2005/8/layout/vList4#1"/>
    <dgm:cxn modelId="{4018102B-549B-471A-8BA6-4BABFA90AD3C}" srcId="{FB979E42-E57D-4379-9337-9705480B7C4C}" destId="{2EDBF586-2DC2-4AE1-A745-624BAA77DC94}" srcOrd="2" destOrd="0" parTransId="{1DF229A9-489B-4E8C-BDFF-DA017FC7558C}" sibTransId="{792204F5-7874-4C2A-9B9F-E23A395D77C3}"/>
    <dgm:cxn modelId="{5C4FD4C5-3279-4BA9-A6A9-D4137C2ED0E2}" type="presOf" srcId="{2EDBF586-2DC2-4AE1-A745-624BAA77DC94}" destId="{4D242715-F979-46D1-8123-B462BCC4EC14}" srcOrd="0" destOrd="0" presId="urn:microsoft.com/office/officeart/2005/8/layout/vList4#1"/>
    <dgm:cxn modelId="{C9B1518A-94C2-4906-93BE-EBEC838CF757}" type="presOf" srcId="{1B6C6C30-F531-477B-A055-34CFA477C80C}" destId="{A09175A8-CE02-4732-8E94-4131842CB121}" srcOrd="1" destOrd="0" presId="urn:microsoft.com/office/officeart/2005/8/layout/vList4#1"/>
    <dgm:cxn modelId="{F47CAEC2-8784-4C10-8283-930500DE8A51}" type="presOf" srcId="{AB276810-7634-4D5F-B9C3-5E841C31301F}" destId="{9B7FD3F7-C947-4D2D-B55B-3E28C2851E61}" srcOrd="1" destOrd="0" presId="urn:microsoft.com/office/officeart/2005/8/layout/vList4#1"/>
    <dgm:cxn modelId="{694F3572-0EF0-4693-AB1C-9F461179D6C9}" type="presOf" srcId="{FB979E42-E57D-4379-9337-9705480B7C4C}" destId="{10FE2769-6A63-4F37-89A4-D82D115111B9}" srcOrd="0" destOrd="0" presId="urn:microsoft.com/office/officeart/2005/8/layout/vList4#1"/>
    <dgm:cxn modelId="{9F974346-8A74-4AF2-8D90-E72E55CD8C49}" srcId="{FB979E42-E57D-4379-9337-9705480B7C4C}" destId="{D06992A1-09C7-411B-BBF0-5EADD0BE1962}" srcOrd="3" destOrd="0" parTransId="{383FA90D-B648-4900-B565-79E2D3C4C460}" sibTransId="{ED4A88C8-356B-474A-9B75-09086C5ED268}"/>
    <dgm:cxn modelId="{345C3DFA-47BB-41C6-B234-8915D2C8C1C9}" srcId="{FB979E42-E57D-4379-9337-9705480B7C4C}" destId="{C7B8B665-1B26-4449-A7BA-B3CFDF67E546}" srcOrd="4" destOrd="0" parTransId="{17AF034E-C9D3-4DAC-A38B-F23B0BC45F56}" sibTransId="{EFBD7910-223B-4D24-867A-503C0BFDA982}"/>
    <dgm:cxn modelId="{58D898C5-725E-4E7F-9E5D-75DC4F08EBEE}" type="presOf" srcId="{AB276810-7634-4D5F-B9C3-5E841C31301F}" destId="{894F449F-FBAD-42BB-9C77-DF7CD35A3E93}" srcOrd="0" destOrd="0" presId="urn:microsoft.com/office/officeart/2005/8/layout/vList4#1"/>
    <dgm:cxn modelId="{DA513206-F001-43CE-BB02-15BCD4DFDF96}" srcId="{FB979E42-E57D-4379-9337-9705480B7C4C}" destId="{1B6C6C30-F531-477B-A055-34CFA477C80C}" srcOrd="5" destOrd="0" parTransId="{390791A5-66C5-4682-8D50-46771CBFC2FC}" sibTransId="{1576FAFC-7CE5-4449-9B4C-B87AE5A79614}"/>
    <dgm:cxn modelId="{311AD03C-D562-4796-991B-00A32C2D0784}" type="presOf" srcId="{D06992A1-09C7-411B-BBF0-5EADD0BE1962}" destId="{E9D3EADD-43D2-43F7-80C7-B30EBD1BAB0D}" srcOrd="0" destOrd="0" presId="urn:microsoft.com/office/officeart/2005/8/layout/vList4#1"/>
    <dgm:cxn modelId="{1DC9A5C9-0FB2-4EB4-ADAD-398D2557295F}" type="presOf" srcId="{C7B8B665-1B26-4449-A7BA-B3CFDF67E546}" destId="{E7CFB1C3-3995-4B00-8E67-4F33745EA697}" srcOrd="0" destOrd="0" presId="urn:microsoft.com/office/officeart/2005/8/layout/vList4#1"/>
    <dgm:cxn modelId="{45BE3ED7-1A5F-47CC-845D-0A8EC914F97E}" type="presOf" srcId="{2A4447CE-F974-405E-9E78-A7F6B449C8AB}" destId="{A70F1EE6-700B-41F9-8D7F-5050DD4B4B89}" srcOrd="0" destOrd="0" presId="urn:microsoft.com/office/officeart/2005/8/layout/vList4#1"/>
    <dgm:cxn modelId="{F8743B92-2D49-4A03-8338-C569C8D5D086}" type="presParOf" srcId="{10FE2769-6A63-4F37-89A4-D82D115111B9}" destId="{A36F633A-A829-4C3F-9F25-98920E1D3FC9}" srcOrd="0" destOrd="0" presId="urn:microsoft.com/office/officeart/2005/8/layout/vList4#1"/>
    <dgm:cxn modelId="{F1F872FD-A69D-4AE8-8917-4CD7B6C7461A}" type="presParOf" srcId="{A36F633A-A829-4C3F-9F25-98920E1D3FC9}" destId="{A70F1EE6-700B-41F9-8D7F-5050DD4B4B89}" srcOrd="0" destOrd="0" presId="urn:microsoft.com/office/officeart/2005/8/layout/vList4#1"/>
    <dgm:cxn modelId="{71671F1C-625E-405B-9347-9AD2747D07BE}" type="presParOf" srcId="{A36F633A-A829-4C3F-9F25-98920E1D3FC9}" destId="{C554AE8D-6AF2-4595-9737-B2D381A0DA39}" srcOrd="1" destOrd="0" presId="urn:microsoft.com/office/officeart/2005/8/layout/vList4#1"/>
    <dgm:cxn modelId="{A5F0C6B6-D6BC-4956-9975-7AA8DCF4D025}" type="presParOf" srcId="{A36F633A-A829-4C3F-9F25-98920E1D3FC9}" destId="{8A59BF23-CF2E-43D3-8005-F7EA3EA6FC10}" srcOrd="2" destOrd="0" presId="urn:microsoft.com/office/officeart/2005/8/layout/vList4#1"/>
    <dgm:cxn modelId="{B1B313A3-EAD0-40AB-BB2D-E743015F0067}" type="presParOf" srcId="{10FE2769-6A63-4F37-89A4-D82D115111B9}" destId="{AAA6FC68-D2F2-48A3-82FC-4BA824FB5F96}" srcOrd="1" destOrd="0" presId="urn:microsoft.com/office/officeart/2005/8/layout/vList4#1"/>
    <dgm:cxn modelId="{3DC1C4AB-D594-4272-ABDB-8F97BCAAE0E8}" type="presParOf" srcId="{10FE2769-6A63-4F37-89A4-D82D115111B9}" destId="{BBA4F18C-068F-4379-B33A-566C9F7FF912}" srcOrd="2" destOrd="0" presId="urn:microsoft.com/office/officeart/2005/8/layout/vList4#1"/>
    <dgm:cxn modelId="{6B1F598B-59C3-449F-BE68-6BB9433761FD}" type="presParOf" srcId="{BBA4F18C-068F-4379-B33A-566C9F7FF912}" destId="{894F449F-FBAD-42BB-9C77-DF7CD35A3E93}" srcOrd="0" destOrd="0" presId="urn:microsoft.com/office/officeart/2005/8/layout/vList4#1"/>
    <dgm:cxn modelId="{2FA256A1-69D1-4642-AD68-84C73039D95F}" type="presParOf" srcId="{BBA4F18C-068F-4379-B33A-566C9F7FF912}" destId="{8CB079F9-2D58-4426-8FF1-7DD0D3D017D6}" srcOrd="1" destOrd="0" presId="urn:microsoft.com/office/officeart/2005/8/layout/vList4#1"/>
    <dgm:cxn modelId="{BD23550F-DA83-4193-A257-0C5C2FE6C4BE}" type="presParOf" srcId="{BBA4F18C-068F-4379-B33A-566C9F7FF912}" destId="{9B7FD3F7-C947-4D2D-B55B-3E28C2851E61}" srcOrd="2" destOrd="0" presId="urn:microsoft.com/office/officeart/2005/8/layout/vList4#1"/>
    <dgm:cxn modelId="{B2F0722A-5608-4197-A63B-ED1938E12F9C}" type="presParOf" srcId="{10FE2769-6A63-4F37-89A4-D82D115111B9}" destId="{181001A4-2795-4102-B2C1-C272BB77EF19}" srcOrd="3" destOrd="0" presId="urn:microsoft.com/office/officeart/2005/8/layout/vList4#1"/>
    <dgm:cxn modelId="{AC888CB2-6450-46CF-B8BF-BCD57C9CDD00}" type="presParOf" srcId="{10FE2769-6A63-4F37-89A4-D82D115111B9}" destId="{3B29E9DB-F0FD-4C7F-8735-9C77E3DD341B}" srcOrd="4" destOrd="0" presId="urn:microsoft.com/office/officeart/2005/8/layout/vList4#1"/>
    <dgm:cxn modelId="{7A41F581-2EF0-441E-9A84-B186144AC9A8}" type="presParOf" srcId="{3B29E9DB-F0FD-4C7F-8735-9C77E3DD341B}" destId="{4D242715-F979-46D1-8123-B462BCC4EC14}" srcOrd="0" destOrd="0" presId="urn:microsoft.com/office/officeart/2005/8/layout/vList4#1"/>
    <dgm:cxn modelId="{74EACB9F-95DC-41DB-B2D5-9D4C7720630C}" type="presParOf" srcId="{3B29E9DB-F0FD-4C7F-8735-9C77E3DD341B}" destId="{7AD581B5-8FB7-47CD-AA18-1B4AAD3D142C}" srcOrd="1" destOrd="0" presId="urn:microsoft.com/office/officeart/2005/8/layout/vList4#1"/>
    <dgm:cxn modelId="{73AC0520-C68B-472C-A2B1-17D1708E8A3E}" type="presParOf" srcId="{3B29E9DB-F0FD-4C7F-8735-9C77E3DD341B}" destId="{DA5D9C85-B7E5-46DA-826C-B10EB24DAA56}" srcOrd="2" destOrd="0" presId="urn:microsoft.com/office/officeart/2005/8/layout/vList4#1"/>
    <dgm:cxn modelId="{69C23024-D642-4ACA-93B3-02766D1CC8C8}" type="presParOf" srcId="{10FE2769-6A63-4F37-89A4-D82D115111B9}" destId="{35DC30B7-0D4F-4BA6-BECD-410577DE1CC0}" srcOrd="5" destOrd="0" presId="urn:microsoft.com/office/officeart/2005/8/layout/vList4#1"/>
    <dgm:cxn modelId="{DAD2FDF8-4BE8-4D21-B071-12D6AAC68F49}" type="presParOf" srcId="{10FE2769-6A63-4F37-89A4-D82D115111B9}" destId="{6ACEA505-1609-48E4-8098-1A8213097BCD}" srcOrd="6" destOrd="0" presId="urn:microsoft.com/office/officeart/2005/8/layout/vList4#1"/>
    <dgm:cxn modelId="{ABAA4423-2041-4D3B-A8D6-9D9E9E837A5F}" type="presParOf" srcId="{6ACEA505-1609-48E4-8098-1A8213097BCD}" destId="{E9D3EADD-43D2-43F7-80C7-B30EBD1BAB0D}" srcOrd="0" destOrd="0" presId="urn:microsoft.com/office/officeart/2005/8/layout/vList4#1"/>
    <dgm:cxn modelId="{E44E4D99-EA9E-447F-9532-8350E4898152}" type="presParOf" srcId="{6ACEA505-1609-48E4-8098-1A8213097BCD}" destId="{ABD51058-E2F5-4355-AE8F-9ECBA5E25859}" srcOrd="1" destOrd="0" presId="urn:microsoft.com/office/officeart/2005/8/layout/vList4#1"/>
    <dgm:cxn modelId="{6E908D7E-2930-4C8B-B965-FD331C097B82}" type="presParOf" srcId="{6ACEA505-1609-48E4-8098-1A8213097BCD}" destId="{5ADA4510-8312-45CB-8D44-215CD34E0BDD}" srcOrd="2" destOrd="0" presId="urn:microsoft.com/office/officeart/2005/8/layout/vList4#1"/>
    <dgm:cxn modelId="{F2091259-CA54-4F55-9E10-93E2C4462F0F}" type="presParOf" srcId="{10FE2769-6A63-4F37-89A4-D82D115111B9}" destId="{BE288C54-C191-47F1-BDD9-9A0902DB79F5}" srcOrd="7" destOrd="0" presId="urn:microsoft.com/office/officeart/2005/8/layout/vList4#1"/>
    <dgm:cxn modelId="{CE8850E2-E415-491D-B6DB-36F86C8AB5AF}" type="presParOf" srcId="{10FE2769-6A63-4F37-89A4-D82D115111B9}" destId="{5F3A4E84-FB6A-4D00-9F17-443C07199FE9}" srcOrd="8" destOrd="0" presId="urn:microsoft.com/office/officeart/2005/8/layout/vList4#1"/>
    <dgm:cxn modelId="{194DB98D-4DD0-4EF7-8EFC-9EB38E90C4BE}" type="presParOf" srcId="{5F3A4E84-FB6A-4D00-9F17-443C07199FE9}" destId="{E7CFB1C3-3995-4B00-8E67-4F33745EA697}" srcOrd="0" destOrd="0" presId="urn:microsoft.com/office/officeart/2005/8/layout/vList4#1"/>
    <dgm:cxn modelId="{22834C77-AE06-4652-8E77-2FF31C4A9DD5}" type="presParOf" srcId="{5F3A4E84-FB6A-4D00-9F17-443C07199FE9}" destId="{89D6E6BC-5554-4B19-9736-6305713ACC35}" srcOrd="1" destOrd="0" presId="urn:microsoft.com/office/officeart/2005/8/layout/vList4#1"/>
    <dgm:cxn modelId="{FF5540B4-356D-4FB3-ADCB-2EE91D79642A}" type="presParOf" srcId="{5F3A4E84-FB6A-4D00-9F17-443C07199FE9}" destId="{46776CEA-D5E9-46B3-BFCC-D25082601750}" srcOrd="2" destOrd="0" presId="urn:microsoft.com/office/officeart/2005/8/layout/vList4#1"/>
    <dgm:cxn modelId="{8BC65A42-D2EC-407A-A501-EFC675A03FB7}" type="presParOf" srcId="{10FE2769-6A63-4F37-89A4-D82D115111B9}" destId="{84F84357-7329-4BD8-AF3C-6718D90CD8CF}" srcOrd="9" destOrd="0" presId="urn:microsoft.com/office/officeart/2005/8/layout/vList4#1"/>
    <dgm:cxn modelId="{B66B0F9B-AB0D-4717-B15C-A105FDAAC290}" type="presParOf" srcId="{10FE2769-6A63-4F37-89A4-D82D115111B9}" destId="{51B7B43E-7BCB-4FC9-B5EF-47A167444EB4}" srcOrd="10" destOrd="0" presId="urn:microsoft.com/office/officeart/2005/8/layout/vList4#1"/>
    <dgm:cxn modelId="{B644FBCF-8440-402C-B5B5-D2AA0749B459}" type="presParOf" srcId="{51B7B43E-7BCB-4FC9-B5EF-47A167444EB4}" destId="{019DCB28-250F-455D-AB97-A68D34527112}" srcOrd="0" destOrd="0" presId="urn:microsoft.com/office/officeart/2005/8/layout/vList4#1"/>
    <dgm:cxn modelId="{A9E7D448-6EDC-40F8-89F8-A03BB99876C2}" type="presParOf" srcId="{51B7B43E-7BCB-4FC9-B5EF-47A167444EB4}" destId="{469B47B9-814F-475D-AFBF-E47A180F8BEA}" srcOrd="1" destOrd="0" presId="urn:microsoft.com/office/officeart/2005/8/layout/vList4#1"/>
    <dgm:cxn modelId="{3D050161-B1B0-4F06-A1C4-3EFDF01FE6B5}" type="presParOf" srcId="{51B7B43E-7BCB-4FC9-B5EF-47A167444EB4}" destId="{A09175A8-CE02-4732-8E94-4131842CB121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0D3431-1ECB-4572-A621-0C9F19BFC6F0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DBF186E-9E43-4B74-89EA-2BF0D593D746}">
      <dgm:prSet phldrT="[Text]" custT="1"/>
      <dgm:spPr/>
      <dgm:t>
        <a:bodyPr/>
        <a:lstStyle/>
        <a:p>
          <a:r>
            <a:rPr lang="cs-CZ" sz="1600" b="1" dirty="0" smtClean="0">
              <a:latin typeface="Arial" panose="020B0604020202020204" pitchFamily="34" charset="0"/>
              <a:cs typeface="Arial" panose="020B0604020202020204" pitchFamily="34" charset="0"/>
            </a:rPr>
            <a:t>Těhotné ženy</a:t>
          </a:r>
          <a:endParaRPr lang="cs-CZ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6E3239-8C10-4255-956B-EB28305FD18C}" type="parTrans" cxnId="{CB93A464-DEDC-4E83-998F-D9DFC7A8E49E}">
      <dgm:prSet/>
      <dgm:spPr/>
      <dgm:t>
        <a:bodyPr/>
        <a:lstStyle/>
        <a:p>
          <a:endParaRPr lang="cs-CZ"/>
        </a:p>
      </dgm:t>
    </dgm:pt>
    <dgm:pt modelId="{8B134F04-F87D-4F14-91DF-8F2CEC357AD9}" type="sibTrans" cxnId="{CB93A464-DEDC-4E83-998F-D9DFC7A8E49E}">
      <dgm:prSet/>
      <dgm:spPr/>
      <dgm:t>
        <a:bodyPr/>
        <a:lstStyle/>
        <a:p>
          <a:endParaRPr lang="cs-CZ"/>
        </a:p>
      </dgm:t>
    </dgm:pt>
    <dgm:pt modelId="{FDEA85B2-8817-4349-92AF-A088CD518B41}">
      <dgm:prSet phldrT="[Text]" custT="1"/>
      <dgm:spPr/>
      <dgm:t>
        <a:bodyPr/>
        <a:lstStyle/>
        <a:p>
          <a:r>
            <a:rPr lang="cs-CZ" sz="16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Kojící ženy a matky do konce devátého měsíce po porodu</a:t>
          </a:r>
          <a:endParaRPr lang="cs-CZ" sz="1600" dirty="0">
            <a:solidFill>
              <a:schemeClr val="bg1"/>
            </a:solidFill>
          </a:endParaRPr>
        </a:p>
      </dgm:t>
    </dgm:pt>
    <dgm:pt modelId="{D144C6C7-8B4D-4C45-BBDF-FB6BA1AD0DC5}" type="parTrans" cxnId="{F26C827F-9FBF-4BA8-B78E-2FB83B816C2F}">
      <dgm:prSet/>
      <dgm:spPr/>
      <dgm:t>
        <a:bodyPr/>
        <a:lstStyle/>
        <a:p>
          <a:endParaRPr lang="cs-CZ"/>
        </a:p>
      </dgm:t>
    </dgm:pt>
    <dgm:pt modelId="{BDBE48CF-F675-47DB-8D6F-BC90E2BB1E7F}" type="sibTrans" cxnId="{F26C827F-9FBF-4BA8-B78E-2FB83B816C2F}">
      <dgm:prSet/>
      <dgm:spPr/>
      <dgm:t>
        <a:bodyPr/>
        <a:lstStyle/>
        <a:p>
          <a:endParaRPr lang="cs-CZ"/>
        </a:p>
      </dgm:t>
    </dgm:pt>
    <dgm:pt modelId="{77F437ED-46B8-49F8-A3C0-5268A0D4A270}">
      <dgm:prSet phldrT="[Text]" custT="1"/>
      <dgm:spPr/>
      <dgm:t>
        <a:bodyPr/>
        <a:lstStyle/>
        <a:p>
          <a:r>
            <a:rPr lang="cs-CZ" sz="16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Ž</a:t>
          </a:r>
          <a:r>
            <a:rPr lang="cs-CZ" sz="1600" b="1" dirty="0" smtClean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eny pečující o dítě </a:t>
          </a:r>
          <a:br>
            <a:rPr lang="cs-CZ" sz="1600" b="1" dirty="0" smtClean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</a:br>
          <a:r>
            <a:rPr lang="cs-CZ" sz="1600" b="1" dirty="0" smtClean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do 8 let</a:t>
          </a:r>
          <a:endParaRPr lang="cs-CZ" sz="1600" dirty="0">
            <a:solidFill>
              <a:schemeClr val="bg1"/>
            </a:solidFill>
          </a:endParaRPr>
        </a:p>
      </dgm:t>
    </dgm:pt>
    <dgm:pt modelId="{EB8E8846-95EB-4BD3-889D-C583500085E4}" type="parTrans" cxnId="{E4881B1D-EA66-49B6-BCBD-41602BEC13C0}">
      <dgm:prSet/>
      <dgm:spPr/>
      <dgm:t>
        <a:bodyPr/>
        <a:lstStyle/>
        <a:p>
          <a:endParaRPr lang="cs-CZ"/>
        </a:p>
      </dgm:t>
    </dgm:pt>
    <dgm:pt modelId="{A7F64480-A04F-4B22-9950-32E2F6E4CF12}" type="sibTrans" cxnId="{E4881B1D-EA66-49B6-BCBD-41602BEC13C0}">
      <dgm:prSet/>
      <dgm:spPr/>
      <dgm:t>
        <a:bodyPr/>
        <a:lstStyle/>
        <a:p>
          <a:endParaRPr lang="cs-CZ"/>
        </a:p>
      </dgm:t>
    </dgm:pt>
    <dgm:pt modelId="{01983B72-124B-4447-84D5-818864D42EAB}">
      <dgm:prSet phldrT="[Text]" custT="1"/>
      <dgm:spPr/>
      <dgm:t>
        <a:bodyPr/>
        <a:lstStyle/>
        <a:p>
          <a:r>
            <a:rPr lang="cs-CZ" sz="16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Osamělé matky pečující o dítě mladší 15 let</a:t>
          </a:r>
          <a:endParaRPr lang="cs-CZ" sz="1600" dirty="0">
            <a:solidFill>
              <a:schemeClr val="bg1"/>
            </a:solidFill>
          </a:endParaRPr>
        </a:p>
      </dgm:t>
    </dgm:pt>
    <dgm:pt modelId="{184F081B-1C81-4396-B8BA-9E6759F86785}" type="parTrans" cxnId="{382C9ABD-F0E6-477C-A2C0-7F905C4BF421}">
      <dgm:prSet/>
      <dgm:spPr/>
      <dgm:t>
        <a:bodyPr/>
        <a:lstStyle/>
        <a:p>
          <a:endParaRPr lang="cs-CZ"/>
        </a:p>
      </dgm:t>
    </dgm:pt>
    <dgm:pt modelId="{A0DDE8EE-C197-4DBB-AD0B-BEFE7EF2CA75}" type="sibTrans" cxnId="{382C9ABD-F0E6-477C-A2C0-7F905C4BF421}">
      <dgm:prSet/>
      <dgm:spPr/>
      <dgm:t>
        <a:bodyPr/>
        <a:lstStyle/>
        <a:p>
          <a:endParaRPr lang="cs-CZ"/>
        </a:p>
      </dgm:t>
    </dgm:pt>
    <dgm:pt modelId="{3A68F125-50E1-4357-860C-8B7005E9337D}" type="pres">
      <dgm:prSet presAssocID="{390D3431-1ECB-4572-A621-0C9F19BFC6F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BDBC595-CE35-40B5-BEE1-79D9B1940865}" type="pres">
      <dgm:prSet presAssocID="{3DBF186E-9E43-4B74-89EA-2BF0D593D746}" presName="node" presStyleLbl="node1" presStyleIdx="0" presStyleCnt="4" custLinFactNeighborX="-1433" custLinFactNeighborY="-864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D3EDC9-349E-419D-95BA-4622F4A37F5A}" type="pres">
      <dgm:prSet presAssocID="{8B134F04-F87D-4F14-91DF-8F2CEC357AD9}" presName="sibTrans" presStyleCnt="0"/>
      <dgm:spPr/>
    </dgm:pt>
    <dgm:pt modelId="{EB9993ED-2742-4C21-996F-17808CA28B45}" type="pres">
      <dgm:prSet presAssocID="{FDEA85B2-8817-4349-92AF-A088CD518B4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D9F011-3686-4B68-9FCC-70335970D549}" type="pres">
      <dgm:prSet presAssocID="{BDBE48CF-F675-47DB-8D6F-BC90E2BB1E7F}" presName="sibTrans" presStyleCnt="0"/>
      <dgm:spPr/>
    </dgm:pt>
    <dgm:pt modelId="{233BE975-7B8B-45EA-99A2-F1D2ADA91827}" type="pres">
      <dgm:prSet presAssocID="{77F437ED-46B8-49F8-A3C0-5268A0D4A27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1ADB44-D08F-4761-94C2-1644AFB0F3DA}" type="pres">
      <dgm:prSet presAssocID="{A7F64480-A04F-4B22-9950-32E2F6E4CF12}" presName="sibTrans" presStyleCnt="0"/>
      <dgm:spPr/>
    </dgm:pt>
    <dgm:pt modelId="{60B93070-3179-440E-8659-4715C02205C0}" type="pres">
      <dgm:prSet presAssocID="{01983B72-124B-4447-84D5-818864D42EA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5F9E3C8-A2E3-40F3-B1B9-5BE4073460D3}" type="presOf" srcId="{3DBF186E-9E43-4B74-89EA-2BF0D593D746}" destId="{1BDBC595-CE35-40B5-BEE1-79D9B1940865}" srcOrd="0" destOrd="0" presId="urn:microsoft.com/office/officeart/2005/8/layout/default#1"/>
    <dgm:cxn modelId="{35AB7ECB-ABD0-45F7-99CD-2DEE30A33172}" type="presOf" srcId="{77F437ED-46B8-49F8-A3C0-5268A0D4A270}" destId="{233BE975-7B8B-45EA-99A2-F1D2ADA91827}" srcOrd="0" destOrd="0" presId="urn:microsoft.com/office/officeart/2005/8/layout/default#1"/>
    <dgm:cxn modelId="{EE5A7675-2F1E-4D88-90A8-D224C2771D2E}" type="presOf" srcId="{FDEA85B2-8817-4349-92AF-A088CD518B41}" destId="{EB9993ED-2742-4C21-996F-17808CA28B45}" srcOrd="0" destOrd="0" presId="urn:microsoft.com/office/officeart/2005/8/layout/default#1"/>
    <dgm:cxn modelId="{382C9ABD-F0E6-477C-A2C0-7F905C4BF421}" srcId="{390D3431-1ECB-4572-A621-0C9F19BFC6F0}" destId="{01983B72-124B-4447-84D5-818864D42EAB}" srcOrd="3" destOrd="0" parTransId="{184F081B-1C81-4396-B8BA-9E6759F86785}" sibTransId="{A0DDE8EE-C197-4DBB-AD0B-BEFE7EF2CA75}"/>
    <dgm:cxn modelId="{E4881B1D-EA66-49B6-BCBD-41602BEC13C0}" srcId="{390D3431-1ECB-4572-A621-0C9F19BFC6F0}" destId="{77F437ED-46B8-49F8-A3C0-5268A0D4A270}" srcOrd="2" destOrd="0" parTransId="{EB8E8846-95EB-4BD3-889D-C583500085E4}" sibTransId="{A7F64480-A04F-4B22-9950-32E2F6E4CF12}"/>
    <dgm:cxn modelId="{65B75D48-6E89-478E-AA01-991C14B06F21}" type="presOf" srcId="{01983B72-124B-4447-84D5-818864D42EAB}" destId="{60B93070-3179-440E-8659-4715C02205C0}" srcOrd="0" destOrd="0" presId="urn:microsoft.com/office/officeart/2005/8/layout/default#1"/>
    <dgm:cxn modelId="{56E788AA-DBCF-491C-A631-7ACE426CD67D}" type="presOf" srcId="{390D3431-1ECB-4572-A621-0C9F19BFC6F0}" destId="{3A68F125-50E1-4357-860C-8B7005E9337D}" srcOrd="0" destOrd="0" presId="urn:microsoft.com/office/officeart/2005/8/layout/default#1"/>
    <dgm:cxn modelId="{CB93A464-DEDC-4E83-998F-D9DFC7A8E49E}" srcId="{390D3431-1ECB-4572-A621-0C9F19BFC6F0}" destId="{3DBF186E-9E43-4B74-89EA-2BF0D593D746}" srcOrd="0" destOrd="0" parTransId="{CC6E3239-8C10-4255-956B-EB28305FD18C}" sibTransId="{8B134F04-F87D-4F14-91DF-8F2CEC357AD9}"/>
    <dgm:cxn modelId="{F26C827F-9FBF-4BA8-B78E-2FB83B816C2F}" srcId="{390D3431-1ECB-4572-A621-0C9F19BFC6F0}" destId="{FDEA85B2-8817-4349-92AF-A088CD518B41}" srcOrd="1" destOrd="0" parTransId="{D144C6C7-8B4D-4C45-BBDF-FB6BA1AD0DC5}" sibTransId="{BDBE48CF-F675-47DB-8D6F-BC90E2BB1E7F}"/>
    <dgm:cxn modelId="{CC5117D6-9F09-4B1A-B4A6-EC08F91B2342}" type="presParOf" srcId="{3A68F125-50E1-4357-860C-8B7005E9337D}" destId="{1BDBC595-CE35-40B5-BEE1-79D9B1940865}" srcOrd="0" destOrd="0" presId="urn:microsoft.com/office/officeart/2005/8/layout/default#1"/>
    <dgm:cxn modelId="{2F988C48-BDE5-4DB9-909F-886DABCFACA4}" type="presParOf" srcId="{3A68F125-50E1-4357-860C-8B7005E9337D}" destId="{8DD3EDC9-349E-419D-95BA-4622F4A37F5A}" srcOrd="1" destOrd="0" presId="urn:microsoft.com/office/officeart/2005/8/layout/default#1"/>
    <dgm:cxn modelId="{DC390978-512F-4C51-909F-E159869511BE}" type="presParOf" srcId="{3A68F125-50E1-4357-860C-8B7005E9337D}" destId="{EB9993ED-2742-4C21-996F-17808CA28B45}" srcOrd="2" destOrd="0" presId="urn:microsoft.com/office/officeart/2005/8/layout/default#1"/>
    <dgm:cxn modelId="{737929DB-9F4B-4655-9971-5BD384967F3D}" type="presParOf" srcId="{3A68F125-50E1-4357-860C-8B7005E9337D}" destId="{55D9F011-3686-4B68-9FCC-70335970D549}" srcOrd="3" destOrd="0" presId="urn:microsoft.com/office/officeart/2005/8/layout/default#1"/>
    <dgm:cxn modelId="{656AB01B-8677-4DDC-9316-0F52E9E7C11E}" type="presParOf" srcId="{3A68F125-50E1-4357-860C-8B7005E9337D}" destId="{233BE975-7B8B-45EA-99A2-F1D2ADA91827}" srcOrd="4" destOrd="0" presId="urn:microsoft.com/office/officeart/2005/8/layout/default#1"/>
    <dgm:cxn modelId="{D5740663-C68F-42BB-B8B6-60FC2B93955F}" type="presParOf" srcId="{3A68F125-50E1-4357-860C-8B7005E9337D}" destId="{0D1ADB44-D08F-4761-94C2-1644AFB0F3DA}" srcOrd="5" destOrd="0" presId="urn:microsoft.com/office/officeart/2005/8/layout/default#1"/>
    <dgm:cxn modelId="{61330D7B-1C67-4BC4-94C8-D6719CE13723}" type="presParOf" srcId="{3A68F125-50E1-4357-860C-8B7005E9337D}" destId="{60B93070-3179-440E-8659-4715C02205C0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08B509-5DED-48CF-812C-11B5C7306DC2}">
      <dsp:nvSpPr>
        <dsp:cNvPr id="0" name=""/>
        <dsp:cNvSpPr/>
      </dsp:nvSpPr>
      <dsp:spPr>
        <a:xfrm>
          <a:off x="0" y="21039"/>
          <a:ext cx="6576392" cy="106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Zaměstnanci - obecně</a:t>
          </a:r>
          <a:endParaRPr lang="cs-CZ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089" y="73128"/>
        <a:ext cx="6472214" cy="962862"/>
      </dsp:txXfrm>
    </dsp:sp>
    <dsp:sp modelId="{8B849B7F-6D0C-4718-B2BA-F5FFEC433E3F}">
      <dsp:nvSpPr>
        <dsp:cNvPr id="0" name=""/>
        <dsp:cNvSpPr/>
      </dsp:nvSpPr>
      <dsp:spPr>
        <a:xfrm>
          <a:off x="0" y="1088080"/>
          <a:ext cx="6576392" cy="943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0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Rizika možného ohrožení života a zdraví zaměstnanců, která se týkají výkonu práce. </a:t>
          </a:r>
          <a:endParaRPr lang="cs-CZ" sz="2000" kern="1200" dirty="0"/>
        </a:p>
      </dsp:txBody>
      <dsp:txXfrm>
        <a:off x="0" y="1088080"/>
        <a:ext cx="6576392" cy="943920"/>
      </dsp:txXfrm>
    </dsp:sp>
    <dsp:sp modelId="{0C57BFF5-7551-47A2-8DE6-594AC293239C}">
      <dsp:nvSpPr>
        <dsp:cNvPr id="0" name=""/>
        <dsp:cNvSpPr/>
      </dsp:nvSpPr>
      <dsp:spPr>
        <a:xfrm>
          <a:off x="0" y="2032000"/>
          <a:ext cx="6576392" cy="106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Specifické skupiny zaměstnanců </a:t>
          </a:r>
          <a:endParaRPr lang="cs-CZ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089" y="2084089"/>
        <a:ext cx="6472214" cy="962862"/>
      </dsp:txXfrm>
    </dsp:sp>
    <dsp:sp modelId="{065A6201-C08C-4B9F-AFDB-5503EFEE2831}">
      <dsp:nvSpPr>
        <dsp:cNvPr id="0" name=""/>
        <dsp:cNvSpPr/>
      </dsp:nvSpPr>
      <dsp:spPr>
        <a:xfrm>
          <a:off x="0" y="3099040"/>
          <a:ext cx="6576392" cy="943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0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„Zvláštní“ nebo „zvýšená“ rizika z důvodu věku zaměstnanců, původu, pohlaví, fyzického stavu nebo postavení v podniku = </a:t>
          </a:r>
          <a:r>
            <a:rPr lang="cs-CZ" sz="2000" kern="1200" dirty="0" smtClean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specifická rizika</a:t>
          </a:r>
          <a:r>
            <a:rPr lang="cs-CZ" sz="2000" kern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. </a:t>
          </a:r>
          <a:endParaRPr lang="cs-CZ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099040"/>
        <a:ext cx="6576392" cy="9439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F1EE6-700B-41F9-8D7F-5050DD4B4B89}">
      <dsp:nvSpPr>
        <dsp:cNvPr id="0" name=""/>
        <dsp:cNvSpPr/>
      </dsp:nvSpPr>
      <dsp:spPr>
        <a:xfrm>
          <a:off x="0" y="7312"/>
          <a:ext cx="6096000" cy="6924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Mladí a mladiství zaměstnanci</a:t>
          </a:r>
          <a:endParaRPr lang="cs-CZ" sz="2900" kern="1200" dirty="0"/>
        </a:p>
      </dsp:txBody>
      <dsp:txXfrm>
        <a:off x="1288447" y="7312"/>
        <a:ext cx="4807552" cy="692477"/>
      </dsp:txXfrm>
    </dsp:sp>
    <dsp:sp modelId="{C554AE8D-6AF2-4595-9737-B2D381A0DA39}">
      <dsp:nvSpPr>
        <dsp:cNvPr id="0" name=""/>
        <dsp:cNvSpPr/>
      </dsp:nvSpPr>
      <dsp:spPr>
        <a:xfrm>
          <a:off x="76514" y="55957"/>
          <a:ext cx="1219200" cy="55398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F449F-FBAD-42BB-9C77-DF7CD35A3E93}">
      <dsp:nvSpPr>
        <dsp:cNvPr id="0" name=""/>
        <dsp:cNvSpPr/>
      </dsp:nvSpPr>
      <dsp:spPr>
        <a:xfrm>
          <a:off x="0" y="766835"/>
          <a:ext cx="6096000" cy="692477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Starší zaměstnanci</a:t>
          </a:r>
          <a:endParaRPr lang="cs-CZ" sz="2900" kern="1200" dirty="0"/>
        </a:p>
      </dsp:txBody>
      <dsp:txXfrm>
        <a:off x="1288447" y="766835"/>
        <a:ext cx="4807552" cy="692477"/>
      </dsp:txXfrm>
    </dsp:sp>
    <dsp:sp modelId="{8CB079F9-2D58-4426-8FF1-7DD0D3D017D6}">
      <dsp:nvSpPr>
        <dsp:cNvPr id="0" name=""/>
        <dsp:cNvSpPr/>
      </dsp:nvSpPr>
      <dsp:spPr>
        <a:xfrm>
          <a:off x="69247" y="830972"/>
          <a:ext cx="1219200" cy="55398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242715-F979-46D1-8123-B462BCC4EC14}">
      <dsp:nvSpPr>
        <dsp:cNvPr id="0" name=""/>
        <dsp:cNvSpPr/>
      </dsp:nvSpPr>
      <dsp:spPr>
        <a:xfrm>
          <a:off x="0" y="1523449"/>
          <a:ext cx="6096000" cy="6924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Ženy</a:t>
          </a:r>
          <a:endParaRPr lang="cs-CZ" sz="2900" kern="1200" dirty="0"/>
        </a:p>
      </dsp:txBody>
      <dsp:txXfrm>
        <a:off x="1288447" y="1523449"/>
        <a:ext cx="4807552" cy="692477"/>
      </dsp:txXfrm>
    </dsp:sp>
    <dsp:sp modelId="{7AD581B5-8FB7-47CD-AA18-1B4AAD3D142C}">
      <dsp:nvSpPr>
        <dsp:cNvPr id="0" name=""/>
        <dsp:cNvSpPr/>
      </dsp:nvSpPr>
      <dsp:spPr>
        <a:xfrm>
          <a:off x="69247" y="1592697"/>
          <a:ext cx="1219200" cy="55398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D3EADD-43D2-43F7-80C7-B30EBD1BAB0D}">
      <dsp:nvSpPr>
        <dsp:cNvPr id="0" name=""/>
        <dsp:cNvSpPr/>
      </dsp:nvSpPr>
      <dsp:spPr>
        <a:xfrm>
          <a:off x="0" y="2285174"/>
          <a:ext cx="6096000" cy="692477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Zdravotně postižené osoby</a:t>
          </a:r>
          <a:endParaRPr lang="cs-CZ" sz="2900" kern="1200" dirty="0"/>
        </a:p>
      </dsp:txBody>
      <dsp:txXfrm>
        <a:off x="1288447" y="2285174"/>
        <a:ext cx="4807552" cy="692477"/>
      </dsp:txXfrm>
    </dsp:sp>
    <dsp:sp modelId="{ABD51058-E2F5-4355-AE8F-9ECBA5E25859}">
      <dsp:nvSpPr>
        <dsp:cNvPr id="0" name=""/>
        <dsp:cNvSpPr/>
      </dsp:nvSpPr>
      <dsp:spPr>
        <a:xfrm>
          <a:off x="69247" y="2354422"/>
          <a:ext cx="1219200" cy="55398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CFB1C3-3995-4B00-8E67-4F33745EA697}">
      <dsp:nvSpPr>
        <dsp:cNvPr id="0" name=""/>
        <dsp:cNvSpPr/>
      </dsp:nvSpPr>
      <dsp:spPr>
        <a:xfrm>
          <a:off x="0" y="3046899"/>
          <a:ext cx="6096000" cy="692477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Cizinci</a:t>
          </a:r>
          <a:endParaRPr lang="cs-CZ" sz="2900" kern="1200" dirty="0"/>
        </a:p>
      </dsp:txBody>
      <dsp:txXfrm>
        <a:off x="1288447" y="3046899"/>
        <a:ext cx="4807552" cy="692477"/>
      </dsp:txXfrm>
    </dsp:sp>
    <dsp:sp modelId="{89D6E6BC-5554-4B19-9736-6305713ACC35}">
      <dsp:nvSpPr>
        <dsp:cNvPr id="0" name=""/>
        <dsp:cNvSpPr/>
      </dsp:nvSpPr>
      <dsp:spPr>
        <a:xfrm>
          <a:off x="69247" y="3116147"/>
          <a:ext cx="1219200" cy="55398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9DCB28-250F-455D-AB97-A68D34527112}">
      <dsp:nvSpPr>
        <dsp:cNvPr id="0" name=""/>
        <dsp:cNvSpPr/>
      </dsp:nvSpPr>
      <dsp:spPr>
        <a:xfrm>
          <a:off x="0" y="3808624"/>
          <a:ext cx="6096000" cy="692477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Dočasní pracovníci</a:t>
          </a:r>
          <a:endParaRPr lang="cs-CZ" sz="2900" kern="1200" dirty="0"/>
        </a:p>
      </dsp:txBody>
      <dsp:txXfrm>
        <a:off x="1288447" y="3808624"/>
        <a:ext cx="4807552" cy="692477"/>
      </dsp:txXfrm>
    </dsp:sp>
    <dsp:sp modelId="{469B47B9-814F-475D-AFBF-E47A180F8BEA}">
      <dsp:nvSpPr>
        <dsp:cNvPr id="0" name=""/>
        <dsp:cNvSpPr/>
      </dsp:nvSpPr>
      <dsp:spPr>
        <a:xfrm>
          <a:off x="69247" y="3877872"/>
          <a:ext cx="1219200" cy="55398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DBC595-CE35-40B5-BEE1-79D9B1940865}">
      <dsp:nvSpPr>
        <dsp:cNvPr id="0" name=""/>
        <dsp:cNvSpPr/>
      </dsp:nvSpPr>
      <dsp:spPr>
        <a:xfrm>
          <a:off x="400934" y="0"/>
          <a:ext cx="2103848" cy="1262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Těhotné ženy</a:t>
          </a:r>
          <a:endParaRPr lang="cs-CZ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0934" y="0"/>
        <a:ext cx="2103848" cy="1262309"/>
      </dsp:txXfrm>
    </dsp:sp>
    <dsp:sp modelId="{EB9993ED-2742-4C21-996F-17808CA28B45}">
      <dsp:nvSpPr>
        <dsp:cNvPr id="0" name=""/>
        <dsp:cNvSpPr/>
      </dsp:nvSpPr>
      <dsp:spPr>
        <a:xfrm>
          <a:off x="2745316" y="366"/>
          <a:ext cx="2103848" cy="1262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Kojící ženy a matky do konce devátého měsíce po porodu</a:t>
          </a:r>
          <a:endParaRPr lang="cs-CZ" sz="1600" kern="1200" dirty="0">
            <a:solidFill>
              <a:schemeClr val="bg1"/>
            </a:solidFill>
          </a:endParaRPr>
        </a:p>
      </dsp:txBody>
      <dsp:txXfrm>
        <a:off x="2745316" y="366"/>
        <a:ext cx="2103848" cy="1262309"/>
      </dsp:txXfrm>
    </dsp:sp>
    <dsp:sp modelId="{233BE975-7B8B-45EA-99A2-F1D2ADA91827}">
      <dsp:nvSpPr>
        <dsp:cNvPr id="0" name=""/>
        <dsp:cNvSpPr/>
      </dsp:nvSpPr>
      <dsp:spPr>
        <a:xfrm>
          <a:off x="431082" y="1473060"/>
          <a:ext cx="2103848" cy="1262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Ž</a:t>
          </a:r>
          <a:r>
            <a:rPr lang="cs-CZ" sz="1600" b="1" kern="1200" dirty="0" smtClean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eny pečující o dítě </a:t>
          </a:r>
          <a:br>
            <a:rPr lang="cs-CZ" sz="1600" b="1" kern="1200" dirty="0" smtClean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</a:br>
          <a:r>
            <a:rPr lang="cs-CZ" sz="1600" b="1" kern="1200" dirty="0" smtClean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do 8 let</a:t>
          </a:r>
          <a:endParaRPr lang="cs-CZ" sz="1600" kern="1200" dirty="0">
            <a:solidFill>
              <a:schemeClr val="bg1"/>
            </a:solidFill>
          </a:endParaRPr>
        </a:p>
      </dsp:txBody>
      <dsp:txXfrm>
        <a:off x="431082" y="1473060"/>
        <a:ext cx="2103848" cy="1262309"/>
      </dsp:txXfrm>
    </dsp:sp>
    <dsp:sp modelId="{60B93070-3179-440E-8659-4715C02205C0}">
      <dsp:nvSpPr>
        <dsp:cNvPr id="0" name=""/>
        <dsp:cNvSpPr/>
      </dsp:nvSpPr>
      <dsp:spPr>
        <a:xfrm>
          <a:off x="2745316" y="1473060"/>
          <a:ext cx="2103848" cy="1262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Osamělé matky pečující o dítě mladší 15 let</a:t>
          </a:r>
          <a:endParaRPr lang="cs-CZ" sz="1600" kern="1200" dirty="0">
            <a:solidFill>
              <a:schemeClr val="bg1"/>
            </a:solidFill>
          </a:endParaRPr>
        </a:p>
      </dsp:txBody>
      <dsp:txXfrm>
        <a:off x="2745316" y="1473060"/>
        <a:ext cx="2103848" cy="12623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1ECCB-0BE2-45AB-8FD6-8E0A4FDDA4D7}" type="datetimeFigureOut">
              <a:rPr lang="cs-CZ" smtClean="0"/>
              <a:t>19.06.2023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C0694-EA3F-4DEC-8B3F-C03687DEC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355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202549-4AAF-4141-809A-70B99DA52550}" type="datetimeFigureOut">
              <a:rPr lang="cs-CZ"/>
              <a:pPr>
                <a:defRPr/>
              </a:pPr>
              <a:t>19.06.2023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96DAB4-57E1-442B-84F0-E93291D5FB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2928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104283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9671134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3563709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0753437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873261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097833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14704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74179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959380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199517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https://ya-webdesign.com/imgdownload.html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6DAB4-57E1-442B-84F0-E93291D5FB0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477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903100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37009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305790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9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561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994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041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68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37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63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285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512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683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79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900113" y="6381750"/>
            <a:ext cx="74882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url?sa=i&amp;url=https://www.parlamentnilisty.cz/arena/monitor/Na-ministerstvu-radi-policie-Zatkla-dva-lidi-z-IT-614644&amp;psig=AOvVaw34ennoN1x-HLc3g4mVRH-P&amp;ust=1586941596497000&amp;source=images&amp;cd=vfe&amp;ved=0CAIQjRxqFwoTCMCHjJzI5-gCFQAAAAAdAAAAAB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yfocalpoint.cz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guard7.cz/po/prace-zakazane-tehotnym-zenam" TargetMode="External"/><Relationship Id="rId4" Type="http://schemas.openxmlformats.org/officeDocument/2006/relationships/hyperlink" Target="https://www.epravo.cz/top/clanky/ochrana-mladistvych-v-zamestnani-109191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8.png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7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11" Type="http://schemas.openxmlformats.org/officeDocument/2006/relationships/image" Target="../media/image16.png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15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3548717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cs-CZ" b="1" kern="0" cap="all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b="1" kern="0" cap="all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/>
              <a:t>BEZPEČNOST A OCHRANA </a:t>
            </a:r>
            <a:r>
              <a:rPr lang="cs-CZ" sz="2400" b="1" dirty="0" smtClean="0"/>
              <a:t>ZDRAVÍ </a:t>
            </a:r>
            <a:r>
              <a:rPr lang="cs-CZ" sz="2400" b="1" dirty="0"/>
              <a:t>PŘI PRÁCI 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4000" b="1" kern="0" cap="all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zaměstnávání </a:t>
            </a:r>
            <a:r>
              <a:rPr lang="cs-CZ" sz="4000" b="1" cap="all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žen </a:t>
            </a:r>
            <a:br>
              <a:rPr lang="cs-CZ" sz="4000" b="1" cap="all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cap="all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4000" b="1" cap="al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mladistvých </a:t>
            </a:r>
            <a:r>
              <a:rPr lang="cs-CZ" sz="4000" b="1" cap="all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000" b="1" cap="all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cap="all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4000" b="1" cap="al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ochrana </a:t>
            </a:r>
            <a:r>
              <a:rPr lang="cs-CZ" sz="4000" b="1" cap="all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jejich zdraví </a:t>
            </a:r>
            <a:r>
              <a:rPr lang="cs-CZ" sz="4000" b="1" cap="al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</a:t>
            </a:r>
            <a:r>
              <a:rPr lang="cs-CZ" sz="4000" b="1" cap="all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práci</a:t>
            </a:r>
            <a:r>
              <a:rPr lang="cs-CZ" sz="4000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b="1" kern="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100" b="1" kern="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100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400" dirty="0" smtClean="0"/>
          </a:p>
        </p:txBody>
      </p:sp>
      <p:sp>
        <p:nvSpPr>
          <p:cNvPr id="3" name="Obdélník 2"/>
          <p:cNvSpPr/>
          <p:nvPr/>
        </p:nvSpPr>
        <p:spPr>
          <a:xfrm>
            <a:off x="1569349" y="5890781"/>
            <a:ext cx="71512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200" dirty="0" smtClean="0"/>
              <a:t>Zpracoval kolektiv autorů z Výzkumného ústavu bezpečnosti práce, v. v. i., v rámci projektu TIRSMPSV701 </a:t>
            </a:r>
            <a:r>
              <a:rPr lang="cs-CZ" sz="1200" dirty="0"/>
              <a:t>Inovativní řešení skupiny potřeb v oblasti optimalizace předpisů, postupů </a:t>
            </a:r>
            <a:r>
              <a:rPr lang="cs-CZ" sz="1200" dirty="0" smtClean="0"/>
              <a:t>a </a:t>
            </a:r>
            <a:r>
              <a:rPr lang="cs-CZ" sz="1200" dirty="0"/>
              <a:t>opatření </a:t>
            </a:r>
            <a:r>
              <a:rPr lang="cs-CZ" sz="1200" dirty="0" smtClean="0"/>
              <a:t>BOZP </a:t>
            </a:r>
            <a:r>
              <a:rPr lang="cs-CZ" sz="1200" dirty="0"/>
              <a:t>včetně diseminačních </a:t>
            </a:r>
            <a:r>
              <a:rPr lang="cs-CZ" sz="1200" dirty="0" smtClean="0"/>
              <a:t>opatření (TIMPSV0007 Podpora </a:t>
            </a:r>
            <a:r>
              <a:rPr lang="cs-CZ" sz="1200" dirty="0"/>
              <a:t>rozvoje odborných kompetencí budoucí pracovní síly </a:t>
            </a:r>
            <a:r>
              <a:rPr lang="cs-CZ" sz="1200" dirty="0" smtClean="0"/>
              <a:t>k</a:t>
            </a:r>
            <a:r>
              <a:rPr lang="cs-CZ" sz="1200" dirty="0"/>
              <a:t> bezpečnosti a ochraně zdraví při </a:t>
            </a:r>
            <a:r>
              <a:rPr lang="cs-CZ" sz="1200" dirty="0" smtClean="0"/>
              <a:t>práci).</a:t>
            </a:r>
            <a:endParaRPr lang="cs-CZ" sz="1200" dirty="0"/>
          </a:p>
        </p:txBody>
      </p:sp>
      <p:pic>
        <p:nvPicPr>
          <p:cNvPr id="1026" name="Picture 2" descr="Na ministerstvu řádí policie: Zatkla dva lidi z IT ...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931" y="159396"/>
            <a:ext cx="2065795" cy="1003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94" y="6013822"/>
            <a:ext cx="926114" cy="58491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860"/>
            <a:ext cx="1894303" cy="920176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1475656" y="217706"/>
            <a:ext cx="4968552" cy="923330"/>
          </a:xfrm>
          <a:prstGeom prst="rect">
            <a:avLst/>
          </a:prstGeom>
          <a:solidFill>
            <a:schemeClr val="bg1"/>
          </a:solidFill>
          <a:ln>
            <a:solidFill>
              <a:srgbClr val="F0374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1200" dirty="0" smtClean="0">
                <a:solidFill>
                  <a:srgbClr val="F03741"/>
                </a:solidFill>
              </a:rPr>
              <a:t>Tento projekt a jím dosažené výsledky byly spolufinancovány se </a:t>
            </a:r>
            <a:r>
              <a:rPr lang="cs-CZ" sz="1200" dirty="0">
                <a:solidFill>
                  <a:srgbClr val="F03741"/>
                </a:solidFill>
              </a:rPr>
              <a:t>státní </a:t>
            </a:r>
            <a:r>
              <a:rPr lang="cs-CZ" sz="1200" dirty="0" smtClean="0">
                <a:solidFill>
                  <a:srgbClr val="F03741"/>
                </a:solidFill>
              </a:rPr>
              <a:t>podporou Technologické agentury ČR v rámci Programu BETA2.</a:t>
            </a:r>
          </a:p>
          <a:p>
            <a:pPr algn="ctr"/>
            <a:r>
              <a:rPr lang="cs-CZ" sz="1200" b="1" dirty="0" smtClean="0">
                <a:solidFill>
                  <a:srgbClr val="F03741"/>
                </a:solidFill>
              </a:rPr>
              <a:t>www.tacr.cz</a:t>
            </a:r>
          </a:p>
          <a:p>
            <a:pPr algn="ctr">
              <a:lnSpc>
                <a:spcPct val="150000"/>
              </a:lnSpc>
            </a:pPr>
            <a:r>
              <a:rPr lang="cs-CZ" sz="1200" i="1" dirty="0" smtClean="0">
                <a:solidFill>
                  <a:srgbClr val="F03741"/>
                </a:solidFill>
              </a:rPr>
              <a:t>Výzkum užitečný pro společnost</a:t>
            </a:r>
            <a:r>
              <a:rPr lang="cs-CZ" sz="1200" i="1" dirty="0" smtClean="0">
                <a:solidFill>
                  <a:srgbClr val="FF0000"/>
                </a:solidFill>
              </a:rPr>
              <a:t>.</a:t>
            </a:r>
            <a:endParaRPr lang="cs-CZ" sz="1200" i="1" dirty="0">
              <a:solidFill>
                <a:srgbClr val="FF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842647" y="5013176"/>
            <a:ext cx="1454244" cy="64633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200" kern="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aktualizace</a:t>
            </a:r>
            <a:r>
              <a:rPr lang="cs-CZ" kern="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cs-CZ" kern="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červen 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11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2123654" y="4480901"/>
            <a:ext cx="6264696" cy="738664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400" b="1" dirty="0"/>
              <a:t>Ž</a:t>
            </a:r>
            <a:r>
              <a:rPr lang="cs-CZ" sz="1400" b="1" dirty="0" smtClean="0"/>
              <a:t>eny </a:t>
            </a:r>
            <a:r>
              <a:rPr lang="cs-CZ" sz="1400" b="1" dirty="0"/>
              <a:t>těhotné, ženy pečující o dítě do 8 let, nebo </a:t>
            </a:r>
            <a:r>
              <a:rPr lang="cs-CZ" sz="1400" b="1" dirty="0" smtClean="0"/>
              <a:t>osamělé </a:t>
            </a:r>
            <a:r>
              <a:rPr lang="cs-CZ" sz="1400" b="1" dirty="0"/>
              <a:t>matky pečující o dítě mladší 15 </a:t>
            </a:r>
            <a:r>
              <a:rPr lang="cs-CZ" sz="1400" b="1" dirty="0" smtClean="0"/>
              <a:t>let mohou být vyslány na služební/pracovní </a:t>
            </a:r>
            <a:r>
              <a:rPr lang="cs-CZ" sz="1400" b="1" dirty="0"/>
              <a:t>cestu </a:t>
            </a:r>
            <a:r>
              <a:rPr lang="cs-CZ" sz="1400" b="1" dirty="0" smtClean="0"/>
              <a:t>pouze </a:t>
            </a:r>
            <a:r>
              <a:rPr lang="cs-CZ" sz="1400" b="1" dirty="0"/>
              <a:t>se svým </a:t>
            </a:r>
            <a:r>
              <a:rPr lang="cs-CZ" sz="1400" b="1" dirty="0" smtClean="0"/>
              <a:t>souhlasem.</a:t>
            </a:r>
            <a:endParaRPr lang="cs-CZ" sz="1400" b="1" dirty="0"/>
          </a:p>
        </p:txBody>
      </p:sp>
      <p:sp>
        <p:nvSpPr>
          <p:cNvPr id="14" name="Obdélník 13"/>
          <p:cNvSpPr/>
          <p:nvPr/>
        </p:nvSpPr>
        <p:spPr>
          <a:xfrm>
            <a:off x="698154" y="3903275"/>
            <a:ext cx="21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sz="1600" b="1" dirty="0" smtClean="0">
                <a:solidFill>
                  <a:srgbClr val="0070C0"/>
                </a:solidFill>
              </a:rPr>
              <a:t>PRACOVNÍ </a:t>
            </a:r>
            <a:r>
              <a:rPr lang="cs-CZ" sz="1600" b="1" dirty="0">
                <a:solidFill>
                  <a:srgbClr val="0070C0"/>
                </a:solidFill>
              </a:rPr>
              <a:t>CESTY </a:t>
            </a:r>
            <a:endParaRPr lang="cs-CZ" sz="1500" b="1" kern="0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Obrázek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249" y="4433572"/>
            <a:ext cx="833323" cy="833323"/>
          </a:xfrm>
          <a:prstGeom prst="rect">
            <a:avLst/>
          </a:prstGeom>
        </p:spPr>
      </p:pic>
      <p:sp>
        <p:nvSpPr>
          <p:cNvPr id="13" name="Obdélník 12"/>
          <p:cNvSpPr/>
          <p:nvPr/>
        </p:nvSpPr>
        <p:spPr>
          <a:xfrm>
            <a:off x="712132" y="2190558"/>
            <a:ext cx="20024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sz="1600" b="1" cap="all" dirty="0" smtClean="0">
                <a:solidFill>
                  <a:srgbClr val="0070C0"/>
                </a:solidFill>
              </a:rPr>
              <a:t>Práce přesčas </a:t>
            </a:r>
            <a:endParaRPr lang="cs-CZ" sz="1500" b="1" kern="0" cap="all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2123654" y="2686726"/>
            <a:ext cx="6264696" cy="738664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cs-CZ" sz="1400" b="1" dirty="0" smtClean="0"/>
              <a:t>Zakazuje </a:t>
            </a:r>
            <a:r>
              <a:rPr lang="cs-CZ" sz="1400" b="1" dirty="0"/>
              <a:t>se zaměstnávat těhotné zaměstnankyně prací přesčas. </a:t>
            </a:r>
            <a:r>
              <a:rPr lang="cs-CZ" sz="1400" b="1" dirty="0" smtClean="0"/>
              <a:t/>
            </a:r>
            <a:br>
              <a:rPr lang="cs-CZ" sz="1400" b="1" dirty="0" smtClean="0"/>
            </a:br>
            <a:r>
              <a:rPr lang="cs-CZ" sz="1400" dirty="0" smtClean="0"/>
              <a:t>Také</a:t>
            </a:r>
            <a:r>
              <a:rPr lang="cs-CZ" sz="1400" b="1" dirty="0" smtClean="0"/>
              <a:t> zaměstnankyním, které </a:t>
            </a:r>
            <a:r>
              <a:rPr lang="cs-CZ" sz="1400" b="1" dirty="0"/>
              <a:t>pečují o dítě mladší než 1 rok, nesmí zaměstnavatel práci přesčas nařídit.</a:t>
            </a:r>
            <a:endParaRPr lang="cs-CZ" sz="1400" b="1" dirty="0">
              <a:solidFill>
                <a:srgbClr val="FF0000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712132" y="521518"/>
            <a:ext cx="20878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sz="1600" b="1" cap="all" dirty="0">
                <a:solidFill>
                  <a:srgbClr val="0070C0"/>
                </a:solidFill>
              </a:rPr>
              <a:t>PRÁCE </a:t>
            </a:r>
            <a:r>
              <a:rPr lang="cs-CZ" sz="1600" b="1" cap="all" dirty="0" smtClean="0">
                <a:solidFill>
                  <a:srgbClr val="0070C0"/>
                </a:solidFill>
              </a:rPr>
              <a:t>na směny</a:t>
            </a:r>
            <a:endParaRPr lang="cs-CZ" sz="1500" b="1" kern="0" cap="all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2090818" y="996134"/>
            <a:ext cx="6284061" cy="553357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1400" dirty="0"/>
              <a:t>Zaměstnavatel je povinen </a:t>
            </a:r>
            <a:r>
              <a:rPr lang="cs-CZ" sz="1400" b="1" dirty="0"/>
              <a:t>přihlížet při zařazování zaměstnanců do směn též k potřebám zaměstnankyň </a:t>
            </a:r>
            <a:r>
              <a:rPr lang="cs-CZ" sz="1400" b="1" dirty="0" smtClean="0"/>
              <a:t>pečujících </a:t>
            </a:r>
            <a:r>
              <a:rPr lang="cs-CZ" sz="1400" b="1" dirty="0"/>
              <a:t>o děti</a:t>
            </a:r>
            <a:r>
              <a:rPr lang="cs-CZ" sz="1400" dirty="0" smtClean="0"/>
              <a:t>.</a:t>
            </a:r>
            <a:endParaRPr lang="cs-CZ" sz="1400" dirty="0"/>
          </a:p>
        </p:txBody>
      </p:sp>
      <p:pic>
        <p:nvPicPr>
          <p:cNvPr id="26" name="Obrázek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36" y="924514"/>
            <a:ext cx="704604" cy="704604"/>
          </a:xfrm>
          <a:prstGeom prst="rect">
            <a:avLst/>
          </a:prstGeom>
        </p:spPr>
      </p:pic>
      <p:pic>
        <p:nvPicPr>
          <p:cNvPr id="12" name="Obrázek 11" descr="zakaz-prace-pc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3696" y="2671044"/>
            <a:ext cx="770511" cy="77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0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755576" y="2533938"/>
            <a:ext cx="30896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sz="1600" b="1" cap="all" dirty="0" smtClean="0">
                <a:solidFill>
                  <a:srgbClr val="0070C0"/>
                </a:solidFill>
              </a:rPr>
              <a:t>Převedení na jinou práci</a:t>
            </a:r>
            <a:endParaRPr lang="cs-CZ" sz="1500" b="1" kern="0" cap="all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2123654" y="3052326"/>
            <a:ext cx="6264696" cy="1169551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cs-CZ" sz="1400" dirty="0" smtClean="0"/>
              <a:t>Zaměstnavatel je povinen </a:t>
            </a:r>
            <a:r>
              <a:rPr lang="cs-CZ" sz="1400" b="1" dirty="0" smtClean="0"/>
              <a:t>převést</a:t>
            </a:r>
            <a:r>
              <a:rPr lang="cs-CZ" sz="1400" dirty="0" smtClean="0"/>
              <a:t> zaměstnance </a:t>
            </a:r>
            <a:r>
              <a:rPr lang="cs-CZ" sz="1400" b="1" dirty="0" smtClean="0"/>
              <a:t>na jinou práci, koná-li těhotná zaměstnankyně, zaměstnankyně, která kojí, nebo zaměstnankyně-matka do konce devátého měsíce po porodu práci, kterou nesmějí být tyto zaměstnankyně zaměstnávány nebo která podle lékařského posudku ohrožuje její těhotenství nebo mateřství.</a:t>
            </a: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681" y="1077800"/>
            <a:ext cx="833323" cy="83332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0" y="3284799"/>
            <a:ext cx="704604" cy="704604"/>
          </a:xfrm>
          <a:prstGeom prst="rect">
            <a:avLst/>
          </a:prstGeom>
        </p:spPr>
      </p:pic>
      <p:sp>
        <p:nvSpPr>
          <p:cNvPr id="17" name="Obdélník 16"/>
          <p:cNvSpPr/>
          <p:nvPr/>
        </p:nvSpPr>
        <p:spPr>
          <a:xfrm>
            <a:off x="2101436" y="1291428"/>
            <a:ext cx="6264696" cy="52322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400" b="1" dirty="0"/>
              <a:t>Ž</a:t>
            </a:r>
            <a:r>
              <a:rPr lang="cs-CZ" sz="1400" b="1" dirty="0" smtClean="0"/>
              <a:t>eny </a:t>
            </a:r>
            <a:r>
              <a:rPr lang="cs-CZ" sz="1400" b="1" dirty="0"/>
              <a:t>těhotné, ženy pečující o dítě do 8 let, nebo </a:t>
            </a:r>
            <a:r>
              <a:rPr lang="cs-CZ" sz="1400" b="1" dirty="0" smtClean="0"/>
              <a:t>osamělé </a:t>
            </a:r>
            <a:r>
              <a:rPr lang="cs-CZ" sz="1400" b="1" dirty="0"/>
              <a:t>matky pečující o dítě mladší 15 </a:t>
            </a:r>
            <a:r>
              <a:rPr lang="cs-CZ" sz="1400" b="1" dirty="0" smtClean="0"/>
              <a:t>let mohou být přeloženy jen </a:t>
            </a:r>
            <a:r>
              <a:rPr lang="cs-CZ" sz="1400" b="1" dirty="0"/>
              <a:t>na svou žádost</a:t>
            </a:r>
            <a:r>
              <a:rPr lang="cs-CZ" sz="1400" b="1" dirty="0" smtClean="0"/>
              <a:t>.</a:t>
            </a:r>
            <a:endParaRPr lang="cs-CZ" sz="1400" b="1" dirty="0"/>
          </a:p>
        </p:txBody>
      </p:sp>
      <p:sp>
        <p:nvSpPr>
          <p:cNvPr id="18" name="Obdélník 17"/>
          <p:cNvSpPr/>
          <p:nvPr/>
        </p:nvSpPr>
        <p:spPr>
          <a:xfrm>
            <a:off x="841640" y="464187"/>
            <a:ext cx="13564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sz="1600" b="1" dirty="0" smtClean="0">
                <a:solidFill>
                  <a:srgbClr val="0070C0"/>
                </a:solidFill>
              </a:rPr>
              <a:t>PŘELOŽENÍ</a:t>
            </a:r>
            <a:endParaRPr lang="cs-CZ" sz="1500" b="1" kern="0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2123005" y="4401757"/>
            <a:ext cx="6264696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400" dirty="0" smtClean="0"/>
              <a:t>Zaměstnavatel </a:t>
            </a:r>
            <a:r>
              <a:rPr lang="cs-CZ" sz="1400" dirty="0"/>
              <a:t>je povinen </a:t>
            </a:r>
            <a:r>
              <a:rPr lang="cs-CZ" sz="1400" b="1" dirty="0"/>
              <a:t>převést těhotnou zaměstnankyni, zaměstnankyni, která kojí, nebo zaměstnankyni-matku do konce devátého měsíce po porodu, která pracuje v noci, na denní práci, požádá-li o to </a:t>
            </a:r>
            <a:r>
              <a:rPr lang="cs-CZ" sz="1400" dirty="0"/>
              <a:t>zaměstnankyně. (Zaměstnavatel </a:t>
            </a:r>
            <a:r>
              <a:rPr lang="cs-CZ" sz="1400" b="1" dirty="0"/>
              <a:t>musí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takovému požadavku vyhovět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.)</a:t>
            </a: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0" y="4468490"/>
            <a:ext cx="833323" cy="83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23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683568" y="692696"/>
            <a:ext cx="25840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sz="1600" b="1" cap="all" dirty="0" smtClean="0">
                <a:solidFill>
                  <a:srgbClr val="0070C0"/>
                </a:solidFill>
              </a:rPr>
              <a:t>Zvláštní Přestávky</a:t>
            </a:r>
            <a:endParaRPr lang="cs-CZ" sz="1500" b="1" kern="0" cap="all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876407" y="1355594"/>
            <a:ext cx="6480645" cy="553357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1400" dirty="0"/>
              <a:t>Zaměstnankyni, která kojí své dítě, je zaměstnavatel povinen poskytnout kromě přestávek v práci </a:t>
            </a:r>
            <a:r>
              <a:rPr lang="cs-CZ" sz="1400" b="1" dirty="0"/>
              <a:t>zvláštní přestávky ke kojení</a:t>
            </a:r>
            <a:r>
              <a:rPr lang="cs-CZ" sz="1400" dirty="0"/>
              <a:t>.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1876407" y="2231158"/>
            <a:ext cx="6480645" cy="1244893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1400" dirty="0"/>
              <a:t>Zaměstnankyni, která pracuje po stanovenou týdenní pracovní dobu, přísluší na každé </a:t>
            </a:r>
            <a:r>
              <a:rPr lang="cs-CZ" sz="1400" dirty="0" smtClean="0"/>
              <a:t>dítě, které kojí, do </a:t>
            </a:r>
            <a:r>
              <a:rPr lang="cs-CZ" sz="1400" dirty="0"/>
              <a:t>konce 1 roku jeho věku </a:t>
            </a:r>
            <a:r>
              <a:rPr lang="cs-CZ" sz="1400" b="1" dirty="0"/>
              <a:t>2 půlhodinové přestávky </a:t>
            </a:r>
            <a:r>
              <a:rPr lang="cs-CZ" sz="1400" b="1" dirty="0" smtClean="0"/>
              <a:t/>
            </a:r>
            <a:br>
              <a:rPr lang="cs-CZ" sz="1400" b="1" dirty="0" smtClean="0"/>
            </a:br>
            <a:r>
              <a:rPr lang="cs-CZ" sz="1400" b="1" dirty="0" smtClean="0"/>
              <a:t>a </a:t>
            </a:r>
            <a:r>
              <a:rPr lang="cs-CZ" sz="1400" b="1" dirty="0"/>
              <a:t>v dalších 3 měsících 1 půlhodinová přestávka za směnu. </a:t>
            </a:r>
            <a:r>
              <a:rPr lang="cs-CZ" sz="1400" dirty="0"/>
              <a:t>Pracuje-li po kratší pracovní dobu, avšak alespoň polovinu týdenní pracovní doby, přísluší jí pouze 1 půlhodinová přestávka, a to na každé dítě do konce 1 roku jeho věku.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1885250" y="3756199"/>
            <a:ext cx="6480645" cy="553357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1400" b="1" dirty="0"/>
              <a:t>Přestávky ke kojení se započítávají do pracovní doby a přísluší za ně náhrada mzdy nebo platu </a:t>
            </a:r>
            <a:r>
              <a:rPr lang="cs-CZ" sz="1400" dirty="0"/>
              <a:t>ve výši průměrného výdělku.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1841316" y="5279173"/>
            <a:ext cx="6544573" cy="738664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Zaměstnavatel je povinen 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těhotným zaměstnankyním, zaměstnankyním, které kojí, a zaměstnankyním-matkám do konce devátého měsíce po porodu přizpůsobovat na pracovišti prostory pro jejich odpočinek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683568" y="4804547"/>
            <a:ext cx="311912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sz="1600" b="1" cap="all" dirty="0" smtClean="0">
                <a:solidFill>
                  <a:srgbClr val="0070C0"/>
                </a:solidFill>
              </a:rPr>
              <a:t>Prostory pro odpočinek</a:t>
            </a:r>
            <a:endParaRPr lang="cs-CZ" sz="1500" b="1" kern="0" cap="all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216" y="1279970"/>
            <a:ext cx="704604" cy="704604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583" y="5296203"/>
            <a:ext cx="704604" cy="704604"/>
          </a:xfrm>
          <a:prstGeom prst="rect">
            <a:avLst/>
          </a:prstGeom>
        </p:spPr>
      </p:pic>
      <p:pic>
        <p:nvPicPr>
          <p:cNvPr id="24" name="Obrázek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494" y="2501302"/>
            <a:ext cx="704604" cy="704604"/>
          </a:xfrm>
          <a:prstGeom prst="rect">
            <a:avLst/>
          </a:prstGeom>
        </p:spPr>
      </p:pic>
      <p:pic>
        <p:nvPicPr>
          <p:cNvPr id="25" name="Obrázek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113" y="3680575"/>
            <a:ext cx="704604" cy="704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05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745401" y="483323"/>
            <a:ext cx="7523881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1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Příklady prací zakázaných těhotným ženám, </a:t>
            </a:r>
            <a:r>
              <a:rPr lang="cs-CZ" sz="1400" b="1" dirty="0" smtClean="0">
                <a:solidFill>
                  <a:srgbClr val="FF0000"/>
                </a:solidFill>
              </a:rPr>
              <a:t>ženám, které kojí </a:t>
            </a:r>
            <a:r>
              <a:rPr lang="cs-CZ" sz="1400" b="1" dirty="0">
                <a:solidFill>
                  <a:srgbClr val="FF0000"/>
                </a:solidFill>
              </a:rPr>
              <a:t>a </a:t>
            </a:r>
            <a:r>
              <a:rPr lang="cs-CZ" sz="1400" b="1" dirty="0" smtClean="0">
                <a:solidFill>
                  <a:srgbClr val="FF0000"/>
                </a:solidFill>
              </a:rPr>
              <a:t>matkám </a:t>
            </a:r>
            <a:r>
              <a:rPr lang="cs-CZ" sz="1400" b="1" dirty="0">
                <a:solidFill>
                  <a:srgbClr val="FF0000"/>
                </a:solidFill>
              </a:rPr>
              <a:t>do konce </a:t>
            </a:r>
            <a:r>
              <a:rPr lang="cs-CZ" sz="1400" b="1" dirty="0" smtClean="0">
                <a:solidFill>
                  <a:srgbClr val="FF0000"/>
                </a:solidFill>
              </a:rPr>
              <a:t/>
            </a:r>
            <a:br>
              <a:rPr lang="cs-CZ" sz="1400" b="1" dirty="0" smtClean="0">
                <a:solidFill>
                  <a:srgbClr val="FF0000"/>
                </a:solidFill>
              </a:rPr>
            </a:br>
            <a:r>
              <a:rPr lang="cs-CZ" sz="1400" b="1" dirty="0" smtClean="0">
                <a:solidFill>
                  <a:srgbClr val="FF0000"/>
                </a:solidFill>
              </a:rPr>
              <a:t>9</a:t>
            </a:r>
            <a:r>
              <a:rPr lang="cs-CZ" sz="1400" b="1" dirty="0">
                <a:solidFill>
                  <a:srgbClr val="FF0000"/>
                </a:solidFill>
              </a:rPr>
              <a:t>. měsíce </a:t>
            </a:r>
            <a:r>
              <a:rPr lang="cs-CZ" sz="1400" b="1" dirty="0" smtClean="0">
                <a:solidFill>
                  <a:srgbClr val="FF0000"/>
                </a:solidFill>
              </a:rPr>
              <a:t>od porodu</a:t>
            </a:r>
            <a:endParaRPr lang="cs-CZ" sz="14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846511" y="2352226"/>
            <a:ext cx="7547501" cy="2462213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cs-CZ" sz="1400" dirty="0" smtClean="0"/>
              <a:t>Zakázány jsou práce: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při </a:t>
            </a:r>
            <a:r>
              <a:rPr lang="cs-CZ" sz="1400" dirty="0"/>
              <a:t>občasné ruční manipulaci nad 10 kg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400" dirty="0"/>
              <a:t>při časté ruční manipulaci nad 5 kg,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400" dirty="0"/>
              <a:t>při práci vsedě, spojené s častým zvedáním nebo přenášením břemene o hmotnosti vyšší než 2 kg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400" dirty="0"/>
              <a:t>směnová kumulativní hmotnost ručně manipulovaného břemene nad </a:t>
            </a:r>
            <a:r>
              <a:rPr lang="cs-CZ" sz="1400" dirty="0" smtClean="0"/>
              <a:t>2 000 </a:t>
            </a:r>
            <a:r>
              <a:rPr lang="cs-CZ" sz="1400" dirty="0"/>
              <a:t>kg za průměrnou směnu,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400" dirty="0"/>
              <a:t>při nichž je minutový přípustný energetický výdej nad 14,5 </a:t>
            </a:r>
            <a:r>
              <a:rPr lang="cs-CZ" sz="1400" dirty="0" err="1"/>
              <a:t>kJ</a:t>
            </a:r>
            <a:r>
              <a:rPr lang="cs-CZ" sz="1400" dirty="0"/>
              <a:t>/minutu a průměrný směnový energetický výdej </a:t>
            </a:r>
            <a:r>
              <a:rPr lang="cs-CZ" sz="1400" dirty="0" err="1"/>
              <a:t>max</a:t>
            </a:r>
            <a:r>
              <a:rPr lang="cs-CZ" sz="1400" dirty="0"/>
              <a:t> 3,4 MJ,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400" dirty="0"/>
              <a:t>pro manipulaci s břemenem pomocí jednoduchého bezmotorového prostředku, při nichž je vynakládaná tažná síla větší než 115 N nebo tlačná síla vyšší než 160 </a:t>
            </a:r>
            <a:r>
              <a:rPr lang="cs-CZ" sz="1400" dirty="0" smtClean="0"/>
              <a:t>N</a:t>
            </a:r>
            <a:r>
              <a:rPr lang="cs-CZ" sz="1400" dirty="0"/>
              <a:t>.</a:t>
            </a:r>
          </a:p>
        </p:txBody>
      </p:sp>
      <p:sp>
        <p:nvSpPr>
          <p:cNvPr id="7" name="Obdélník 6"/>
          <p:cNvSpPr/>
          <p:nvPr/>
        </p:nvSpPr>
        <p:spPr>
          <a:xfrm>
            <a:off x="846511" y="1630223"/>
            <a:ext cx="2880917" cy="338554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sz="1600" b="1" cap="all" dirty="0" smtClean="0">
                <a:solidFill>
                  <a:schemeClr val="bg1"/>
                </a:solidFill>
              </a:rPr>
              <a:t>Manipulace s břemeny</a:t>
            </a:r>
            <a:endParaRPr lang="cs-CZ" sz="1500" b="1" kern="0" cap="all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Obrázek 7" descr="zakaz-prace-p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340768"/>
            <a:ext cx="770511" cy="77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04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745401" y="483323"/>
            <a:ext cx="7523881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1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Příklady prací zakázaných těhotným ženám, </a:t>
            </a:r>
            <a:r>
              <a:rPr lang="cs-CZ" sz="1400" b="1" dirty="0" smtClean="0">
                <a:solidFill>
                  <a:srgbClr val="FF0000"/>
                </a:solidFill>
              </a:rPr>
              <a:t>ženám, které kojí </a:t>
            </a:r>
            <a:r>
              <a:rPr lang="cs-CZ" sz="1400" b="1" dirty="0">
                <a:solidFill>
                  <a:srgbClr val="FF0000"/>
                </a:solidFill>
              </a:rPr>
              <a:t>a </a:t>
            </a:r>
            <a:r>
              <a:rPr lang="cs-CZ" sz="1400" b="1" dirty="0" smtClean="0">
                <a:solidFill>
                  <a:srgbClr val="FF0000"/>
                </a:solidFill>
              </a:rPr>
              <a:t>matkám </a:t>
            </a:r>
            <a:r>
              <a:rPr lang="cs-CZ" sz="1400" b="1" dirty="0">
                <a:solidFill>
                  <a:srgbClr val="FF0000"/>
                </a:solidFill>
              </a:rPr>
              <a:t>do konce </a:t>
            </a:r>
            <a:r>
              <a:rPr lang="cs-CZ" sz="1400" b="1" dirty="0" smtClean="0">
                <a:solidFill>
                  <a:srgbClr val="FF0000"/>
                </a:solidFill>
              </a:rPr>
              <a:t/>
            </a:r>
            <a:br>
              <a:rPr lang="cs-CZ" sz="1400" b="1" dirty="0" smtClean="0">
                <a:solidFill>
                  <a:srgbClr val="FF0000"/>
                </a:solidFill>
              </a:rPr>
            </a:br>
            <a:r>
              <a:rPr lang="cs-CZ" sz="1400" b="1" dirty="0" smtClean="0">
                <a:solidFill>
                  <a:srgbClr val="FF0000"/>
                </a:solidFill>
              </a:rPr>
              <a:t>9</a:t>
            </a:r>
            <a:r>
              <a:rPr lang="cs-CZ" sz="1400" b="1" dirty="0">
                <a:solidFill>
                  <a:srgbClr val="FF0000"/>
                </a:solidFill>
              </a:rPr>
              <a:t>. měsíce </a:t>
            </a:r>
            <a:r>
              <a:rPr lang="cs-CZ" sz="1400" b="1" dirty="0" smtClean="0">
                <a:solidFill>
                  <a:srgbClr val="FF0000"/>
                </a:solidFill>
              </a:rPr>
              <a:t>od porodu</a:t>
            </a:r>
            <a:endParaRPr lang="cs-CZ" sz="14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822757" y="1851489"/>
            <a:ext cx="7642948" cy="489364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cs-CZ" sz="1200" dirty="0" smtClean="0"/>
              <a:t>Zakázány jsou práce: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 smtClean="0"/>
              <a:t>spojené </a:t>
            </a:r>
            <a:r>
              <a:rPr lang="cs-CZ" sz="1200" dirty="0"/>
              <a:t>s expozicí chemickým látkám nebo chemickým směsím označovaným standardními větami označujícími specifickou rizikovost podle jiného právního předpisu upravujícího chemické látky nebo chemické směsi nebo standardními větami o nebezpečnosti podle přímo použitelného předpisu Evropské unie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cs-CZ" sz="1200" dirty="0"/>
              <a:t>způsobujícím akutní nebo chronické otravy s těžkými anebo nevratnými účinky pro zdraví s větami H300, H301, H310, H311, H330 nebo H331 nebo jejich kombinacemi nebo s větami H370, H371 nebo H372,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cs-CZ" sz="1200" dirty="0"/>
              <a:t>klasifikovaným jako karcinogen kategorie 1A, 1B nebo 2 s větami H350, H350i nebo H351,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cs-CZ" sz="1200" dirty="0"/>
              <a:t>klasifikovaným jako mutagen v zárodečných buňkách kategorie 1A, 1B nebo 2 s větami H340 nebo H341,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cs-CZ" sz="1200" dirty="0"/>
              <a:t>toxickým pro reprodukci s účinkem na plod v těle matky kategorie 1A, 1B nebo 2 s větami H360, H360D, H360FD, H360Fd, H360Df, H361, H361d nebo H361fd,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cs-CZ" sz="1200" dirty="0"/>
              <a:t>senzibilizujícím dýchací cesty nebo kůži s větami H334 nebo H317,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/>
              <a:t>spojené s expozicí jiným chemickým látkám nebo chemickým směsím neuvedeným v písmenu g), pokud nelze na podkladě vyhodnocení zdravotních rizik vyloučit, že nedojde k poškození zdraví těhotné zaměstnankyně nebo plodu,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cs-CZ" sz="1200" dirty="0"/>
              <a:t>při výrobě léčiv nebo veterinárních přípravků, obsahujících hormony, antibiotika nebo jiné biologicky vysoce účinné látky, pokud nelze na podkladě vyhodnocení zdravotních rizik vyloučit, že nedojde </a:t>
            </a:r>
            <a:r>
              <a:rPr lang="cs-CZ" sz="1200" dirty="0" smtClean="0"/>
              <a:t>k poškození </a:t>
            </a:r>
            <a:r>
              <a:rPr lang="cs-CZ" sz="1200" dirty="0"/>
              <a:t>zdraví těhotné zaměstnankyně nebo plodu,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cs-CZ" sz="1200" dirty="0"/>
              <a:t>při výrobě cytostatik nebo antimitotických léků, jejich přípravě k injekční aplikaci, při jejím provádění nebo při ošetřování pacientů léčených cytostatiky nebo antimitotickými léky,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/>
              <a:t>spojené s expozicí prachu tvrdých dřev s karcinogenními účinky,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/>
              <a:t>spojené s expozicí viru zarděnek, jinému biologickému činiteli skupin 2 až 4 zařazené jako rizikové nebo původci </a:t>
            </a:r>
            <a:r>
              <a:rPr lang="cs-CZ" sz="1200" dirty="0" err="1"/>
              <a:t>toxoplasmosy</a:t>
            </a:r>
            <a:r>
              <a:rPr lang="cs-CZ" sz="1200" dirty="0"/>
              <a:t>, pokud nelze u těhotné zaměstnankyně prokázat imunitu proti biologickému činiteli, který přichází při dané práci v </a:t>
            </a:r>
            <a:r>
              <a:rPr lang="cs-CZ" sz="1200" dirty="0" smtClean="0"/>
              <a:t>úvahu.</a:t>
            </a:r>
            <a:endParaRPr lang="cs-CZ" sz="1200" dirty="0"/>
          </a:p>
        </p:txBody>
      </p:sp>
      <p:sp>
        <p:nvSpPr>
          <p:cNvPr id="7" name="Obdélník 6"/>
          <p:cNvSpPr/>
          <p:nvPr/>
        </p:nvSpPr>
        <p:spPr>
          <a:xfrm>
            <a:off x="822757" y="1304609"/>
            <a:ext cx="1906291" cy="3231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sz="1500" b="1" kern="0" cap="all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Chemické látky</a:t>
            </a:r>
            <a:endParaRPr lang="cs-CZ" sz="1500" b="1" kern="0" cap="all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Obrázek 7" descr="zakaz-prace-p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908720"/>
            <a:ext cx="770511" cy="77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7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745401" y="483323"/>
            <a:ext cx="7523881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1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Příklady prací zakázaných těhotným ženám, </a:t>
            </a:r>
            <a:r>
              <a:rPr lang="cs-CZ" sz="1400" b="1" dirty="0" smtClean="0">
                <a:solidFill>
                  <a:srgbClr val="FF0000"/>
                </a:solidFill>
              </a:rPr>
              <a:t>ženám, které kojí </a:t>
            </a:r>
            <a:r>
              <a:rPr lang="cs-CZ" sz="1400" b="1" dirty="0">
                <a:solidFill>
                  <a:srgbClr val="FF0000"/>
                </a:solidFill>
              </a:rPr>
              <a:t>a </a:t>
            </a:r>
            <a:r>
              <a:rPr lang="cs-CZ" sz="1400" b="1" dirty="0" smtClean="0">
                <a:solidFill>
                  <a:srgbClr val="FF0000"/>
                </a:solidFill>
              </a:rPr>
              <a:t>matkám </a:t>
            </a:r>
            <a:r>
              <a:rPr lang="cs-CZ" sz="1400" b="1" dirty="0">
                <a:solidFill>
                  <a:srgbClr val="FF0000"/>
                </a:solidFill>
              </a:rPr>
              <a:t>do konce </a:t>
            </a:r>
            <a:r>
              <a:rPr lang="cs-CZ" sz="1400" b="1" dirty="0" smtClean="0">
                <a:solidFill>
                  <a:srgbClr val="FF0000"/>
                </a:solidFill>
              </a:rPr>
              <a:t/>
            </a:r>
            <a:br>
              <a:rPr lang="cs-CZ" sz="1400" b="1" dirty="0" smtClean="0">
                <a:solidFill>
                  <a:srgbClr val="FF0000"/>
                </a:solidFill>
              </a:rPr>
            </a:br>
            <a:r>
              <a:rPr lang="cs-CZ" sz="1400" b="1" dirty="0" smtClean="0">
                <a:solidFill>
                  <a:srgbClr val="FF0000"/>
                </a:solidFill>
              </a:rPr>
              <a:t>9</a:t>
            </a:r>
            <a:r>
              <a:rPr lang="cs-CZ" sz="1400" b="1" dirty="0">
                <a:solidFill>
                  <a:srgbClr val="FF0000"/>
                </a:solidFill>
              </a:rPr>
              <a:t>. měsíce </a:t>
            </a:r>
            <a:r>
              <a:rPr lang="cs-CZ" sz="1400" b="1" dirty="0" smtClean="0">
                <a:solidFill>
                  <a:srgbClr val="FF0000"/>
                </a:solidFill>
              </a:rPr>
              <a:t>od porodu</a:t>
            </a:r>
            <a:endParaRPr lang="cs-CZ" sz="14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27584" y="1366932"/>
            <a:ext cx="2601994" cy="3231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sz="1500" b="1" kern="0" cap="all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Další zakázané práce</a:t>
            </a:r>
            <a:endParaRPr lang="cs-CZ" sz="1500" b="1" kern="0" cap="all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851248" y="2132856"/>
            <a:ext cx="7609184" cy="3108543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Zakázány jsou práce:</a:t>
            </a: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při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výrobě a zpracování výbušnin nebo výbušných předmětů a při zacházení s nimi,</a:t>
            </a:r>
            <a:endParaRPr lang="cs-CZ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při nichž hrozí zhroucení konstrukce, staveb nebo pád předmětů,</a:t>
            </a:r>
            <a:endParaRPr lang="cs-CZ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 výškách nad 1,5 m, nad volnou hloubkou přesahující 1,5 m nebo na souvislé ploše, jejíž sklon od vodorovné roviny je 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stupňů a větší,</a:t>
            </a:r>
            <a:endParaRPr lang="cs-CZ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 zařízeních vysokého elektrického napětí,</a:t>
            </a:r>
            <a:endParaRPr lang="cs-CZ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při ošetřování zvířat vyžadujících zvláštní péči podle jiného právního předpisu upravujícího stanovení druhů zvířat vyžadujících zvláštní péči,</a:t>
            </a:r>
            <a:endParaRPr lang="cs-CZ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související s chovem zvířat podle jiného právního předpisu upravujícího způsob organizace práce a pracovních postupů při práci související s chovem zvířat a při porážení zvířat na jatkách,</a:t>
            </a:r>
            <a:endParaRPr lang="cs-CZ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vykonávané v prostoru uzavřených nádob nebo nádrží,</a:t>
            </a:r>
            <a:endParaRPr lang="cs-CZ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při ošetřování pacientů umístěných v uzavřených psychiatrických odděleních,</a:t>
            </a:r>
            <a:endParaRPr lang="cs-CZ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těžební v podzemí.</a:t>
            </a:r>
            <a:endParaRPr lang="cs-CZ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 descr="zakaz-prace-p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052736"/>
            <a:ext cx="770511" cy="77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93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745401" y="483323"/>
            <a:ext cx="7523881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1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Příklady prací zakázaných těhotným ženám, </a:t>
            </a:r>
            <a:r>
              <a:rPr lang="cs-CZ" sz="1400" b="1" dirty="0" smtClean="0">
                <a:solidFill>
                  <a:srgbClr val="FF0000"/>
                </a:solidFill>
              </a:rPr>
              <a:t>ženám, které kojí </a:t>
            </a:r>
            <a:r>
              <a:rPr lang="cs-CZ" sz="1400" b="1" dirty="0">
                <a:solidFill>
                  <a:srgbClr val="FF0000"/>
                </a:solidFill>
              </a:rPr>
              <a:t>a </a:t>
            </a:r>
            <a:r>
              <a:rPr lang="cs-CZ" sz="1400" b="1" dirty="0" smtClean="0">
                <a:solidFill>
                  <a:srgbClr val="FF0000"/>
                </a:solidFill>
              </a:rPr>
              <a:t>matkám </a:t>
            </a:r>
            <a:r>
              <a:rPr lang="cs-CZ" sz="1400" b="1" dirty="0">
                <a:solidFill>
                  <a:srgbClr val="FF0000"/>
                </a:solidFill>
              </a:rPr>
              <a:t>do konce </a:t>
            </a:r>
            <a:r>
              <a:rPr lang="cs-CZ" sz="1400" b="1" dirty="0" smtClean="0">
                <a:solidFill>
                  <a:srgbClr val="FF0000"/>
                </a:solidFill>
              </a:rPr>
              <a:t/>
            </a:r>
            <a:br>
              <a:rPr lang="cs-CZ" sz="1400" b="1" dirty="0" smtClean="0">
                <a:solidFill>
                  <a:srgbClr val="FF0000"/>
                </a:solidFill>
              </a:rPr>
            </a:br>
            <a:r>
              <a:rPr lang="cs-CZ" sz="1400" b="1" dirty="0" smtClean="0">
                <a:solidFill>
                  <a:srgbClr val="FF0000"/>
                </a:solidFill>
              </a:rPr>
              <a:t>9</a:t>
            </a:r>
            <a:r>
              <a:rPr lang="cs-CZ" sz="1400" b="1" dirty="0">
                <a:solidFill>
                  <a:srgbClr val="FF0000"/>
                </a:solidFill>
              </a:rPr>
              <a:t>. měsíce </a:t>
            </a:r>
            <a:r>
              <a:rPr lang="cs-CZ" sz="1400" b="1" dirty="0" smtClean="0">
                <a:solidFill>
                  <a:srgbClr val="FF0000"/>
                </a:solidFill>
              </a:rPr>
              <a:t>od porodu</a:t>
            </a:r>
            <a:endParaRPr lang="cs-CZ" sz="14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827584" y="1798334"/>
            <a:ext cx="7632848" cy="4708981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cs-CZ" sz="1200" dirty="0" smtClean="0"/>
              <a:t>Zakázány jsou práce: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 smtClean="0"/>
              <a:t>rizikové </a:t>
            </a:r>
            <a:r>
              <a:rPr lang="cs-CZ" sz="1200" dirty="0"/>
              <a:t>tj. zařazené podle </a:t>
            </a:r>
            <a:r>
              <a:rPr lang="cs-CZ" sz="1200" dirty="0" smtClean="0"/>
              <a:t>zákona </a:t>
            </a:r>
            <a:r>
              <a:rPr lang="cs-CZ" sz="1200" dirty="0"/>
              <a:t>č. 258/2000 Sb., ve znění pozdějších </a:t>
            </a:r>
            <a:r>
              <a:rPr lang="cs-CZ" sz="1200" dirty="0" smtClean="0"/>
              <a:t>předpisů, </a:t>
            </a:r>
            <a:r>
              <a:rPr lang="cs-CZ" sz="1200" dirty="0"/>
              <a:t>o veřejném zdraví do kategorií 2R, 3 a 4 s </a:t>
            </a:r>
            <a:r>
              <a:rPr lang="cs-CZ" sz="1200" dirty="0" smtClean="0"/>
              <a:t>výjimkou</a:t>
            </a:r>
            <a:r>
              <a:rPr lang="cs-CZ" sz="1200" dirty="0"/>
              <a:t>: </a:t>
            </a:r>
            <a:r>
              <a:rPr lang="cs-CZ" sz="1200" dirty="0" smtClean="0"/>
              <a:t>- prací </a:t>
            </a:r>
            <a:r>
              <a:rPr lang="cs-CZ" sz="1200" dirty="0"/>
              <a:t>zařazených pro faktor pracovního prostředí – psychická zátěž – práce v noční </a:t>
            </a:r>
            <a:r>
              <a:rPr lang="cs-CZ" sz="1200" dirty="0" smtClean="0"/>
              <a:t>době,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cs-CZ" sz="1200" dirty="0" smtClean="0"/>
              <a:t>prací </a:t>
            </a:r>
            <a:r>
              <a:rPr lang="cs-CZ" sz="1200" dirty="0"/>
              <a:t>pro faktor pracovního prostředí práce s biologickými činiteli pokud lze u těhotné </a:t>
            </a:r>
            <a:r>
              <a:rPr lang="cs-CZ" sz="1200" dirty="0" smtClean="0"/>
              <a:t>zaměstnankyně</a:t>
            </a:r>
            <a:br>
              <a:rPr lang="cs-CZ" sz="1200" dirty="0" smtClean="0"/>
            </a:br>
            <a:r>
              <a:rPr lang="cs-CZ" sz="1200" dirty="0" smtClean="0"/>
              <a:t>prokázat </a:t>
            </a:r>
            <a:r>
              <a:rPr lang="cs-CZ" sz="1200" dirty="0"/>
              <a:t>imunitu proti biologickému činiteli, který přichází při dané práci v úvahu, a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cs-CZ" sz="1200" dirty="0" smtClean="0"/>
              <a:t>prací</a:t>
            </a:r>
            <a:r>
              <a:rPr lang="cs-CZ" sz="1200" dirty="0"/>
              <a:t>, pro které podmínky jejich výkonu stanoví právní předpisy upravující využívání jaderné energie </a:t>
            </a: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 smtClean="0"/>
              <a:t>a </a:t>
            </a:r>
            <a:r>
              <a:rPr lang="cs-CZ" sz="1200" dirty="0"/>
              <a:t>ionizující záření,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/>
              <a:t>spojené se zaujímáním pracovní polohy v hlubokém předklonu, vkleče, v dřepu, vleže, ve stoji na špičkách, s rukama nad výškou ramen, s rotací trupu nebo úklony trupu o více než 10 stupňů, jde-li o opakující se pracovní úkony,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/>
              <a:t>při nichž minutový přípustný energetický výdej překračuje 14,5 </a:t>
            </a:r>
            <a:r>
              <a:rPr lang="cs-CZ" sz="1200" dirty="0" err="1"/>
              <a:t>kJ</a:t>
            </a:r>
            <a:r>
              <a:rPr lang="cs-CZ" sz="1200" dirty="0"/>
              <a:t>/minutu a průměrný směnový energetický výdej překračuje 3,4 MJ,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/>
              <a:t>spojené s ruční manipulací s břemenem, jehož hmotnost při občasné manipulaci překračuje 10 kg nebo při časté manipulaci 5 kg,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/>
              <a:t>při nichž směnová kumulativní hmotnost ručně manipulovaného břemene překračuje </a:t>
            </a:r>
            <a:r>
              <a:rPr lang="cs-CZ" sz="1200" dirty="0" smtClean="0"/>
              <a:t>2 000 </a:t>
            </a:r>
            <a:r>
              <a:rPr lang="cs-CZ" sz="1200" dirty="0"/>
              <a:t>kg za průměrnou směnu,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/>
              <a:t>vykonávané vsedě, spojené s častým zvedáním nebo přenášením břemene o hmotnosti vyšší než 2 kg,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/>
              <a:t>spojené s tlakem na břicho,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/>
              <a:t>při nichž nelze upravit parametry pracovního místa s ohledem na antropometrické změny těla,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/>
              <a:t>vykonávané v pracovní poloze vstoje nebo vsedě s převahou statické složky práce bez možnosti její změny,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/>
              <a:t>vykonávané ve vnuceném pracovním tempu,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/>
              <a:t>při nichž by mohly být vystaveny rázům,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/>
              <a:t>spojené s expozicí celkovým horizontálním nebo vertikálním vibracím, překračujícím přípustný expoziční limit snížený o 10 </a:t>
            </a:r>
            <a:r>
              <a:rPr lang="cs-CZ" sz="1200" dirty="0" smtClean="0"/>
              <a:t>dB</a:t>
            </a:r>
            <a:r>
              <a:rPr lang="cs-CZ" sz="1200" dirty="0"/>
              <a:t>.</a:t>
            </a:r>
          </a:p>
        </p:txBody>
      </p:sp>
      <p:sp>
        <p:nvSpPr>
          <p:cNvPr id="10" name="Obdélník 9"/>
          <p:cNvSpPr/>
          <p:nvPr/>
        </p:nvSpPr>
        <p:spPr>
          <a:xfrm>
            <a:off x="827584" y="1229366"/>
            <a:ext cx="2375971" cy="3231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sz="1500" b="1" kern="0" cap="all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Pracovní prostředí</a:t>
            </a:r>
            <a:endParaRPr lang="cs-CZ" sz="1500" b="1" kern="0" cap="all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 descr="zakaz-prace-p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908720"/>
            <a:ext cx="770511" cy="77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03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745401" y="483323"/>
            <a:ext cx="7523881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1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Příklady</a:t>
            </a:r>
            <a:r>
              <a:rPr lang="cs-CZ" sz="1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pracovišť zakázaných těhotným ženám, </a:t>
            </a:r>
            <a:r>
              <a:rPr lang="cs-CZ" sz="1400" b="1" dirty="0" smtClean="0">
                <a:solidFill>
                  <a:srgbClr val="FF0000"/>
                </a:solidFill>
              </a:rPr>
              <a:t>ženám, které kojí </a:t>
            </a:r>
            <a:r>
              <a:rPr lang="cs-CZ" sz="1400" b="1" dirty="0">
                <a:solidFill>
                  <a:srgbClr val="FF0000"/>
                </a:solidFill>
              </a:rPr>
              <a:t>a </a:t>
            </a:r>
            <a:r>
              <a:rPr lang="cs-CZ" sz="1400" b="1" dirty="0" smtClean="0">
                <a:solidFill>
                  <a:srgbClr val="FF0000"/>
                </a:solidFill>
              </a:rPr>
              <a:t>matkám </a:t>
            </a:r>
            <a:r>
              <a:rPr lang="cs-CZ" sz="1400" b="1" dirty="0">
                <a:solidFill>
                  <a:srgbClr val="FF0000"/>
                </a:solidFill>
              </a:rPr>
              <a:t>do konce </a:t>
            </a:r>
            <a:r>
              <a:rPr lang="cs-CZ" sz="1400" b="1" dirty="0" smtClean="0">
                <a:solidFill>
                  <a:srgbClr val="FF0000"/>
                </a:solidFill>
              </a:rPr>
              <a:t>9</a:t>
            </a:r>
            <a:r>
              <a:rPr lang="cs-CZ" sz="1400" b="1" dirty="0">
                <a:solidFill>
                  <a:srgbClr val="FF0000"/>
                </a:solidFill>
              </a:rPr>
              <a:t>. měsíce </a:t>
            </a:r>
            <a:r>
              <a:rPr lang="cs-CZ" sz="1400" b="1" dirty="0" smtClean="0">
                <a:solidFill>
                  <a:srgbClr val="FF0000"/>
                </a:solidFill>
              </a:rPr>
              <a:t>od porodu</a:t>
            </a:r>
            <a:endParaRPr lang="cs-CZ" sz="14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822756" y="2045829"/>
            <a:ext cx="7369169" cy="2031325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cs-CZ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Těhotným </a:t>
            </a:r>
            <a:r>
              <a:rPr lang="cs-CZ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ženám, </a:t>
            </a:r>
            <a:r>
              <a:rPr lang="cs-CZ" sz="1400" dirty="0"/>
              <a:t>ženám, které </a:t>
            </a:r>
            <a:r>
              <a:rPr lang="cs-CZ" sz="1400" dirty="0" smtClean="0"/>
              <a:t>kojí </a:t>
            </a:r>
            <a:r>
              <a:rPr lang="cs-CZ" sz="1400" dirty="0"/>
              <a:t>a matkám do konce 9. měsíce </a:t>
            </a:r>
            <a:r>
              <a:rPr lang="cs-CZ" sz="1400" dirty="0" smtClean="0"/>
              <a:t>od porodu</a:t>
            </a:r>
            <a:endParaRPr lang="cs-CZ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cs-CZ" sz="1400" dirty="0" smtClean="0"/>
              <a:t>je </a:t>
            </a:r>
            <a:r>
              <a:rPr lang="cs-CZ" sz="1400" dirty="0"/>
              <a:t>zakázáno pracovat na pracovištích, </a:t>
            </a:r>
            <a:r>
              <a:rPr lang="cs-CZ" sz="1400" dirty="0" smtClean="0"/>
              <a:t>kde:</a:t>
            </a:r>
            <a:endParaRPr lang="cs-CZ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400" dirty="0"/>
              <a:t>je tlak vzduchu vyšší než okolní atmosférický tlak o více než 20 </a:t>
            </a:r>
            <a:r>
              <a:rPr lang="cs-CZ" sz="1400" dirty="0" err="1"/>
              <a:t>kPa</a:t>
            </a:r>
            <a:r>
              <a:rPr lang="cs-CZ" sz="1400" dirty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400" dirty="0"/>
              <a:t>je koncentrace kyslíku v ovzduší nižší než 20 % objemových,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400" dirty="0"/>
              <a:t>obyvatelstvo jiným právním předpisem upravujícím ochranu zdraví před účinky neionizujícího záření,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400" dirty="0"/>
              <a:t>podle hodnocení zdravotních rizik zaměstnavatelem expozice chemickým látkám nebo směsím nebo biologickým činitelům skupin 2 až 4 může ohrozit jejich zdraví nebo zdraví plodu</a:t>
            </a:r>
            <a:r>
              <a:rPr lang="cs-CZ" sz="1400" dirty="0" smtClean="0"/>
              <a:t>.</a:t>
            </a:r>
            <a:endParaRPr lang="cs-CZ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827584" y="1469517"/>
            <a:ext cx="1487908" cy="3231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sz="1500" b="1" kern="0" cap="all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Pracoviště</a:t>
            </a:r>
            <a:endParaRPr lang="cs-CZ" sz="1500" b="1" kern="0" cap="all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 descr="pracovis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6669" y="1052736"/>
            <a:ext cx="703723" cy="703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31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13791" y="548680"/>
            <a:ext cx="7772400" cy="360040"/>
          </a:xfrm>
        </p:spPr>
        <p:txBody>
          <a:bodyPr/>
          <a:lstStyle/>
          <a:p>
            <a:pPr algn="l" eaLnBrk="1" hangingPunct="1"/>
            <a:r>
              <a:rPr lang="cs-CZ" sz="2000" b="1" cap="all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cs-CZ" sz="2000" b="1" cap="all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cs-CZ" dirty="0" smtClean="0"/>
          </a:p>
        </p:txBody>
      </p:sp>
      <p:sp>
        <p:nvSpPr>
          <p:cNvPr id="8" name="Obdélník 7"/>
          <p:cNvSpPr/>
          <p:nvPr/>
        </p:nvSpPr>
        <p:spPr>
          <a:xfrm>
            <a:off x="395536" y="1114564"/>
            <a:ext cx="8208911" cy="461664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cs-CZ" sz="1100" b="1" kern="1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Zákony</a:t>
            </a:r>
            <a:endParaRPr lang="cs-CZ" sz="11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Zákon </a:t>
            </a: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č. 561/2004 Sb., o předškolním, základním, středním, vyšším odborném a jiném vzdělávání (školský zákon), ve znění pozdějších </a:t>
            </a: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předpisů</a:t>
            </a:r>
            <a:endParaRPr lang="cs-CZ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b="1" kern="1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Zákon </a:t>
            </a:r>
            <a:r>
              <a:rPr lang="cs-CZ" sz="1100" b="1" kern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č. 262/2006 Sb. zákoník práce, ve znění pozdějších </a:t>
            </a:r>
            <a:r>
              <a:rPr lang="cs-CZ" sz="1100" b="1" kern="1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předpisů</a:t>
            </a:r>
            <a:endParaRPr lang="cs-CZ" sz="11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Zákon </a:t>
            </a: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č. 258/2000 Sb. o ochraně veřejného zdraví o zaměstnanosti, ve znění pozdějších předpisů (Pozn. redakce: Novela zákona č. 258/2000 Sb. již účinným zákonem </a:t>
            </a: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</a:t>
            </a: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267/2015 Sb. upravila terminologii, některá ustanovení ohledně kategorizace prací, a dále paragrafy 44a a 44b, kde byly zrušeny odst. 6 a 7 – nakládání mladistvých žáků s nebezpečnými látkami; tuto problematiku nyní upravuje  nařízení vlády č. 32/2016 Sb</a:t>
            </a: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.)</a:t>
            </a:r>
            <a:endParaRPr lang="cs-CZ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Zákon </a:t>
            </a: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č. 372/2011 Sb. o zdravotních službách a podmínkách jejich poskytování (zákon o zdravotních službách), ve znění pozdějších </a:t>
            </a: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předpisů</a:t>
            </a:r>
            <a:endParaRPr lang="cs-CZ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Zákon </a:t>
            </a: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č. 373/2011 Sb. o specifických zdravotních službách, ve znění pozdějších </a:t>
            </a: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předpisů</a:t>
            </a:r>
            <a:endParaRPr lang="cs-CZ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Zákon </a:t>
            </a: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č. 251/2005 Sb. o inspekci práce, ve znění pozdějších </a:t>
            </a: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předpisů</a:t>
            </a:r>
            <a:endParaRPr lang="cs-CZ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Zákon </a:t>
            </a: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č. 309/2006 Sb., kterým se upravují další požadavky bezpečnosti a ochrany zdraví při práci v pracovněprávních vztazích a o zajištění bezpečnosti a ochrany zdraví při činnosti nebo poskytování služeb mimo pracovněprávní vztahy (zákon o zajištění dalších podmínek bezpečnosti a ochrany zdraví při práci), ve znění pozdějších </a:t>
            </a: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předpisů</a:t>
            </a:r>
            <a:endParaRPr lang="cs-CZ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Zákon </a:t>
            </a: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č. 435/2004 Sb. o zaměstnanosti, ve znění pozdějších předpisů</a:t>
            </a:r>
            <a:endParaRPr lang="cs-CZ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spcAft>
                <a:spcPts val="0"/>
              </a:spcAft>
            </a:pPr>
            <a:endParaRPr lang="cs-CZ" sz="1100" kern="12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spcAft>
                <a:spcPts val="0"/>
              </a:spcAft>
            </a:pPr>
            <a:r>
              <a:rPr lang="cs-CZ" sz="1100" b="1" kern="1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Nařízení </a:t>
            </a:r>
            <a:r>
              <a:rPr lang="cs-CZ" sz="1100" b="1" kern="1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vlády</a:t>
            </a:r>
            <a:endParaRPr lang="cs-CZ" sz="11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Nařízení </a:t>
            </a:r>
            <a:r>
              <a:rPr lang="cs-CZ" sz="11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vlády č. 361/2007 Sb., kterým se stanoví podmínky ochrany zdraví při práci, ve znění pozdějších předpisů (změněno: nařízeními vlády č.: 68/2010 Sb., 93/2012 Sb., 9/2013 Sb., 32/2016 Sb</a:t>
            </a:r>
            <a:r>
              <a:rPr lang="cs-CZ" sz="11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., 246/2018 Sb., 41/2020 </a:t>
            </a:r>
            <a:r>
              <a:rPr lang="cs-CZ" sz="11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Sb., </a:t>
            </a:r>
            <a:r>
              <a:rPr lang="cs-CZ" sz="11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467/2020 Sb</a:t>
            </a:r>
            <a:r>
              <a:rPr lang="cs-CZ" sz="11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., 195/2021 </a:t>
            </a:r>
            <a:r>
              <a:rPr lang="cs-CZ" sz="11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Sb., </a:t>
            </a:r>
            <a:r>
              <a:rPr lang="cs-CZ" sz="11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303/2022 Sb. </a:t>
            </a:r>
            <a:r>
              <a:rPr lang="cs-CZ" sz="11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změny účinné k datu </a:t>
            </a:r>
            <a:r>
              <a:rPr lang="cs-CZ" sz="11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15. 6. 2023)</a:t>
            </a:r>
            <a:endParaRPr lang="cs-CZ" sz="11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Nařízení vlády č. 567/2006 Sb., o minimální mzdě, o nejnižších úrovních zaručené mzdy, o vymezení ztíženého pracovního prostředí a o výši příplatku ke mzdě za práci ve ztíženém pracovním prostředí, ve znění pozdějších předpisů (změněno: nařízeními vlády č.: 249/2007 Sb., 452/2009 Sb., 246/2012 Sb., 210/2013 Sb., 204/2014 Sb., 233/2015 Sb., 336/2016 Sb., 337/2016 Sb., 286/2017 </a:t>
            </a:r>
            <a:r>
              <a:rPr lang="cs-CZ" sz="11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Sb., </a:t>
            </a: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273/2018 Sb</a:t>
            </a:r>
            <a:r>
              <a:rPr lang="it-IT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cs-CZ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it-IT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347/2019 Sb., 487/2020 Sb</a:t>
            </a:r>
            <a:r>
              <a:rPr lang="it-IT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cs-CZ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it-IT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405/2021 Sb.</a:t>
            </a: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465/2022 Sb. - </a:t>
            </a: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změny účinné k datu </a:t>
            </a:r>
            <a:r>
              <a:rPr lang="cs-CZ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15. 6. 2023)</a:t>
            </a:r>
            <a:endParaRPr lang="cs-CZ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spcAft>
                <a:spcPts val="0"/>
              </a:spcAft>
            </a:pPr>
            <a:endParaRPr lang="cs-CZ" sz="800" kern="12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95536" y="457644"/>
            <a:ext cx="76303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cap="all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2.3 </a:t>
            </a: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Vybrané právní předpisy k BOZP a zaměstnávání žen 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34562" y="195666"/>
            <a:ext cx="669391" cy="1066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34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13791" y="548680"/>
            <a:ext cx="7772400" cy="360040"/>
          </a:xfrm>
        </p:spPr>
        <p:txBody>
          <a:bodyPr/>
          <a:lstStyle/>
          <a:p>
            <a:pPr algn="l" eaLnBrk="1" hangingPunct="1"/>
            <a:r>
              <a:rPr lang="cs-CZ" sz="2000" b="1" cap="all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cs-CZ" sz="2000" b="1" cap="all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cs-CZ" dirty="0" smtClean="0"/>
          </a:p>
        </p:txBody>
      </p:sp>
      <p:sp>
        <p:nvSpPr>
          <p:cNvPr id="8" name="Obdélník 7"/>
          <p:cNvSpPr/>
          <p:nvPr/>
        </p:nvSpPr>
        <p:spPr>
          <a:xfrm>
            <a:off x="430405" y="425852"/>
            <a:ext cx="8208911" cy="595547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Vybrané právní předpisy k BOZP a zaměstnávání žen </a:t>
            </a:r>
            <a:r>
              <a:rPr lang="cs-CZ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pokračování</a:t>
            </a:r>
          </a:p>
          <a:p>
            <a:pPr>
              <a:spcAft>
                <a:spcPts val="0"/>
              </a:spcAft>
            </a:pPr>
            <a:endParaRPr lang="cs-CZ" sz="1100" b="1" kern="120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cs-CZ" sz="1100" b="1" kern="1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Vyhlášky</a:t>
            </a:r>
            <a:endParaRPr lang="cs-CZ" sz="11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Vyhláška </a:t>
            </a: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č. 61/2018 Sb., o seznamu nebezpečných chemických látek, směsí a prachů a podmínkách nakládání </a:t>
            </a: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 </a:t>
            </a: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nebezpečnými chemickými látkami a směsmi </a:t>
            </a: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podmínkách výkonu činností spojených s nebezpečnou expozicí </a:t>
            </a: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prachů</a:t>
            </a:r>
          </a:p>
          <a:p>
            <a:pPr marL="171450" indent="-1714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b="1" kern="1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Vyhláška </a:t>
            </a:r>
            <a:r>
              <a:rPr lang="cs-CZ" sz="1100" b="1" kern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č. 180/2015 Sb., o pracích a pracovištích, které jsou zakázány těhotným zaměstnankyním, zaměstnankyním, které kojí, a zaměstnankyním-matkám do konce devátého měsíce po porodu, o pracích a pracovištích, které jsou zakázány mladistvým zaměstnancům, a o podmínkách, za nichž mohou mladiství zaměstnanci výjimečně tyto práce konat z důvodu přípravy na povolání (vyhláška o zakázaných pracích a </a:t>
            </a:r>
            <a:r>
              <a:rPr lang="cs-CZ" sz="1100" b="1" kern="1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pracovištích)</a:t>
            </a: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Vyhláška č. 79/2013 Sb., o provedení některých ustanovení zákona č. 373/2011 Sb., o specifických zdravotních službách, (vyhláška o pracovnělékařských službách a některých druzích posudkové péče)</a:t>
            </a:r>
            <a:b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Změny k </a:t>
            </a:r>
            <a:r>
              <a:rPr lang="cs-CZ" sz="11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</a:t>
            </a: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č. 79/2013 Sb.:</a:t>
            </a:r>
          </a:p>
          <a:p>
            <a:pPr marL="628650" lvl="1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vyhláška č. 436/2017 Sb., kterou se mění vyhláška č. 79/2013 Sb., o provedení některých ustanovení zákona </a:t>
            </a:r>
            <a:b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č. 373/2011 Sb., o specifických zdravotních službách, (vyhláška o pracovnělékařských službách a některých druzích posudkové </a:t>
            </a:r>
            <a:r>
              <a:rPr lang="cs-CZ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péče)</a:t>
            </a:r>
          </a:p>
          <a:p>
            <a:pPr marL="628650" lvl="1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vyhláška </a:t>
            </a: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č. </a:t>
            </a:r>
            <a:r>
              <a:rPr lang="cs-CZ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452/2022 </a:t>
            </a: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Sb., </a:t>
            </a:r>
            <a:r>
              <a:rPr lang="cs-CZ" sz="1100" dirty="0"/>
              <a:t>kterou se mění vyhláška č. 79/2013 Sb., o provedení některých ustanovení zákona č</a:t>
            </a:r>
            <a:r>
              <a:rPr lang="cs-CZ" sz="1100" dirty="0" smtClean="0"/>
              <a:t>. 373/2011 </a:t>
            </a:r>
            <a:r>
              <a:rPr lang="cs-CZ" sz="1100" dirty="0"/>
              <a:t>Sb., o specifických zdravotních službách, (vyhláška o pracovnělékařských službách a některých druzích posudkové péče)</a:t>
            </a:r>
            <a:endParaRPr lang="cs-CZ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Vyhláška č. 432/2003 Sb., kterou se stanoví podmínky pro zařazování prací do kategorií, limitní hodnoty ukazatelů biologických expozičních testů, podmínky odběru biologického materiálu pro provádění biologických expozičních testů a náležitosti hlášení prací s azbestem a biologickými činiteli, ve znění pozdějších předpisů</a:t>
            </a:r>
            <a:b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Změny k </a:t>
            </a:r>
            <a:r>
              <a:rPr lang="cs-CZ" sz="11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</a:t>
            </a: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č. 432/2003 Sb.:</a:t>
            </a:r>
          </a:p>
          <a:p>
            <a:pPr marL="628650" lvl="1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vyhláška č. 240/2015 Sb., kterou se mění vyhláška č. 432/2003 Sb., kterou se stanoví podmínky pro zařazování prací do kategorií, limitní hodnoty ukazatelů biologických expozičních testů, podmínky odběru biologického materiálu pro provádění biologických expozičních testů a náležitosti hlášení prací s azbestem a biologickými činiteli, ve znění pozdějších předpisů</a:t>
            </a:r>
          </a:p>
          <a:p>
            <a:pPr marL="628650" lvl="1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vyhláška č. 181/2015 Sb., kterou se mění vyhláška č. 432/2003 Sb., kterou se stanoví podmínky pro zařazování prací do kategorií, limitní hodnoty ukazatelů biologických expozičních testů, podmínky odběru biologického materiálu pro provádění biologických expozičních testů a náležitosti hlášení prací s azbestem a biologickými činiteli, ve znění vyhlášky č. 107/2013 Sb.</a:t>
            </a:r>
          </a:p>
          <a:p>
            <a:pPr marL="628650" lvl="1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vyhláška č. 107/2013 Sb., kterou se mění vyhláška č. 432/2003 Sb., kterou se stanoví podmínky pro zařazování prací do kategorií, limitní hodnoty ukazatelů biologických expozičních testů, podmínky odběru biologického materiálu pro provádění biologických expozičních testů a náležitosti hlášení prací s azbestem a biologickými </a:t>
            </a:r>
            <a:r>
              <a:rPr lang="cs-CZ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činiteli</a:t>
            </a:r>
            <a:endParaRPr lang="cs-CZ" sz="11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7065" y="188640"/>
            <a:ext cx="669391" cy="1066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44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16247" y="551150"/>
            <a:ext cx="52100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sz="2000" b="1" kern="0" cap="all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Specifické skupiny zaměstnanců</a:t>
            </a:r>
            <a:endParaRPr lang="cs-CZ" sz="2000" b="1" kern="0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592901" y="3966025"/>
            <a:ext cx="779544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 riziky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setkáváme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dnes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denně v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 běžném životě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(riziko pádu ze schodů, zakopnutí, dopravní nehoda</a:t>
            </a:r>
            <a:r>
              <a:rPr lang="cs-CZ" sz="14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400" smtClean="0">
                <a:latin typeface="Arial" panose="020B0604020202020204" pitchFamily="34" charset="0"/>
                <a:cs typeface="Arial" panose="020B0604020202020204" pitchFamily="34" charset="0"/>
              </a:rPr>
              <a:t>pořezání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atd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</a:p>
          <a:p>
            <a:pPr algn="just"/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 riziky se setkáme i jako zaměstnanci, pracovníci mimo pracovněprávní vztahy (fyzicky podnikající osoby - OSVČ)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nebo zaměstnavatelé. Každá práce nebo pracovní činnost má svá rizika. Zákoník práce mluví o „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rizicích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možného 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ohrožení života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zdraví zaměstnanců,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která se týkají 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výkonu práce“. </a:t>
            </a:r>
          </a:p>
          <a:p>
            <a:pPr algn="just"/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Všichni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pracovníci nejsou vystavováni stejným rizikům a 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některé </a:t>
            </a:r>
            <a: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skupiny pracovníků 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(specifické skupiny pracovníků) 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jsou vystavovány zvýšeným rizikům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(nebo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 ně platí zvláštní požadavky). </a:t>
            </a:r>
            <a:r>
              <a:rPr lang="cs-CZ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AutoShape 2" descr="Výsledek obrázku pro rizika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664983" y="975874"/>
            <a:ext cx="2826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</a:pPr>
            <a:r>
              <a:rPr lang="cs-CZ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1.1 Zaměstnanci </a:t>
            </a: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cs-CZ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rizika</a:t>
            </a:r>
            <a:endParaRPr lang="cs-CZ" b="1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09362" y="1564803"/>
            <a:ext cx="770668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cs-CZ" sz="16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 je riziko? </a:t>
            </a:r>
            <a:r>
              <a:rPr lang="cs-CZ" sz="16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Znáte ten pojem</a:t>
            </a:r>
            <a:r>
              <a:rPr lang="cs-C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r>
              <a:rPr lang="cs-CZ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16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Riziko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 chápáno jako zdroj zranění nebo poškození zdraví. </a:t>
            </a:r>
            <a:endParaRPr lang="cs-CZ" sz="1600" dirty="0">
              <a:solidFill>
                <a:srgbClr val="00B05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1" name="Obrázek 10" descr="kostky-rizik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2016">
            <a:off x="1916666" y="2033286"/>
            <a:ext cx="5292080" cy="197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05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790639" y="537261"/>
            <a:ext cx="17812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sz="2000" b="1" kern="0" cap="all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 </a:t>
            </a:r>
            <a:r>
              <a:rPr lang="cs-CZ" sz="2000" b="1" cap="all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Mladiství</a:t>
            </a:r>
            <a:endParaRPr lang="cs-CZ" sz="2000" b="1" cap="all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823887" y="1563994"/>
            <a:ext cx="7564463" cy="7694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cs-CZ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Kdo je mladistvý?</a:t>
            </a:r>
          </a:p>
          <a:p>
            <a:pPr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Mladistvý je člověk (v oblasti pracovního práva se používá pojem „zaměstnanec“) </a:t>
            </a:r>
            <a: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mladší </a:t>
            </a:r>
            <a:b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18 let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resp. </a:t>
            </a:r>
            <a: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osoba, která dovršila 15 let a nepřekročila 18 let věku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82457" y="1007411"/>
            <a:ext cx="3506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b="1" kern="0" cap="all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3.1 </a:t>
            </a:r>
            <a:r>
              <a:rPr lang="cs-CZ" b="1" kern="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Zaměstnávání mladistvých</a:t>
            </a:r>
            <a:endParaRPr lang="cs-CZ" sz="1500" b="1" kern="0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173030"/>
            <a:ext cx="703912" cy="686581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833380" y="3747127"/>
            <a:ext cx="7554971" cy="1754326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/>
              <a:t>Zaměstnavatel je povinen zabezpečit na své náklady, </a:t>
            </a:r>
            <a:r>
              <a:rPr lang="cs-CZ" sz="1200" b="1" dirty="0"/>
              <a:t>aby mladiství zaměstnanci byli vyšetřeni poskytovatelem pracovnělékařských </a:t>
            </a:r>
            <a:r>
              <a:rPr lang="cs-CZ" sz="1200" b="1" dirty="0" smtClean="0"/>
              <a:t>služeb a mladiství </a:t>
            </a:r>
            <a:r>
              <a:rPr lang="cs-CZ" sz="1200" b="1" dirty="0"/>
              <a:t>zaměstnanci jsou povinni </a:t>
            </a:r>
            <a:r>
              <a:rPr lang="cs-CZ" sz="1200" b="1" dirty="0" smtClean="0"/>
              <a:t>se </a:t>
            </a:r>
            <a:r>
              <a:rPr lang="cs-CZ" sz="1200" b="1" dirty="0"/>
              <a:t>stanoveným lékařským vyšetřením podrobit</a:t>
            </a:r>
            <a:r>
              <a:rPr lang="cs-CZ" sz="1200" b="1" dirty="0" smtClean="0"/>
              <a:t>.</a:t>
            </a:r>
          </a:p>
          <a:p>
            <a:r>
              <a:rPr lang="cs-CZ" sz="1200" b="1" dirty="0" smtClean="0"/>
              <a:t>Vyšetření lékařem pracovnělékařských služeb se u mladistvých provádí:</a:t>
            </a:r>
          </a:p>
          <a:p>
            <a:pPr marL="228600" indent="-228600">
              <a:buFont typeface="+mj-lt"/>
              <a:buAutoNum type="alphaLcParenR"/>
            </a:pPr>
            <a:r>
              <a:rPr lang="cs-CZ" sz="1200" b="1" dirty="0" smtClean="0"/>
              <a:t>před </a:t>
            </a:r>
            <a:r>
              <a:rPr lang="cs-CZ" sz="1200" b="1" dirty="0"/>
              <a:t>vstupem do pracovního poměru </a:t>
            </a:r>
            <a:r>
              <a:rPr lang="cs-CZ" sz="1200" b="1" dirty="0" smtClean="0"/>
              <a:t>(pracovní smlouva, dohoda o provedení práce nebo o pracovní činnosti, a to vč. brigád) a </a:t>
            </a:r>
            <a:r>
              <a:rPr lang="cs-CZ" sz="1200" b="1" dirty="0"/>
              <a:t>před převedením na jinou práci na dobu delší než jeden měsíc</a:t>
            </a:r>
            <a:r>
              <a:rPr lang="cs-CZ" sz="1200" dirty="0"/>
              <a:t>,</a:t>
            </a:r>
          </a:p>
          <a:p>
            <a:pPr marL="228600" indent="-228600">
              <a:buFont typeface="+mj-lt"/>
              <a:buAutoNum type="alphaLcParenR"/>
            </a:pPr>
            <a:r>
              <a:rPr lang="cs-CZ" sz="1200" dirty="0" smtClean="0"/>
              <a:t>pravidelně </a:t>
            </a:r>
            <a:r>
              <a:rPr lang="cs-CZ" sz="1200" dirty="0"/>
              <a:t>podle potřeby, </a:t>
            </a:r>
            <a:r>
              <a:rPr lang="cs-CZ" sz="1200" b="1" dirty="0"/>
              <a:t>nejméně však jednou ročně</a:t>
            </a:r>
            <a:r>
              <a:rPr lang="cs-CZ" sz="1200" dirty="0"/>
              <a:t>, pokud Ministerstvo zdravotnictví nestanoví </a:t>
            </a:r>
            <a:r>
              <a:rPr lang="cs-CZ" sz="1200" dirty="0" smtClean="0"/>
              <a:t>pro některý </a:t>
            </a:r>
            <a:r>
              <a:rPr lang="cs-CZ" sz="1200" dirty="0"/>
              <a:t>pracovní obor častější lékařská vyšetření</a:t>
            </a:r>
            <a:r>
              <a:rPr lang="cs-CZ" sz="1200" dirty="0" smtClean="0"/>
              <a:t>.</a:t>
            </a:r>
            <a:endParaRPr lang="cs-CZ" sz="1200" dirty="0"/>
          </a:p>
        </p:txBody>
      </p:sp>
      <p:sp>
        <p:nvSpPr>
          <p:cNvPr id="12" name="Obdélník 11"/>
          <p:cNvSpPr/>
          <p:nvPr/>
        </p:nvSpPr>
        <p:spPr>
          <a:xfrm>
            <a:off x="833380" y="2586125"/>
            <a:ext cx="7554970" cy="1015663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/>
              <a:t>Zaměstnávání mladistvých je v České republice možné. Pochopitelně pouze na základě sjednaného pracovního poměru nebo na základě dohody </a:t>
            </a:r>
            <a:r>
              <a:rPr lang="cs-CZ" sz="1200" dirty="0"/>
              <a:t>o </a:t>
            </a:r>
            <a:r>
              <a:rPr lang="cs-CZ" sz="1200" dirty="0" smtClean="0"/>
              <a:t>práci konané </a:t>
            </a:r>
            <a:r>
              <a:rPr lang="cs-CZ" sz="1200" dirty="0"/>
              <a:t>mimo pracovní </a:t>
            </a:r>
            <a:r>
              <a:rPr lang="cs-CZ" sz="1200" dirty="0" smtClean="0"/>
              <a:t>poměr, které zakládají </a:t>
            </a:r>
            <a:r>
              <a:rPr lang="cs-CZ" sz="1200" b="1" dirty="0" smtClean="0"/>
              <a:t>pracovněprávní vztah</a:t>
            </a:r>
            <a:r>
              <a:rPr lang="cs-CZ" sz="1200" dirty="0" smtClean="0"/>
              <a:t>.</a:t>
            </a:r>
            <a:r>
              <a:rPr lang="cs-CZ" sz="12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cs-CZ" sz="1200" b="1" dirty="0" smtClean="0"/>
              <a:t>Zaměstnavatelé však ohledně mladistvých zaměstnanců </a:t>
            </a:r>
            <a:r>
              <a:rPr lang="cs-CZ" sz="1200" b="1" dirty="0"/>
              <a:t>musí splnit všechny </a:t>
            </a:r>
            <a:r>
              <a:rPr lang="cs-CZ" sz="1200" b="1" dirty="0" smtClean="0"/>
              <a:t>podmínky, uvedené zákoníku práce, v prováděcích předpisech k zákoníku práce a v dalších právních předpisech. 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833380" y="5658307"/>
            <a:ext cx="7554971" cy="830997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Zaměstnavatelé smějí </a:t>
            </a:r>
            <a:r>
              <a:rPr lang="cs-CZ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zaměstnávat mladistvé </a:t>
            </a:r>
            <a:r>
              <a:rPr lang="cs-CZ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pouze </a:t>
            </a:r>
            <a:r>
              <a:rPr lang="cs-CZ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pracemi, které jsou přiměřené jejich fyzickému </a:t>
            </a:r>
            <a:r>
              <a:rPr lang="cs-CZ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cs-CZ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cs-CZ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rozumovému rozvoji, a poskytují jim při práci zvýšenou </a:t>
            </a:r>
            <a:r>
              <a:rPr lang="cs-CZ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péči</a:t>
            </a:r>
            <a:r>
              <a:rPr lang="cs-CZ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cs-CZ" sz="1200" dirty="0"/>
              <a:t>Při ukládání pracovních úkolů mladistvému zaměstnanci je zaměstnavatel povinen řídit se lékařským posudkem vydaným poskytovatelem pracovnělékařských služeb</a:t>
            </a:r>
            <a:r>
              <a:rPr lang="cs-CZ" sz="1200" dirty="0" smtClean="0"/>
              <a:t>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54848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1619672" y="5300775"/>
            <a:ext cx="6742294" cy="646331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/>
              <a:t>Zaměstnavatel je povinen rozvrhnout pracovní dobu tak, aby zaměstnanec měl nepřetržitý odpočinek v týdnu v trvání alespoň 35 hodin. Nepřetržitý odpočinek v týdnu nesmí činit </a:t>
            </a:r>
            <a:r>
              <a:rPr lang="cs-CZ" sz="1200" dirty="0" smtClean="0"/>
              <a:t>u mladistvého </a:t>
            </a:r>
            <a:r>
              <a:rPr lang="cs-CZ" sz="1200" dirty="0"/>
              <a:t>zaměstnance méně než 48 hodin</a:t>
            </a:r>
            <a:r>
              <a:rPr lang="cs-CZ" sz="1200" dirty="0" smtClean="0"/>
              <a:t>.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619672" y="3804467"/>
            <a:ext cx="6742294" cy="830997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cs-CZ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Zaměstnavatel je povinen poskytnout </a:t>
            </a:r>
            <a:r>
              <a:rPr lang="cs-CZ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mladistvému zaměstnanci nejdéle po 4,5 hodinách nepřetržité práce přestávku v práci na jídlo a oddech v trvání nejméně 30 minut</a:t>
            </a:r>
            <a:r>
              <a:rPr lang="cs-CZ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r>
              <a:rPr lang="cs-CZ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 </a:t>
            </a:r>
            <a:r>
              <a:rPr lang="cs-CZ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prací, </a:t>
            </a:r>
            <a:r>
              <a:rPr lang="cs-CZ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které nemohou být přerušeny</a:t>
            </a:r>
            <a:r>
              <a:rPr lang="cs-CZ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musí být zaměstnanci i bez přerušení provozu nebo práce zajištěna přiměřená doba na oddech </a:t>
            </a:r>
            <a:r>
              <a:rPr lang="cs-CZ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jídlo; </a:t>
            </a:r>
            <a:r>
              <a:rPr lang="cs-CZ" sz="1200" b="1" dirty="0"/>
              <a:t>tato doba se započítává do pracovní </a:t>
            </a:r>
            <a:r>
              <a:rPr lang="cs-CZ" sz="1200" b="1" dirty="0" smtClean="0"/>
              <a:t>doby</a:t>
            </a:r>
            <a:r>
              <a:rPr lang="cs-CZ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752179" y="522149"/>
            <a:ext cx="40959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b="1" kern="0" cap="all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3.2 </a:t>
            </a:r>
            <a:r>
              <a:rPr lang="cs-CZ" b="1" kern="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Pracovní podmínky mladistvých</a:t>
            </a:r>
            <a:endParaRPr lang="cs-CZ" sz="1500" b="1" kern="0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806996" y="1171680"/>
            <a:ext cx="755497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txBody>
          <a:bodyPr wrap="square">
            <a:spAutoFit/>
          </a:bodyPr>
          <a:lstStyle/>
          <a:p>
            <a:r>
              <a:rPr lang="cs-CZ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Zaměstnavatelé jsou povinni vytvářet </a:t>
            </a:r>
            <a:r>
              <a:rPr lang="cs-CZ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příznivé podmínky </a:t>
            </a:r>
            <a:r>
              <a:rPr lang="cs-CZ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 všestranný rozvoj tělesných a duševních </a:t>
            </a:r>
            <a:r>
              <a:rPr lang="cs-CZ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schopností mladistvých </a:t>
            </a:r>
            <a:r>
              <a:rPr lang="cs-CZ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zaměstnanců též </a:t>
            </a:r>
            <a:r>
              <a:rPr lang="cs-CZ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zvláštní úpravou jejich pracovních podmínek</a:t>
            </a:r>
            <a:r>
              <a:rPr lang="cs-CZ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752179" y="3402929"/>
            <a:ext cx="6768752" cy="306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14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Přestávka v práci a bezpečnostní přestávka</a:t>
            </a:r>
            <a:endParaRPr lang="cs-CZ" sz="14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752179" y="4866131"/>
            <a:ext cx="6768752" cy="306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14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Nepřetržitý odpočinek v týdnu</a:t>
            </a:r>
            <a:endParaRPr lang="cs-CZ" sz="14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815187" y="2597841"/>
            <a:ext cx="4114638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4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ochrana </a:t>
            </a:r>
            <a:r>
              <a:rPr lang="cs-CZ" sz="1400" b="1" cap="al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zdraví mladistvých při </a:t>
            </a:r>
            <a:r>
              <a:rPr lang="cs-CZ" sz="14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práci</a:t>
            </a:r>
            <a:endParaRPr lang="cs-CZ" sz="1400" cap="all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Šrafovaná šipka doprava 14"/>
          <p:cNvSpPr/>
          <p:nvPr/>
        </p:nvSpPr>
        <p:spPr>
          <a:xfrm rot="5400000">
            <a:off x="2544057" y="1868378"/>
            <a:ext cx="792086" cy="551069"/>
          </a:xfrm>
          <a:prstGeom prst="stripedRightArrow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95" y="5300775"/>
            <a:ext cx="704604" cy="704604"/>
          </a:xfrm>
          <a:prstGeom prst="rect">
            <a:avLst/>
          </a:prstGeom>
        </p:spPr>
      </p:pic>
      <p:pic>
        <p:nvPicPr>
          <p:cNvPr id="22" name="Obráze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93" y="3947300"/>
            <a:ext cx="704604" cy="704604"/>
          </a:xfrm>
          <a:prstGeom prst="rect">
            <a:avLst/>
          </a:prstGeom>
        </p:spPr>
      </p:pic>
      <p:pic>
        <p:nvPicPr>
          <p:cNvPr id="21" name="Obrázek 20" descr="chair-3920922_128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1985271"/>
            <a:ext cx="2282000" cy="150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29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753090" y="453299"/>
            <a:ext cx="2287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b="1" kern="0" cap="all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3.3 </a:t>
            </a:r>
            <a:r>
              <a:rPr lang="cs-CZ" b="1" kern="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Zakázané práce</a:t>
            </a:r>
            <a:endParaRPr lang="cs-CZ" sz="1500" b="1" kern="0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763688" y="1941146"/>
            <a:ext cx="6696744" cy="523220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Zakazuje se 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zaměstnávat mladistvé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zaměstnance 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pracemi </a:t>
            </a:r>
            <a:r>
              <a:rPr lang="cs-CZ" sz="14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 </a:t>
            </a:r>
            <a:r>
              <a:rPr lang="cs-CZ" sz="1400" b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zemí, 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při těžbě nerostů nebo při ražení tunelů a štol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763688" y="2751286"/>
            <a:ext cx="6696744" cy="2246769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Zakazuje se 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zaměstnávat mladistvé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zaměstnance 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pracemi, které se zřetelem </a:t>
            </a:r>
            <a: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 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anatomickým, fyziologickým a psychickým zvláštnostem v tomto věku jsou pro ně nepřiměřené, nebezpečné nebo škodlivé jejich zdraví.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Ministerstvo zdravotnictví stanoví vyhláškou v dohodě s Ministerstvem průmyslu a obchodu 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Ministerstvem školství, mládeže a tělovýchovy práce a pracoviště, které jsou zakázány 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mladistvým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zaměstnancům, a podmínky, za nichž 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mohou mladiství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zaměstnanci výjimečně tyto práce konat z důvodu přípravy na 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povolání (vyhláška č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180/2015 Sb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.).</a:t>
            </a:r>
          </a:p>
          <a:p>
            <a:r>
              <a:rPr lang="cs-CZ" sz="1400" dirty="0" smtClean="0"/>
              <a:t>Zákazy </a:t>
            </a:r>
            <a:r>
              <a:rPr lang="cs-CZ" sz="1400" dirty="0"/>
              <a:t>některých </a:t>
            </a:r>
            <a:r>
              <a:rPr lang="cs-CZ" sz="1400" dirty="0" smtClean="0"/>
              <a:t>zde uvedených prací </a:t>
            </a:r>
            <a:r>
              <a:rPr lang="cs-CZ" sz="1400" dirty="0"/>
              <a:t>mohou být rozšířeny </a:t>
            </a:r>
            <a:r>
              <a:rPr lang="cs-CZ" sz="1400" dirty="0" smtClean="0"/>
              <a:t>i </a:t>
            </a:r>
            <a:r>
              <a:rPr lang="cs-CZ" sz="1400" dirty="0"/>
              <a:t>na zaměstnance ve věku do 21 let.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763688" y="5249042"/>
            <a:ext cx="6696744" cy="954107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Zakazuje se 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zaměstnávat mladistvé 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zaměstnance také pracemi, při nichž jsou vystaveni zvýšenému nebezpečí úrazu nebo při jejichž výkonu by mohli vážně ohrozit bezpečnost a zdraví ostatních zaměstnanců nebo jiných fyzických osob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764016" y="1155440"/>
            <a:ext cx="7168020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Příklady </a:t>
            </a:r>
            <a:r>
              <a:rPr lang="cs-CZ" sz="14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prací, kterými nesmějí být zaměstnáváni mladiství</a:t>
            </a:r>
            <a:endParaRPr lang="cs-CZ" sz="14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Obrázek 14" descr="zakaz-prace-p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811094"/>
            <a:ext cx="770511" cy="770028"/>
          </a:xfrm>
          <a:prstGeom prst="rect">
            <a:avLst/>
          </a:prstGeom>
        </p:spPr>
      </p:pic>
      <p:pic>
        <p:nvPicPr>
          <p:cNvPr id="18" name="Obrázek 17" descr="zakaz-prace-p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223" y="3255867"/>
            <a:ext cx="770511" cy="770028"/>
          </a:xfrm>
          <a:prstGeom prst="rect">
            <a:avLst/>
          </a:prstGeom>
        </p:spPr>
      </p:pic>
      <p:pic>
        <p:nvPicPr>
          <p:cNvPr id="19" name="Obrázek 18" descr="zakaz-prace-p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9857" y="5241702"/>
            <a:ext cx="770511" cy="77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06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763688" y="764493"/>
            <a:ext cx="6668669" cy="160043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cs-CZ" sz="1400" dirty="0"/>
              <a:t>Zakazuje se zaměstnávat mladistvé zaměstnance </a:t>
            </a:r>
            <a:r>
              <a:rPr lang="cs-CZ" sz="1400" b="1" dirty="0"/>
              <a:t>prací přesčas a prací v noci</a:t>
            </a:r>
            <a:r>
              <a:rPr lang="cs-CZ" sz="1400" dirty="0"/>
              <a:t>. Výjimečně mohou mladiství zaměstnanci starší než 16 let konat noční práci nepřesahující 1 hodinu, jestliže je to třeba pro jejich výchovu k povolání, a to pod dohledem zaměstnance staršího 18 let, je-li tento dohled pro ochranu mladistvého zaměstnance nezbytný. Noční práce mladistvého zaměstnance musí bezprostředně navazovat na jeho práci připadající podle rozvrhu směn na denní dobu</a:t>
            </a:r>
            <a:r>
              <a:rPr lang="cs-CZ" sz="1400" dirty="0" smtClean="0"/>
              <a:t>.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763688" y="2636912"/>
            <a:ext cx="6656445" cy="160043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cs-CZ" sz="1400" b="1" dirty="0" smtClean="0"/>
              <a:t>Jestliže </a:t>
            </a:r>
            <a:r>
              <a:rPr lang="cs-CZ" sz="1400" b="1" dirty="0"/>
              <a:t>je zakázáno zaměstnávat mladistvého zaměstnance prací, pro kterou se mu dostalo výchovy k povolání</a:t>
            </a:r>
            <a:r>
              <a:rPr lang="cs-CZ" sz="1400" dirty="0"/>
              <a:t>, protože je její výkon mladistvým zaměstnancům zakázán nebo protože podle lékařského posudku vydaného poskytovatelem pracovnělékařských služeb ohrožuje jeho zdraví, </a:t>
            </a:r>
            <a:r>
              <a:rPr lang="cs-CZ" sz="1400" b="1" dirty="0"/>
              <a:t>je zaměstnavatel povinen </a:t>
            </a:r>
            <a:r>
              <a:rPr lang="cs-CZ" sz="1400" dirty="0"/>
              <a:t>do doby, než bude mladistvý zaměstnanec moci tuto práci konat, </a:t>
            </a:r>
            <a:r>
              <a:rPr lang="cs-CZ" sz="1400" b="1" dirty="0"/>
              <a:t>poskytnout mu jinou přiměřenou práci odpovídající pokud možno jeho kvalifikaci</a:t>
            </a:r>
            <a:r>
              <a:rPr lang="cs-CZ" sz="1400" dirty="0"/>
              <a:t>.</a:t>
            </a:r>
          </a:p>
        </p:txBody>
      </p:sp>
      <p:pic>
        <p:nvPicPr>
          <p:cNvPr id="7" name="Obrázek 6" descr="zakaz-prace-p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836712"/>
            <a:ext cx="770511" cy="770028"/>
          </a:xfrm>
          <a:prstGeom prst="rect">
            <a:avLst/>
          </a:prstGeom>
        </p:spPr>
      </p:pic>
      <p:pic>
        <p:nvPicPr>
          <p:cNvPr id="12" name="Obrázek 11" descr="zakaz-prace-p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2636912"/>
            <a:ext cx="770511" cy="77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6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1835696" y="4977242"/>
            <a:ext cx="6696744" cy="523220"/>
          </a:xfrm>
          <a:prstGeom prst="rect">
            <a:avLst/>
          </a:prstGeom>
          <a:ln w="190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Zaměstnanci, vč. mladistvých zaměstnanců, mají povinnost se 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informacemi a pokyny </a:t>
            </a:r>
            <a: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zaměstnavatele řídit.</a:t>
            </a:r>
            <a:endParaRPr lang="cs-C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835696" y="1395477"/>
            <a:ext cx="6696744" cy="3108543"/>
          </a:xfrm>
          <a:prstGeom prst="rect">
            <a:avLst/>
          </a:prstGeom>
          <a:ln w="190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Zaměstnanec má právo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 zajištění bezpečnosti a ochrany zdraví při práci (BOZP), 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 informace o rizicích jeho práce a na informace o opatřeních na ochranu před jejich působením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cs-CZ" sz="1400" b="1" dirty="0"/>
              <a:t> </a:t>
            </a:r>
            <a:endParaRPr lang="cs-CZ" sz="1400" b="1" dirty="0" smtClean="0"/>
          </a:p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Zaměstnavatel je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 této souvislosti povinen zajistit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zaměstnancům,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vč. mladistvých zaměstnanců,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přiměřené informace </a:t>
            </a: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pokyny o bezpečnosti a ochraně zdraví při práci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a to zejména formou seznámení s riziky, výsledky vyhodnocení rizik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 opatřeními na ochranu před působením těchto rizik, která se týkají jejich práce a pracoviště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1400" b="1" dirty="0" smtClean="0"/>
              <a:t>Poskytování </a:t>
            </a:r>
            <a:r>
              <a:rPr lang="cs-CZ" sz="1400" b="1" dirty="0"/>
              <a:t>těchto </a:t>
            </a:r>
            <a:r>
              <a:rPr lang="cs-CZ" sz="1400" b="1" dirty="0" smtClean="0"/>
              <a:t>informací</a:t>
            </a:r>
            <a:r>
              <a:rPr lang="cs-CZ" sz="1400" dirty="0" smtClean="0"/>
              <a:t>, </a:t>
            </a:r>
            <a:r>
              <a:rPr lang="cs-CZ" sz="1400" dirty="0"/>
              <a:t>a dále informací o 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právních</a:t>
            </a:r>
            <a:b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ostatních předpisech 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zajištění 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BOZP</a:t>
            </a:r>
            <a:r>
              <a:rPr lang="cs-CZ" sz="1400" dirty="0" smtClean="0"/>
              <a:t> </a:t>
            </a:r>
            <a:r>
              <a:rPr lang="cs-CZ" sz="1400" dirty="0"/>
              <a:t>musí být </a:t>
            </a:r>
            <a:r>
              <a:rPr lang="cs-CZ" sz="1400" dirty="0" smtClean="0"/>
              <a:t>zajištěno </a:t>
            </a:r>
            <a:r>
              <a:rPr lang="cs-CZ" sz="1400" dirty="0"/>
              <a:t>vždy </a:t>
            </a:r>
            <a:r>
              <a:rPr lang="cs-CZ" sz="1400" b="1" dirty="0"/>
              <a:t>při přijetí zaměstnance, při jeho převedení, přeložení nebo </a:t>
            </a:r>
            <a:r>
              <a:rPr lang="cs-CZ" sz="1400" b="1" dirty="0" smtClean="0"/>
              <a:t>při změně </a:t>
            </a:r>
            <a:r>
              <a:rPr lang="cs-CZ" sz="1400" b="1" dirty="0"/>
              <a:t>pracovních podmínek, změně pracovního prostředí, zavedení nebo změně pracovních prostředků, technologie a pracovních postupů</a:t>
            </a:r>
            <a:r>
              <a:rPr lang="cs-CZ" sz="1400" dirty="0"/>
              <a:t>. Poskytování </a:t>
            </a:r>
            <a:r>
              <a:rPr lang="cs-CZ" sz="1400" dirty="0" smtClean="0"/>
              <a:t>informací probíhá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formou 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nástupního/vstupního školení </a:t>
            </a:r>
            <a: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BOZP, později 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formou opakovaného </a:t>
            </a:r>
            <a: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nebo mimořádného 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školení BOZP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753090" y="471756"/>
            <a:ext cx="2710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b="1" kern="0" cap="all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3.4 </a:t>
            </a:r>
            <a:r>
              <a:rPr lang="cs-CZ" b="1" kern="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cs-CZ" b="1" kern="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rávo na informace</a:t>
            </a:r>
            <a:endParaRPr lang="cs-CZ" sz="1500" b="1" kern="0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829" y="2371478"/>
            <a:ext cx="642683" cy="694680"/>
          </a:xfrm>
          <a:prstGeom prst="rect">
            <a:avLst/>
          </a:prstGeom>
        </p:spPr>
      </p:pic>
      <p:pic>
        <p:nvPicPr>
          <p:cNvPr id="21" name="Obrázek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863909"/>
            <a:ext cx="642683" cy="69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03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539553" y="548680"/>
            <a:ext cx="7772400" cy="360040"/>
          </a:xfrm>
        </p:spPr>
        <p:txBody>
          <a:bodyPr/>
          <a:lstStyle/>
          <a:p>
            <a:pPr algn="l" eaLnBrk="1" hangingPunct="1"/>
            <a:r>
              <a:rPr lang="cs-CZ" sz="1800" b="1" cap="all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3.5 </a:t>
            </a:r>
            <a:r>
              <a:rPr lang="cs-CZ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Vybrané právní předpisy k zaměstnávání mladistvých</a:t>
            </a:r>
            <a:endParaRPr lang="cs-CZ" dirty="0" smtClean="0"/>
          </a:p>
        </p:txBody>
      </p:sp>
      <p:sp>
        <p:nvSpPr>
          <p:cNvPr id="8" name="Obdélník 7"/>
          <p:cNvSpPr/>
          <p:nvPr/>
        </p:nvSpPr>
        <p:spPr>
          <a:xfrm>
            <a:off x="539553" y="1114564"/>
            <a:ext cx="7992888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cs-CZ" sz="1100" b="1" kern="1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Zákony</a:t>
            </a:r>
            <a:endParaRPr lang="cs-CZ" sz="11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Zákon </a:t>
            </a: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č. 561/2004 Sb., o předškolním, základním, středním, vyšším odborném a jiném vzdělávání (školský zákon), ve znění pozdějších </a:t>
            </a: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předpisů</a:t>
            </a:r>
            <a:endParaRPr lang="cs-CZ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Zákon </a:t>
            </a:r>
            <a:r>
              <a:rPr lang="cs-CZ" sz="11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č. 262/2006 Sb. zákoník práce, ve znění pozdějších </a:t>
            </a:r>
            <a:r>
              <a:rPr lang="cs-CZ" sz="11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předpisů</a:t>
            </a:r>
            <a:endParaRPr lang="cs-CZ" sz="11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Zákon </a:t>
            </a:r>
            <a:r>
              <a:rPr lang="cs-CZ" sz="11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č. 258/2000 Sb. o ochraně veřejného zdraví o zaměstnanosti, ve znění pozdějších předpisů </a:t>
            </a:r>
            <a:r>
              <a:rPr lang="cs-CZ" sz="1100" i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(Pozn. </a:t>
            </a:r>
            <a:r>
              <a:rPr lang="cs-CZ" sz="1100" i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autorů: </a:t>
            </a:r>
            <a:r>
              <a:rPr lang="cs-CZ" sz="1100" i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Novela zákona č. 258/2000 Sb. již účinným zákonem č. 267/2015 Sb. upravila terminologii, některá ustanovení ohledně kategorizace prací, a dále paragrafy 44a a 44b, kde byly zrušeny odst. 6 a 7 – nakládání mladistvých žáků s nebezpečnými látkami; tuto problematiku nyní upravuje  nařízení vlády č. 32/2016 Sb</a:t>
            </a:r>
            <a:r>
              <a:rPr lang="cs-CZ" sz="1100" i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.)</a:t>
            </a:r>
            <a:endParaRPr lang="cs-CZ" sz="11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Zákon </a:t>
            </a: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č. 372/2011 Sb. o zdravotních službách a podmínkách jejich poskytování (zákon o zdravotních službách), ve znění pozdějších </a:t>
            </a: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předpisů</a:t>
            </a:r>
            <a:endParaRPr lang="cs-CZ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Zákon </a:t>
            </a: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č. 373/2011 Sb. o specifických zdravotních službách, ve znění pozdějších </a:t>
            </a: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předpisů</a:t>
            </a:r>
            <a:endParaRPr lang="cs-CZ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Zákon </a:t>
            </a: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č. 251/2005 Sb. o inspekci práce, ve znění pozdějších </a:t>
            </a: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předpisů</a:t>
            </a:r>
            <a:endParaRPr lang="cs-CZ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Zákon </a:t>
            </a: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č. 309/2006 Sb., kterým se upravují další požadavky bezpečnosti a ochrany zdraví při práci v pracovněprávních vztazích a o zajištění bezpečnosti a ochrany zdraví při činnosti nebo poskytování služeb mimo pracovněprávní vztahy (zákon o zajištění dalších podmínek bezpečnosti a ochrany zdraví při práci), ve znění pozdějších </a:t>
            </a: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předpisů</a:t>
            </a:r>
            <a:endParaRPr lang="cs-CZ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Zákon </a:t>
            </a: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č. 435/2004 Sb. o zaměstnanosti, ve znění pozdějších předpisů</a:t>
            </a:r>
            <a:endParaRPr lang="cs-CZ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spcAft>
                <a:spcPts val="0"/>
              </a:spcAft>
            </a:pPr>
            <a:endParaRPr lang="cs-CZ" sz="1100" kern="12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spcAft>
                <a:spcPts val="0"/>
              </a:spcAft>
            </a:pPr>
            <a:r>
              <a:rPr lang="cs-CZ" sz="1100" b="1" kern="1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Nařízení </a:t>
            </a:r>
            <a:r>
              <a:rPr lang="cs-CZ" sz="1100" b="1" kern="1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vlády</a:t>
            </a:r>
            <a:endParaRPr lang="cs-CZ" sz="11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Nařízení </a:t>
            </a: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vlády č. 286/2017 Sb., kterým se mění nařízení vlády č. 567/2006 Sb., o minimální mzdě, o nejnižších úrovních zaručené mzdy, o vymezení ztíženého pracovního prostředí a o výši příplatku ke mzdě za práci ve ztíženém pracovním prostředí, ve znění pozdějších </a:t>
            </a:r>
            <a:r>
              <a:rPr lang="cs-CZ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předpisů</a:t>
            </a:r>
            <a:endParaRPr lang="cs-CZ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Nařízení </a:t>
            </a:r>
            <a:r>
              <a:rPr lang="cs-CZ" sz="11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vlády č. 32/2016 Sb., kterým se mění  nařízení vlády č. 361/2007 Sb., kterým se stanoví podmínky ochrany zdraví při práci, ve znění pozdějších </a:t>
            </a:r>
            <a:r>
              <a:rPr lang="cs-CZ" sz="11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předpisů</a:t>
            </a:r>
            <a:endParaRPr lang="cs-CZ" sz="11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Nařízení vlády č. 361/2007 Sb., kterým se stanoví podmínky ochrany zdraví při práci, ve znění pozdějších předpisů (změněno: nařízeními vlády č.: 68/2010 Sb., 93/2012 Sb., 9/2013 Sb., 32/2016 Sb</a:t>
            </a:r>
            <a:r>
              <a:rPr lang="cs-CZ" sz="11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., 246/2018 Sb., 41/2020 Sb., 467/2020 Sb., 195/2021 Sb., a 303/2022 Sb. - změny účinné k datu 15. 6. 2023)</a:t>
            </a: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Nařízení vlády č. 567/2006 Sb., o minimální mzdě, o nejnižších úrovních zaručené mzdy, o vymezení ztíženého pracovního prostředí a o výši příplatku ke mzdě za práci ve ztíženém pracovním prostředí, ve znění pozdějších předpisů (změněno: nařízeními vlády č.: 249/2007 Sb., 452/2009 Sb., 246/2012 Sb., 210/2013 Sb., 204/2014 Sb., 233/2015 Sb., 336/2016 Sb., 337/2016 Sb., 286/2017 Sb., </a:t>
            </a: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273/2018 Sb.</a:t>
            </a: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347/2019 Sb., 487/2020 Sb.</a:t>
            </a: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405/2021 Sb.</a:t>
            </a: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465/2022 Sb. - změny účinné k datu 15. 6. 2023)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91581" y="260648"/>
            <a:ext cx="669391" cy="1066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00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467544" y="472598"/>
            <a:ext cx="8064897" cy="61247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Vybrané právní předpisy k zaměstnávání </a:t>
            </a:r>
            <a:r>
              <a:rPr lang="cs-CZ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mladistvých</a:t>
            </a: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cs-CZ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pokračování</a:t>
            </a:r>
            <a:endParaRPr lang="cs-CZ" b="1" kern="1200" dirty="0" smtClean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spcAft>
                <a:spcPts val="0"/>
              </a:spcAft>
            </a:pPr>
            <a:endParaRPr lang="cs-CZ" sz="1100" b="1" kern="1200" dirty="0" smtClean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spcAft>
                <a:spcPts val="0"/>
              </a:spcAft>
            </a:pPr>
            <a:r>
              <a:rPr lang="cs-CZ" sz="1100" b="1" kern="1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Vyhlášky</a:t>
            </a:r>
            <a:endParaRPr lang="cs-CZ" sz="11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Vyhláška č. 61/2018 Sb., o seznamu nebezpečných chemických látek, směsí a prachů a podmínkách nakládání </a:t>
            </a:r>
            <a:b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 nebezpečnými chemickými látkami a směsmi a podmínkách výkonu činností spojených s nebezpečnou expozicí prachů</a:t>
            </a: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Vyhláška č. 180/2015 Sb., o pracích a pracovištích, které jsou zakázány těhotným zaměstnankyním, zaměstnankyním, které kojí, a zaměstnankyním-matkám do konce devátého měsíce po porodu, o pracích </a:t>
            </a:r>
            <a:r>
              <a:rPr lang="cs-CZ" sz="11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 pracovištích</a:t>
            </a:r>
            <a:r>
              <a:rPr lang="cs-CZ" sz="11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které jsou zakázány mladistvým zaměstnancům, a o podmínkách, za nichž mohou mladiství zaměstnanci výjimečně tyto práce konat z důvodu přípravy na povolání (vyhláška o zakázaných pracích </a:t>
            </a:r>
            <a:r>
              <a:rPr lang="cs-CZ" sz="11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 pracovištích</a:t>
            </a:r>
            <a:r>
              <a:rPr lang="cs-CZ" sz="11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Vyhláška č. 79/2013 Sb., o provedení některých ustanovení zákona č. 373/2011 Sb., o specifických zdravotních službách, (vyhláška o pracovnělékařských službách a některých druzích posudkové péče)</a:t>
            </a:r>
            <a:b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Změny k </a:t>
            </a:r>
            <a:r>
              <a:rPr lang="cs-CZ" sz="11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</a:t>
            </a: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č. 79/2013 Sb.:</a:t>
            </a:r>
          </a:p>
          <a:p>
            <a:pPr marL="628650" lvl="1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vyhláška č. 436/2017 Sb., kterou se mění vyhláška č. 79/2013 Sb., o provedení některých ustanovení zákona </a:t>
            </a:r>
            <a:b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č. 373/2011 Sb., o specifických zdravotních službách, (vyhláška o pracovnělékařských službách a některých druzích posudkové péče)</a:t>
            </a:r>
          </a:p>
          <a:p>
            <a:pPr marL="628650" lvl="1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vyhláška č. 452/2022 Sb., </a:t>
            </a:r>
            <a:r>
              <a:rPr lang="cs-CZ" sz="1100" dirty="0"/>
              <a:t>kterou se mění vyhláška č. 79/2013 Sb., o provedení některých ustanovení zákona č. 373/2011 Sb., o specifických zdravotních službách, (vyhláška o pracovnělékařských službách a některých druzích posudkové péče)</a:t>
            </a:r>
            <a:endParaRPr lang="cs-CZ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Vyhláška č. 432/2003 Sb., kterou se stanoví podmínky pro zařazování prací do kategorií, limitní hodnoty ukazatelů biologických expozičních testů, podmínky odběru biologického materiálu pro provádění biologických expozičních testů </a:t>
            </a:r>
            <a:r>
              <a:rPr lang="cs-CZ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 náležitosti </a:t>
            </a: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hlášení prací s azbestem a biologickými činiteli, ve znění pozdějších předpisů</a:t>
            </a:r>
            <a:b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Změny k </a:t>
            </a:r>
            <a:r>
              <a:rPr lang="cs-CZ" sz="11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</a:t>
            </a: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č. 432/2003 Sb.:</a:t>
            </a:r>
          </a:p>
          <a:p>
            <a:pPr marL="628650" lvl="1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vyhláška č. 240/2015 Sb., kterou se mění vyhláška č. 432/2003 Sb., kterou se stanoví podmínky pro zařazování prací do kategorií, limitní hodnoty ukazatelů biologických expozičních testů, podmínky odběru biologického materiálu pro provádění biologických expozičních testů a náležitosti hlášení prací s azbestem a biologickými činiteli, ve znění pozdějších předpisů</a:t>
            </a:r>
          </a:p>
          <a:p>
            <a:pPr marL="628650" lvl="1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vyhláška č. 181/2015 Sb., kterou se mění vyhláška č. 432/2003 Sb., kterou se stanoví podmínky pro zařazování prací do kategorií, limitní hodnoty ukazatelů biologických expozičních testů, podmínky odběru biologického materiálu pro provádění biologických expozičních testů a náležitosti hlášení prací s azbestem a biologickými činiteli, ve znění vyhlášky č. 107/2013 Sb.</a:t>
            </a:r>
          </a:p>
          <a:p>
            <a:pPr marL="628650" lvl="1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vyhláška č. 107/2013 Sb., kterou se mění vyhláška č. 432/2003 Sb., kterou se stanoví podmínky pro zařazování prací do kategorií, limitní hodnoty ukazatelů biologických expozičních testů, podmínky odběru biologického materiálu pro provádění biologických expozičních testů a náležitosti hlášení prací s azbestem a biologickými činiteli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7065" y="188640"/>
            <a:ext cx="669391" cy="1066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73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40655" y="332656"/>
            <a:ext cx="7772400" cy="1470025"/>
          </a:xfrm>
        </p:spPr>
        <p:txBody>
          <a:bodyPr/>
          <a:lstStyle/>
          <a:p>
            <a:pPr algn="l" eaLnBrk="1" hangingPunct="1"/>
            <a:r>
              <a:rPr lang="cs-CZ" sz="1400" b="1" cap="all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Použití ZDROJE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2" name="Obdélník 1"/>
          <p:cNvSpPr/>
          <p:nvPr/>
        </p:nvSpPr>
        <p:spPr>
          <a:xfrm>
            <a:off x="676530" y="980728"/>
            <a:ext cx="7988498" cy="483209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4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Text</a:t>
            </a:r>
          </a:p>
          <a:p>
            <a:pPr marL="34290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Zákon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č. 262/2006 Sb., zákoník práce, ve znění pozdějších předpisů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</a:rPr>
              <a:t>Nařízení vlády č. 361/2007 Sb., kterým se stanoví podmínky ochrany zdraví při práci, ve znění pozdějších 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předpisů.</a:t>
            </a:r>
          </a:p>
          <a:p>
            <a:pPr marL="34290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400" dirty="0" smtClean="0"/>
              <a:t>Zákon </a:t>
            </a:r>
            <a:r>
              <a:rPr lang="cs-CZ" sz="1400" dirty="0"/>
              <a:t>č. 435/2004 Sb., o </a:t>
            </a:r>
            <a:r>
              <a:rPr lang="cs-CZ" sz="1400" dirty="0" smtClean="0"/>
              <a:t>zaměstnanosti,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 znění pozdějších předpisů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Zákon č. 89/2012 Sb., občanský zákoník,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 znění pozdějších předpisů.</a:t>
            </a:r>
          </a:p>
          <a:p>
            <a:pPr marL="34290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Vyhláška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</a:rPr>
              <a:t>č. 180/2015 Sb., o pracích a pracovištích, které jsou zakázány těhotným zaměstnankyním, zaměstnankyním, které kojí, a zaměstnankyním-matkám do konce devátého měsíce po porodu, o pracích a pracovištích, které jsou zakázány mladistvým zaměstnancům, 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a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</a:rPr>
              <a:t>o podmínkách, za nichž mohou mladiství zaměstnanci výjimečně tyto práce konat z důvodu přípravy na povolání (vyhláška o zakázaných pracích a pracovištích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).</a:t>
            </a:r>
            <a:endParaRPr lang="cs-CZ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400" i="1" dirty="0" smtClean="0"/>
              <a:t>Znalostní systém prevence rizik v BOZP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[online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].</a:t>
            </a:r>
            <a:r>
              <a:rPr lang="cs-CZ" sz="1400" dirty="0"/>
              <a:t> </a:t>
            </a:r>
            <a:r>
              <a:rPr lang="cs-CZ" sz="1400" dirty="0" smtClean="0"/>
              <a:t>Výzkumný </a:t>
            </a:r>
            <a:r>
              <a:rPr lang="cs-CZ" sz="1400" dirty="0"/>
              <a:t>ústav bezpečnosti práce, v. v. i</a:t>
            </a:r>
            <a:r>
              <a:rPr lang="cs-CZ" sz="1400" dirty="0" smtClean="0"/>
              <a:t>., </a:t>
            </a:r>
            <a:r>
              <a:rPr lang="cs-CZ" sz="1400" dirty="0"/>
              <a:t>c2016 </a:t>
            </a:r>
            <a:r>
              <a:rPr lang="cs-CZ" sz="1400" dirty="0" smtClean="0"/>
              <a:t>– 2019.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cs-CZ" sz="1400" dirty="0" smtClean="0"/>
              <a:t>it. 2019-08-19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cs-CZ" sz="1400" dirty="0" smtClean="0"/>
              <a:t>.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smtClean="0"/>
              <a:t>Dostupný </a:t>
            </a:r>
            <a:r>
              <a:rPr lang="cs-CZ" sz="1400" dirty="0"/>
              <a:t>z: </a:t>
            </a:r>
            <a:r>
              <a:rPr lang="cs-CZ" sz="1400" dirty="0">
                <a:hlinkClick r:id="rId3"/>
              </a:rPr>
              <a:t>http://www.ceskyfocalpoint.cz</a:t>
            </a:r>
            <a:r>
              <a:rPr lang="cs-CZ" sz="1400" dirty="0" smtClean="0">
                <a:hlinkClick r:id="rId3"/>
              </a:rPr>
              <a:t>/</a:t>
            </a:r>
            <a:r>
              <a:rPr lang="cs-CZ" sz="1400" dirty="0" smtClean="0"/>
              <a:t>.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400" i="1" dirty="0" smtClean="0"/>
              <a:t>Český </a:t>
            </a:r>
            <a:r>
              <a:rPr lang="cs-CZ" sz="1400" i="1" dirty="0" err="1"/>
              <a:t>Focal</a:t>
            </a:r>
            <a:r>
              <a:rPr lang="cs-CZ" sz="1400" i="1" dirty="0"/>
              <a:t> </a:t>
            </a:r>
            <a:r>
              <a:rPr lang="cs-CZ" sz="1400" i="1" dirty="0" smtClean="0"/>
              <a:t>Point </a:t>
            </a:r>
            <a:r>
              <a:rPr lang="cs-CZ" sz="1400" i="1" dirty="0"/>
              <a:t>pro bezpečnost a ochranu zdraví při </a:t>
            </a:r>
            <a:r>
              <a:rPr lang="cs-CZ" sz="1400" i="1" dirty="0" smtClean="0"/>
              <a:t>práci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[online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].</a:t>
            </a:r>
            <a:r>
              <a:rPr lang="cs-CZ" sz="1400" dirty="0" smtClean="0"/>
              <a:t>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[c</a:t>
            </a:r>
            <a:r>
              <a:rPr lang="cs-CZ" sz="1400" dirty="0" smtClean="0"/>
              <a:t>it. 2019-08-21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cs-CZ" sz="1400" dirty="0" smtClean="0"/>
              <a:t>.  Dostupný </a:t>
            </a:r>
            <a:r>
              <a:rPr lang="cs-CZ" sz="1400" dirty="0"/>
              <a:t>z: </a:t>
            </a:r>
            <a:r>
              <a:rPr lang="cs-CZ" sz="1400" dirty="0">
                <a:hlinkClick r:id="rId3"/>
              </a:rPr>
              <a:t>http://www.ceskyfocalpoint.cz</a:t>
            </a:r>
            <a:r>
              <a:rPr lang="cs-CZ" sz="1400" dirty="0" smtClean="0">
                <a:hlinkClick r:id="rId3"/>
              </a:rPr>
              <a:t>/</a:t>
            </a:r>
            <a:r>
              <a:rPr lang="cs-CZ" sz="1400" dirty="0" smtClean="0"/>
              <a:t>.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400" cap="all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JOUZA</a:t>
            </a:r>
            <a:r>
              <a:rPr lang="cs-CZ" sz="1400" cap="al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Ladislav. Ochrana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mladistvých v 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zaměstnání. </a:t>
            </a:r>
            <a:r>
              <a:rPr lang="cs-CZ" sz="1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EPRAVO.CZ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[online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]. EPRAVO.CZ,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a. s.</a:t>
            </a:r>
            <a:r>
              <a:rPr lang="cs-CZ" sz="1400" dirty="0" smtClean="0"/>
              <a:t>,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29. 4. 2019</a:t>
            </a:r>
            <a:r>
              <a:rPr lang="cs-CZ" sz="1400" dirty="0" smtClean="0"/>
              <a:t>.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[c</a:t>
            </a:r>
            <a:r>
              <a:rPr lang="cs-CZ" sz="1400" dirty="0"/>
              <a:t>it. </a:t>
            </a:r>
            <a:r>
              <a:rPr lang="cs-CZ" sz="1400" dirty="0" smtClean="0"/>
              <a:t>2022-02-28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cs-CZ" sz="1400" dirty="0"/>
              <a:t>. Dostupný z: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1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cs-CZ" sz="14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www.epravo.cz/top/</a:t>
            </a:r>
            <a:r>
              <a:rPr lang="cs-CZ" sz="140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clanky</a:t>
            </a:r>
            <a:r>
              <a:rPr lang="cs-CZ" sz="14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/ochrana-mladistvych-v-zamestnani-109191.html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Práce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zakázané těhotným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ženám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[online]. Guard7 [c</a:t>
            </a:r>
            <a:r>
              <a:rPr lang="cs-CZ" sz="1400" dirty="0" smtClean="0"/>
              <a:t>it. 2019-08-18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cs-CZ" sz="1400" dirty="0" smtClean="0"/>
              <a:t>. Dostupný </a:t>
            </a:r>
            <a:r>
              <a:rPr lang="cs-CZ" sz="1400" dirty="0"/>
              <a:t>z:</a:t>
            </a:r>
            <a:r>
              <a:rPr lang="cs-CZ" sz="1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www.guard7.cz/po/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prace-zakazane-tehotnym-zenam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KRÁL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Miroslav. Ergonomický výkladový slovník. 1. vyd. Rožnov pod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Radhoštěm: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Rožnovský vzdělávací servis, 1999. 139 s. </a:t>
            </a: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40655" y="5949280"/>
            <a:ext cx="79884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4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Obrázky</a:t>
            </a:r>
            <a:endParaRPr lang="cs-CZ" sz="1400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400" dirty="0" smtClean="0"/>
              <a:t>Fotobanka </a:t>
            </a:r>
            <a:r>
              <a:rPr lang="cs-CZ" sz="1400" dirty="0"/>
              <a:t>Pixabay.com (</a:t>
            </a:r>
            <a:r>
              <a:rPr lang="fr-FR" sz="1400" dirty="0"/>
              <a:t>pod licencí Public Domain (CC0</a:t>
            </a:r>
            <a:r>
              <a:rPr lang="cs-CZ" sz="1400" dirty="0"/>
              <a:t>)</a:t>
            </a:r>
            <a:r>
              <a:rPr lang="fr-FR" sz="1400" dirty="0"/>
              <a:t>). </a:t>
            </a:r>
            <a:endParaRPr lang="cs-CZ" sz="14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spcAft>
                <a:spcPts val="0"/>
              </a:spcAft>
            </a:pPr>
            <a:endParaRPr lang="cs-CZ" sz="1600" dirty="0">
              <a:solidFill>
                <a:srgbClr val="FF000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63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211099" y="953624"/>
            <a:ext cx="62464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cs-CZ" sz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AutoShape 2" descr="Výsledek obrázku pro rizika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88504012"/>
              </p:ext>
            </p:extLst>
          </p:nvPr>
        </p:nvGraphicFramePr>
        <p:xfrm>
          <a:off x="1259632" y="1680878"/>
          <a:ext cx="657639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Obdélník 10"/>
          <p:cNvSpPr/>
          <p:nvPr/>
        </p:nvSpPr>
        <p:spPr>
          <a:xfrm>
            <a:off x="606649" y="476672"/>
            <a:ext cx="6199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</a:pPr>
            <a:r>
              <a:rPr lang="cs-CZ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1.2 Specifické skupiny zaměstnanců </a:t>
            </a: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specifická rizika</a:t>
            </a:r>
          </a:p>
        </p:txBody>
      </p:sp>
    </p:spTree>
    <p:extLst>
      <p:ext uri="{BB962C8B-B14F-4D97-AF65-F5344CB8AC3E}">
        <p14:creationId xmlns:p14="http://schemas.microsoft.com/office/powerpoint/2010/main" val="39206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97198304"/>
              </p:ext>
            </p:extLst>
          </p:nvPr>
        </p:nvGraphicFramePr>
        <p:xfrm>
          <a:off x="1543161" y="1738944"/>
          <a:ext cx="6096000" cy="4502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Obdélník 15"/>
          <p:cNvSpPr/>
          <p:nvPr/>
        </p:nvSpPr>
        <p:spPr>
          <a:xfrm>
            <a:off x="580331" y="489195"/>
            <a:ext cx="73951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cs-CZ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1.3 BOZP </a:t>
            </a: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pracovní podmínky specifických skupin zaměstnanců</a:t>
            </a:r>
            <a:endParaRPr lang="cs-CZ" b="1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20" y="3427798"/>
            <a:ext cx="360240" cy="361242"/>
          </a:xfrm>
          <a:prstGeom prst="rect">
            <a:avLst/>
          </a:prstGeom>
        </p:spPr>
      </p:pic>
      <p:sp>
        <p:nvSpPr>
          <p:cNvPr id="21" name="Obdélník 20"/>
          <p:cNvSpPr/>
          <p:nvPr/>
        </p:nvSpPr>
        <p:spPr>
          <a:xfrm>
            <a:off x="573049" y="1060260"/>
            <a:ext cx="7409731" cy="461665"/>
          </a:xfrm>
          <a:prstGeom prst="rect">
            <a:avLst/>
          </a:prstGeom>
          <a:ln w="381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Při zaměstnávání některých skupin pracovníků by měl mít zaměstnavatel (též podnikatel) na zřeteli, že pro tyto skupiny mohou platit </a:t>
            </a:r>
            <a:r>
              <a:rPr lang="cs-CZ" sz="12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specifické podmínky</a:t>
            </a:r>
            <a:r>
              <a:rPr lang="cs-CZ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které musí respektovat.</a:t>
            </a:r>
            <a:endParaRPr lang="cs-CZ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1907704" y="4149080"/>
            <a:ext cx="683568" cy="432048"/>
          </a:xfrm>
          <a:prstGeom prst="roundRect">
            <a:avLst/>
          </a:prstGeom>
          <a:solidFill>
            <a:srgbClr val="C2C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" name="Obrázek 19" descr="Obrázek2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036560" y="1914391"/>
            <a:ext cx="375200" cy="362481"/>
          </a:xfrm>
          <a:prstGeom prst="rect">
            <a:avLst/>
          </a:prstGeom>
        </p:spPr>
      </p:pic>
      <p:pic>
        <p:nvPicPr>
          <p:cNvPr id="25" name="Obrázek 24" descr="vozickar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051720" y="4149080"/>
            <a:ext cx="360040" cy="438603"/>
          </a:xfrm>
          <a:prstGeom prst="rect">
            <a:avLst/>
          </a:prstGeom>
        </p:spPr>
      </p:pic>
      <p:sp>
        <p:nvSpPr>
          <p:cNvPr id="26" name="Zaoblený obdélník 25"/>
          <p:cNvSpPr/>
          <p:nvPr/>
        </p:nvSpPr>
        <p:spPr>
          <a:xfrm>
            <a:off x="1979712" y="2636912"/>
            <a:ext cx="683568" cy="432048"/>
          </a:xfrm>
          <a:prstGeom prst="roundRect">
            <a:avLst/>
          </a:prstGeom>
          <a:solidFill>
            <a:srgbClr val="C2C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Zaoblený obdélník 26"/>
          <p:cNvSpPr/>
          <p:nvPr/>
        </p:nvSpPr>
        <p:spPr>
          <a:xfrm>
            <a:off x="1835696" y="4941168"/>
            <a:ext cx="683568" cy="432048"/>
          </a:xfrm>
          <a:prstGeom prst="roundRect">
            <a:avLst/>
          </a:prstGeom>
          <a:solidFill>
            <a:srgbClr val="C2C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Zaoblený obdélník 27"/>
          <p:cNvSpPr/>
          <p:nvPr/>
        </p:nvSpPr>
        <p:spPr>
          <a:xfrm>
            <a:off x="1835696" y="5661248"/>
            <a:ext cx="683568" cy="432048"/>
          </a:xfrm>
          <a:prstGeom prst="roundRect">
            <a:avLst/>
          </a:prstGeom>
          <a:solidFill>
            <a:srgbClr val="C2C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4" name="Obrázek 33" descr="iconfinder_calendar_811493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031109" y="5712645"/>
            <a:ext cx="380651" cy="380651"/>
          </a:xfrm>
          <a:prstGeom prst="rect">
            <a:avLst/>
          </a:prstGeom>
        </p:spPr>
      </p:pic>
      <p:pic>
        <p:nvPicPr>
          <p:cNvPr id="35" name="Obrázek 34" descr="manager-312603_1280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051720" y="2636912"/>
            <a:ext cx="360040" cy="405143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535" y="4938396"/>
            <a:ext cx="445797" cy="437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33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865178" y="548562"/>
            <a:ext cx="10839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sz="2000" b="1" kern="0" cap="all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cs-CZ" sz="2000" b="1" kern="0" cap="all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ženy</a:t>
            </a:r>
            <a:endParaRPr lang="cs-CZ" sz="2000" b="1" kern="0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865178" y="919066"/>
            <a:ext cx="2553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b="1" kern="0" dirty="0" smtClean="0">
                <a:solidFill>
                  <a:srgbClr val="0070C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 Zaměstnávání žen</a:t>
            </a:r>
            <a:endParaRPr lang="cs-CZ" sz="1500" b="1" kern="0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00112" y="1589863"/>
            <a:ext cx="7488238" cy="1815882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Česká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republika patří k zemím s vysokým počtem ekonomicky aktivních žen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Základní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zásadou zaměstnávání žen je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přitom princip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na jehož základě je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zakázáno zaměstnávat zaměstnankyně pracemi, které ohrožují jejich </a:t>
            </a: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mateřství. </a:t>
            </a:r>
            <a:r>
              <a:rPr lang="cs-CZ" sz="1400" dirty="0" smtClean="0">
                <a:solidFill>
                  <a:srgbClr val="21252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Tím je myšleno nejen mateřství již existující, ale i teprve budoucí, neboť se obecně předpokládá, že (každá, nebo téměř každá) žena jednou děti mít bude. </a:t>
            </a:r>
          </a:p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Právo ženy na zvláštní pracovní podmínky patří mezi nejvýznamnější sociální práva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Zaručují je Ústava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a Listina základních práv a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svobod s tím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že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ženy mají právo na zvýšenou ochranu zdraví při práci a na zvláštní pracovní podmínky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928525" y="3583071"/>
            <a:ext cx="7481664" cy="11695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noFill/>
          </a:ln>
        </p:spPr>
        <p:txBody>
          <a:bodyPr wrap="square">
            <a:spAutoFit/>
          </a:bodyPr>
          <a:lstStyle/>
          <a:p>
            <a:r>
              <a:rPr lang="cs-CZ" sz="1400" b="1" cap="all" dirty="0">
                <a:latin typeface="Arial" panose="020B0604020202020204" pitchFamily="34" charset="0"/>
                <a:cs typeface="Arial" panose="020B0604020202020204" pitchFamily="34" charset="0"/>
              </a:rPr>
              <a:t>Zvláštní pracovní podmínky </a:t>
            </a:r>
            <a:endParaRPr lang="cs-CZ" sz="1400" b="1" cap="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Soubor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práv žen a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soubor povinností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zaměstnavatelů a také státních orgánů, jehož účelem je umožnit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ženám plnění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pracovních úkolů v pracovněprávních vztazích, aniž by to bylo na újmu jejich zdraví a možnosti plnění dalších společenských funkcí, zejména jejich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mateřského poslání.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3023343" y="5868880"/>
            <a:ext cx="3241775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4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ochrana </a:t>
            </a:r>
            <a:r>
              <a:rPr lang="cs-CZ" sz="1400" b="1" cap="al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zdraví žen při </a:t>
            </a:r>
            <a:r>
              <a:rPr lang="cs-CZ" sz="14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práci</a:t>
            </a:r>
            <a:endParaRPr lang="cs-CZ" sz="1400" cap="all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Šrafovaná šipka doprava 4"/>
          <p:cNvSpPr/>
          <p:nvPr/>
        </p:nvSpPr>
        <p:spPr>
          <a:xfrm rot="5400000">
            <a:off x="4235467" y="5078224"/>
            <a:ext cx="792086" cy="551069"/>
          </a:xfrm>
          <a:prstGeom prst="stripedRightArrow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332656"/>
            <a:ext cx="576064" cy="57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63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11735" y="479198"/>
            <a:ext cx="3147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b="1" kern="0" cap="all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2.2 </a:t>
            </a:r>
            <a:r>
              <a:rPr lang="cs-CZ" b="1" kern="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Pracovní podmínky žen</a:t>
            </a:r>
            <a:endParaRPr lang="cs-CZ" b="1" kern="0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929246" y="1808940"/>
            <a:ext cx="6480645" cy="52322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cs-CZ" sz="1400" dirty="0" smtClean="0"/>
              <a:t>Ženy nesmějí </a:t>
            </a:r>
            <a:r>
              <a:rPr lang="cs-CZ" sz="1400" dirty="0"/>
              <a:t>být zaměstnávány </a:t>
            </a:r>
            <a:r>
              <a:rPr lang="cs-CZ" sz="1400" b="1" dirty="0"/>
              <a:t>pracemi pod zemí, při těžbě nerostů nebo při ražení tunelů a štol</a:t>
            </a:r>
            <a:r>
              <a:rPr lang="cs-CZ" sz="1400" dirty="0"/>
              <a:t>. 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1878725" y="2448223"/>
            <a:ext cx="6683762" cy="1169551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r>
              <a:rPr lang="cs-CZ" sz="1400" dirty="0" smtClean="0"/>
              <a:t>Připouští se několik </a:t>
            </a:r>
            <a:r>
              <a:rPr lang="cs-CZ" sz="1400" dirty="0"/>
              <a:t>výjimek, a </a:t>
            </a:r>
            <a:r>
              <a:rPr lang="cs-CZ" sz="1400" dirty="0" smtClean="0"/>
              <a:t>to v případě, že ženy: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v </a:t>
            </a:r>
            <a:r>
              <a:rPr lang="cs-CZ" sz="1400" dirty="0"/>
              <a:t>takovém prostředí vykonávají řídící funkce a nekonají přitom manuální práci, nebo </a:t>
            </a:r>
            <a:endParaRPr lang="cs-CZ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vykonávají </a:t>
            </a:r>
            <a:r>
              <a:rPr lang="cs-CZ" sz="1400" dirty="0"/>
              <a:t>zdravotnické a sociální služby, provozní praxi při studiu </a:t>
            </a:r>
            <a:r>
              <a:rPr lang="cs-CZ" sz="1400" dirty="0" smtClean="0"/>
              <a:t>a práce</a:t>
            </a:r>
            <a:r>
              <a:rPr lang="cs-CZ" sz="1400" dirty="0"/>
              <a:t>, které nejsou manuální, a které je nutno občas konat pod </a:t>
            </a:r>
            <a:r>
              <a:rPr lang="cs-CZ" sz="1400" dirty="0" smtClean="0"/>
              <a:t>zemí.</a:t>
            </a:r>
            <a:endParaRPr lang="cs-CZ" sz="1400" dirty="0"/>
          </a:p>
        </p:txBody>
      </p:sp>
      <p:sp>
        <p:nvSpPr>
          <p:cNvPr id="11" name="Obdélník 10"/>
          <p:cNvSpPr/>
          <p:nvPr/>
        </p:nvSpPr>
        <p:spPr>
          <a:xfrm>
            <a:off x="871879" y="1133613"/>
            <a:ext cx="20136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sz="1400" b="1" kern="0" cap="all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2.2.1 </a:t>
            </a:r>
            <a:r>
              <a:rPr lang="cs-CZ" sz="1400" b="1" kern="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Zakázané </a:t>
            </a:r>
            <a:r>
              <a:rPr lang="cs-CZ" sz="1400" b="1" kern="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práce </a:t>
            </a:r>
            <a:endParaRPr lang="cs-CZ" sz="1400" b="1" kern="0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 rot="19254562">
            <a:off x="463730" y="2933963"/>
            <a:ext cx="133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339933"/>
                </a:solidFill>
              </a:rPr>
              <a:t>výjimka</a:t>
            </a:r>
            <a:endParaRPr lang="cs-CZ" sz="2400" b="1" dirty="0">
              <a:solidFill>
                <a:srgbClr val="339933"/>
              </a:solidFill>
            </a:endParaRPr>
          </a:p>
        </p:txBody>
      </p:sp>
      <p:pic>
        <p:nvPicPr>
          <p:cNvPr id="15" name="Obrázek 14" descr="zakaz-prace-p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1735" y="1678195"/>
            <a:ext cx="770511" cy="77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49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683568" y="530083"/>
            <a:ext cx="57867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450"/>
              </a:spcAft>
            </a:pPr>
            <a:r>
              <a:rPr lang="cs-CZ" sz="1400" b="1" kern="0" cap="all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2.2.2 </a:t>
            </a:r>
            <a:r>
              <a:rPr lang="cs-CZ" sz="14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Pracovní </a:t>
            </a:r>
            <a:r>
              <a:rPr lang="cs-CZ" sz="14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podmínky </a:t>
            </a:r>
            <a:r>
              <a:rPr lang="cs-CZ" sz="14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některých skupin žen  </a:t>
            </a:r>
            <a:br>
              <a:rPr lang="cs-CZ" sz="14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1400" b="1" kern="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cs-CZ" sz="1400" b="1" kern="0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204307759"/>
              </p:ext>
            </p:extLst>
          </p:nvPr>
        </p:nvGraphicFramePr>
        <p:xfrm>
          <a:off x="1938970" y="1468930"/>
          <a:ext cx="5280248" cy="2735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4" name="Obrázek 13" descr="pregnant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259632" y="1484784"/>
            <a:ext cx="622967" cy="1224136"/>
          </a:xfrm>
          <a:prstGeom prst="rect">
            <a:avLst/>
          </a:prstGeom>
        </p:spPr>
      </p:pic>
      <p:pic>
        <p:nvPicPr>
          <p:cNvPr id="16" name="Obrázek 15" descr="kojici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7524328" y="1484784"/>
            <a:ext cx="511115" cy="1224136"/>
          </a:xfrm>
          <a:prstGeom prst="rect">
            <a:avLst/>
          </a:prstGeom>
        </p:spPr>
      </p:pic>
      <p:pic>
        <p:nvPicPr>
          <p:cNvPr id="17" name="Obrázek 16" descr="kocarek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043609" y="2996953"/>
            <a:ext cx="1143247" cy="1152127"/>
          </a:xfrm>
          <a:prstGeom prst="rect">
            <a:avLst/>
          </a:prstGeom>
        </p:spPr>
      </p:pic>
      <p:pic>
        <p:nvPicPr>
          <p:cNvPr id="18" name="Obrázek 17" descr="matka-dite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092280" y="2996952"/>
            <a:ext cx="1127537" cy="1152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70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Obrázek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319" y="3871804"/>
            <a:ext cx="642683" cy="694680"/>
          </a:xfrm>
          <a:prstGeom prst="rect">
            <a:avLst/>
          </a:prstGeom>
        </p:spPr>
      </p:pic>
      <p:sp>
        <p:nvSpPr>
          <p:cNvPr id="22" name="Obdélník 21"/>
          <p:cNvSpPr/>
          <p:nvPr/>
        </p:nvSpPr>
        <p:spPr>
          <a:xfrm>
            <a:off x="1967414" y="2975888"/>
            <a:ext cx="6416020" cy="2397451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estliže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při práci přichází v úvahu 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expozice rizikovým faktorům poškozujícím plod v těle matky,</a:t>
            </a:r>
            <a:r>
              <a:rPr lang="cs-CZ" sz="1400" b="1" dirty="0"/>
              <a:t> </a:t>
            </a:r>
            <a:r>
              <a:rPr lang="cs-CZ" sz="1400" b="1" dirty="0" smtClean="0"/>
              <a:t>je zaměstnavatel povinen</a:t>
            </a:r>
            <a:r>
              <a:rPr lang="cs-CZ" sz="1400" b="1" dirty="0"/>
              <a:t>,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informovat </a:t>
            </a:r>
            <a: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tom zaměstnankyně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cs-CZ" sz="1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Těhotné 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zaměstnankyně, zaměstnankyně, které kojí, a zaměstnankyně-matky do konce devátého měsíce po porodu je dále povinen seznámit </a:t>
            </a:r>
            <a: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 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riziky a jejich možnými účinky na těhotenství, kojení nebo na jejich zdraví a učinit potřebná opatření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včetně opatření, která se týkají snížení rizika psychické a fyzické únavy a jiných druhů psychické a fyzické zátěže spojené s vykonávanou prací, a to po celou dobu, kdy je to nutné k ochraně jejich bezpečnosti nebo zdraví dítěte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endParaRPr lang="cs-CZ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1967414" y="404664"/>
            <a:ext cx="6437561" cy="95410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cs-CZ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Ženy (zaměstnankyně) </a:t>
            </a:r>
            <a:r>
              <a:rPr lang="cs-CZ" sz="14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nesmějí </a:t>
            </a:r>
            <a:r>
              <a:rPr lang="cs-CZ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být zaměstnávány pracemi, které ohrožují jejich </a:t>
            </a:r>
            <a:r>
              <a:rPr lang="cs-CZ" sz="14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mateřství</a:t>
            </a:r>
            <a:r>
              <a:rPr lang="cs-CZ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  </a:t>
            </a:r>
            <a:r>
              <a:rPr lang="cs-CZ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Vyhláška </a:t>
            </a:r>
            <a:r>
              <a:rPr lang="cs-CZ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č. 180/2015 </a:t>
            </a:r>
            <a:r>
              <a:rPr lang="cs-CZ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</a:t>
            </a:r>
            <a:r>
              <a:rPr lang="cs-CZ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ve znění pozdějších </a:t>
            </a:r>
            <a:r>
              <a:rPr lang="cs-CZ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předpisů, stanovuje, které </a:t>
            </a:r>
            <a:r>
              <a:rPr lang="cs-CZ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práce a </a:t>
            </a:r>
            <a:r>
              <a:rPr lang="cs-CZ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pracoviště jsou </a:t>
            </a:r>
            <a:r>
              <a:rPr lang="cs-CZ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zakázány těhotným zaměstnankyním, kojícím zaměstnankyním a matkám do konce devátého měsíce po </a:t>
            </a:r>
            <a:r>
              <a:rPr lang="cs-CZ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porodu.</a:t>
            </a:r>
            <a:endParaRPr lang="cs-CZ" sz="1400" dirty="0"/>
          </a:p>
        </p:txBody>
      </p:sp>
      <p:sp>
        <p:nvSpPr>
          <p:cNvPr id="31" name="Obdélník 30"/>
          <p:cNvSpPr/>
          <p:nvPr/>
        </p:nvSpPr>
        <p:spPr>
          <a:xfrm>
            <a:off x="1967413" y="1544883"/>
            <a:ext cx="6437561" cy="1244893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Právní úprava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počítá i se situací, kdy bude nutné řešit 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ochranu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zdraví mladistvé, která je těhotná. </a:t>
            </a:r>
            <a: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Rozsah prací zakázaných </a:t>
            </a:r>
            <a:r>
              <a:rPr lang="cs-CZ" sz="1400" b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mladistvým ženám, </a:t>
            </a:r>
            <a: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které jsou těhotné, se proto rozšiřuje i na zákaz prací, které by jinak mladiství mohli konat z důvodu přípravy na budoucí povolání. </a:t>
            </a:r>
            <a:b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4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Viz též kap. 3.3.</a:t>
            </a:r>
            <a:endParaRPr lang="cs-CZ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1956643" y="5567249"/>
            <a:ext cx="6437561" cy="783869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1400" dirty="0"/>
              <a:t>Zaměstnavatel je povinen ženě těhotné, kojící, a matce do konce devátého měsíce po porodu </a:t>
            </a:r>
            <a:r>
              <a:rPr lang="cs-CZ" sz="1400" b="1" dirty="0"/>
              <a:t>zajistit zdravotně vyhovující práci </a:t>
            </a:r>
            <a:r>
              <a:rPr lang="cs-CZ" sz="1400" dirty="0"/>
              <a:t>(záleží na lékařském posudku). </a:t>
            </a:r>
            <a:r>
              <a:rPr lang="cs-CZ" sz="1400" b="1" dirty="0"/>
              <a:t>Přitom jí musí zaručit stejné nebo vyšší finanční ohodnocení</a:t>
            </a:r>
            <a:r>
              <a:rPr lang="cs-CZ" sz="1400" b="1" dirty="0" smtClean="0"/>
              <a:t>.</a:t>
            </a:r>
            <a:endParaRPr lang="cs-CZ" sz="1400" b="1" dirty="0"/>
          </a:p>
        </p:txBody>
      </p:sp>
      <p:pic>
        <p:nvPicPr>
          <p:cNvPr id="36" name="Obrázek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319" y="5589240"/>
            <a:ext cx="704604" cy="704604"/>
          </a:xfrm>
          <a:prstGeom prst="rect">
            <a:avLst/>
          </a:prstGeom>
        </p:spPr>
      </p:pic>
      <p:pic>
        <p:nvPicPr>
          <p:cNvPr id="11" name="Obrázek 10" descr="zakaz-prace-pc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476672"/>
            <a:ext cx="770511" cy="770028"/>
          </a:xfrm>
          <a:prstGeom prst="rect">
            <a:avLst/>
          </a:prstGeom>
        </p:spPr>
      </p:pic>
      <p:pic>
        <p:nvPicPr>
          <p:cNvPr id="12" name="Obrázek 11" descr="zakaz-prace-pc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3137" y="1628800"/>
            <a:ext cx="770511" cy="77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15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délník 26"/>
          <p:cNvSpPr/>
          <p:nvPr/>
        </p:nvSpPr>
        <p:spPr>
          <a:xfrm>
            <a:off x="2195736" y="1213747"/>
            <a:ext cx="6264696" cy="1600438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400" dirty="0"/>
              <a:t>Zaměstnankyně pečující o dítě do 15 let, těhotná zaměstnankyně nebo zaměstnankyně, která prokáže, že převážně sama </a:t>
            </a:r>
            <a:r>
              <a:rPr lang="cs-CZ" sz="1400" dirty="0" smtClean="0"/>
              <a:t>dlouhodobě </a:t>
            </a:r>
            <a:r>
              <a:rPr lang="cs-CZ" sz="1400" dirty="0"/>
              <a:t>pečuje</a:t>
            </a:r>
            <a:r>
              <a:rPr lang="cs-CZ" sz="1400" dirty="0">
                <a:solidFill>
                  <a:srgbClr val="FF0000"/>
                </a:solidFill>
              </a:rPr>
              <a:t> </a:t>
            </a:r>
            <a:r>
              <a:rPr lang="cs-CZ" sz="1400" dirty="0" smtClean="0">
                <a:solidFill>
                  <a:srgbClr val="FF0000"/>
                </a:solidFill>
              </a:rPr>
              <a:t/>
            </a:r>
            <a:br>
              <a:rPr lang="cs-CZ" sz="1400" dirty="0" smtClean="0">
                <a:solidFill>
                  <a:srgbClr val="FF0000"/>
                </a:solidFill>
              </a:rPr>
            </a:br>
            <a:r>
              <a:rPr lang="cs-CZ" sz="1400" dirty="0" smtClean="0"/>
              <a:t>o osobu, která </a:t>
            </a:r>
            <a:r>
              <a:rPr lang="cs-CZ" sz="1400" dirty="0"/>
              <a:t>se podle zvláštního právního předpisu </a:t>
            </a:r>
            <a:r>
              <a:rPr lang="cs-CZ" sz="1400" dirty="0" smtClean="0"/>
              <a:t>považuje za osobu závislou na pomoci jiné fyzické osoby ve stupni II (</a:t>
            </a:r>
            <a:r>
              <a:rPr lang="cs-CZ" sz="1400" dirty="0"/>
              <a:t>středně těžká závislost), ve stupni III (těžká závislost) nebo stupni IV (úplná závislost</a:t>
            </a:r>
            <a:r>
              <a:rPr lang="cs-CZ" sz="1400" dirty="0" smtClean="0"/>
              <a:t>), </a:t>
            </a:r>
            <a:r>
              <a:rPr lang="cs-CZ" sz="1400" dirty="0"/>
              <a:t>může </a:t>
            </a:r>
            <a:r>
              <a:rPr lang="cs-CZ" sz="1400" b="1" dirty="0"/>
              <a:t>požádat o kratší pracovní dobu nebo jinou vhodnou úpravu stanovené týdenní pracovní doby</a:t>
            </a:r>
            <a:r>
              <a:rPr lang="cs-CZ" sz="1400" dirty="0"/>
              <a:t> </a:t>
            </a:r>
            <a:r>
              <a:rPr lang="cs-CZ" sz="1400" b="1" dirty="0"/>
              <a:t>a zaměstnavatel je povinen této žádosti vyhovět</a:t>
            </a:r>
            <a:r>
              <a:rPr lang="cs-CZ" sz="1400" dirty="0"/>
              <a:t>. 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2086205" y="2915251"/>
            <a:ext cx="6483758" cy="954107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r>
              <a:rPr lang="cs-CZ" sz="1400" dirty="0"/>
              <a:t>Výjimkou z této povinnosti je existence „vážných provozních důvodů“ na straně zaměstnavatele. </a:t>
            </a:r>
            <a:endParaRPr lang="cs-CZ" sz="1400" dirty="0" smtClean="0"/>
          </a:p>
          <a:p>
            <a:r>
              <a:rPr lang="cs-CZ" sz="1400" dirty="0" smtClean="0"/>
              <a:t>Vážnými provozními důvody jsou důvody, kdy by byl </a:t>
            </a:r>
            <a:r>
              <a:rPr lang="cs-CZ" sz="1400" dirty="0"/>
              <a:t>znemožněn, narušen nebo vážně ohrožen řádný provoz (plnění úkolů nebo činnosti) </a:t>
            </a:r>
            <a:r>
              <a:rPr lang="cs-CZ" sz="1400" dirty="0" smtClean="0"/>
              <a:t>zaměstnavatele.</a:t>
            </a:r>
            <a:endParaRPr lang="cs-CZ" sz="1400" dirty="0"/>
          </a:p>
        </p:txBody>
      </p:sp>
      <p:sp>
        <p:nvSpPr>
          <p:cNvPr id="30" name="Obdélník 29"/>
          <p:cNvSpPr/>
          <p:nvPr/>
        </p:nvSpPr>
        <p:spPr>
          <a:xfrm>
            <a:off x="611560" y="620688"/>
            <a:ext cx="56782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sz="1600" b="1" dirty="0">
                <a:solidFill>
                  <a:srgbClr val="0070C0"/>
                </a:solidFill>
              </a:rPr>
              <a:t>PRACOVNÍ </a:t>
            </a:r>
            <a:r>
              <a:rPr lang="cs-CZ" sz="1600" b="1" dirty="0" smtClean="0">
                <a:solidFill>
                  <a:srgbClr val="0070C0"/>
                </a:solidFill>
              </a:rPr>
              <a:t>DOBA, ÚPRAVA </a:t>
            </a:r>
            <a:r>
              <a:rPr lang="cs-CZ" sz="1600" b="1" dirty="0">
                <a:solidFill>
                  <a:srgbClr val="0070C0"/>
                </a:solidFill>
              </a:rPr>
              <a:t>PRACOVNÍ DOBY</a:t>
            </a:r>
            <a:endParaRPr lang="cs-CZ" sz="1500" b="1" kern="0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628150" y="4429718"/>
            <a:ext cx="16642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900"/>
              </a:spcBef>
              <a:spcAft>
                <a:spcPts val="450"/>
              </a:spcAft>
            </a:pPr>
            <a:r>
              <a:rPr lang="cs-CZ" sz="1600" b="1" cap="all" dirty="0">
                <a:solidFill>
                  <a:srgbClr val="0070C0"/>
                </a:solidFill>
              </a:rPr>
              <a:t>PRÁCE </a:t>
            </a:r>
            <a:r>
              <a:rPr lang="cs-CZ" sz="1600" b="1" cap="all" dirty="0" smtClean="0">
                <a:solidFill>
                  <a:srgbClr val="0070C0"/>
                </a:solidFill>
              </a:rPr>
              <a:t>v noci</a:t>
            </a:r>
            <a:endParaRPr lang="cs-CZ" sz="1500" b="1" kern="0" cap="all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187" y="1496546"/>
            <a:ext cx="833323" cy="833323"/>
          </a:xfrm>
          <a:prstGeom prst="rect">
            <a:avLst/>
          </a:prstGeom>
        </p:spPr>
      </p:pic>
      <p:sp>
        <p:nvSpPr>
          <p:cNvPr id="20" name="Obdélník 19"/>
          <p:cNvSpPr/>
          <p:nvPr/>
        </p:nvSpPr>
        <p:spPr>
          <a:xfrm>
            <a:off x="2123654" y="4990235"/>
            <a:ext cx="6264696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400" dirty="0" smtClean="0"/>
              <a:t>Zaměstnavatel </a:t>
            </a:r>
            <a:r>
              <a:rPr lang="cs-CZ" sz="1400" dirty="0"/>
              <a:t>je povinen </a:t>
            </a:r>
            <a:r>
              <a:rPr lang="cs-CZ" sz="1400" b="1" dirty="0"/>
              <a:t>převést </a:t>
            </a:r>
            <a:r>
              <a:rPr lang="cs-CZ" sz="1400" b="1" dirty="0" smtClean="0"/>
              <a:t>těhotnou zaměstnankyni,</a:t>
            </a:r>
            <a:r>
              <a:rPr lang="cs-CZ" sz="1400" b="1" dirty="0"/>
              <a:t> </a:t>
            </a:r>
            <a:r>
              <a:rPr lang="cs-CZ" sz="1400" b="1" dirty="0" smtClean="0"/>
              <a:t>zaměstnankyni, </a:t>
            </a:r>
            <a:r>
              <a:rPr lang="cs-CZ" sz="1400" b="1" dirty="0"/>
              <a:t>která kojí, nebo </a:t>
            </a:r>
            <a:r>
              <a:rPr lang="cs-CZ" sz="1400" b="1" dirty="0" smtClean="0"/>
              <a:t>zaměstnankyni-matku </a:t>
            </a:r>
            <a:r>
              <a:rPr lang="cs-CZ" sz="1400" b="1" dirty="0"/>
              <a:t>do konce devátého měsíce po porodu, která pracuje v </a:t>
            </a:r>
            <a:r>
              <a:rPr lang="cs-CZ" sz="1400" b="1" dirty="0" smtClean="0"/>
              <a:t>noci, </a:t>
            </a:r>
            <a:r>
              <a:rPr lang="cs-CZ" sz="1400" b="1" dirty="0"/>
              <a:t>na </a:t>
            </a:r>
            <a:r>
              <a:rPr lang="cs-CZ" sz="1400" b="1" dirty="0" smtClean="0"/>
              <a:t>denní </a:t>
            </a:r>
            <a:r>
              <a:rPr lang="cs-CZ" sz="1400" b="1" dirty="0"/>
              <a:t>práci</a:t>
            </a:r>
            <a:r>
              <a:rPr lang="cs-CZ" sz="1400" b="1" dirty="0" smtClean="0"/>
              <a:t>,</a:t>
            </a:r>
            <a:r>
              <a:rPr lang="cs-CZ" sz="1400" b="1" dirty="0"/>
              <a:t> požádá-li o to </a:t>
            </a:r>
            <a:r>
              <a:rPr lang="cs-CZ" sz="1400" dirty="0" smtClean="0"/>
              <a:t>zaměstnankyně. (Zaměstnavatel </a:t>
            </a:r>
            <a:r>
              <a:rPr lang="cs-CZ" sz="1400" b="1" dirty="0" smtClean="0"/>
              <a:t>musí</a:t>
            </a:r>
            <a:r>
              <a:rPr lang="cs-CZ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takovému požadavku vyhovět</a:t>
            </a:r>
            <a:r>
              <a:rPr lang="cs-CZ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.)</a:t>
            </a:r>
            <a:endParaRPr lang="cs-CZ" sz="1400" dirty="0"/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187" y="5152656"/>
            <a:ext cx="833323" cy="833323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 rot="19254562">
            <a:off x="607748" y="3153352"/>
            <a:ext cx="133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339933"/>
                </a:solidFill>
              </a:rPr>
              <a:t>výjimka</a:t>
            </a:r>
            <a:endParaRPr lang="cs-CZ" sz="2400" b="1" dirty="0">
              <a:solidFill>
                <a:srgbClr val="33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90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-PPT-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DEF0949181426478BD7D22EB51DE706" ma:contentTypeVersion="13" ma:contentTypeDescription="Vytvoří nový dokument" ma:contentTypeScope="" ma:versionID="d60f4e62e7cd94c3c6ac6f3ce4a897fd">
  <xsd:schema xmlns:xsd="http://www.w3.org/2001/XMLSchema" xmlns:xs="http://www.w3.org/2001/XMLSchema" xmlns:p="http://schemas.microsoft.com/office/2006/metadata/properties" xmlns:ns2="75e1dfde-f90c-4c28-bc15-aa72b8f11990" xmlns:ns3="ac9db819-4d8f-40bf-9c2f-ce867ded6740" targetNamespace="http://schemas.microsoft.com/office/2006/metadata/properties" ma:root="true" ma:fieldsID="b0cdaa89466a59e265a8b9f86ff979da" ns2:_="" ns3:_="">
    <xsd:import namespace="75e1dfde-f90c-4c28-bc15-aa72b8f11990"/>
    <xsd:import namespace="ac9db819-4d8f-40bf-9c2f-ce867ded67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1dfde-f90c-4c28-bc15-aa72b8f119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416d5b17-362a-4806-a8d2-31fa892a01a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9db819-4d8f-40bf-9c2f-ce867ded674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5017405-8165-44fd-ab8b-a53e0b1ba1d2}" ma:internalName="TaxCatchAll" ma:showField="CatchAllData" ma:web="ac9db819-4d8f-40bf-9c2f-ce867ded67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7F5650-D5AB-4318-A760-581625C889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E0B13C-A202-4EBC-B0B3-668F8952A1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e1dfde-f90c-4c28-bc15-aa72b8f11990"/>
    <ds:schemaRef ds:uri="ac9db819-4d8f-40bf-9c2f-ce867ded67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DUM-PPT-šablona</Template>
  <TotalTime>2512</TotalTime>
  <Words>3184</Words>
  <Application>Microsoft Office PowerPoint</Application>
  <PresentationFormat>Předvádění na obrazovce (4:3)</PresentationFormat>
  <Paragraphs>242</Paragraphs>
  <Slides>27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5" baseType="lpstr">
      <vt:lpstr>Arial</vt:lpstr>
      <vt:lpstr>Calibri</vt:lpstr>
      <vt:lpstr>Courier New</vt:lpstr>
      <vt:lpstr>Segoe UI</vt:lpstr>
      <vt:lpstr>Symbol</vt:lpstr>
      <vt:lpstr>Times New Roman</vt:lpstr>
      <vt:lpstr>Trebuchet MS</vt:lpstr>
      <vt:lpstr>DUM-PPT-šablona</vt:lpstr>
      <vt:lpstr> BEZPEČNOST A OCHRANA ZDRAVÍ PŘI PRÁCI   zaměstnávání žen  a mladistvých  a ochrana jejich zdraví při práci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</vt:lpstr>
      <vt:lpstr>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3.5 Vybrané právní předpisy k zaměstnávání mladistvých</vt:lpstr>
      <vt:lpstr>Prezentace aplikace PowerPoint</vt:lpstr>
      <vt:lpstr>Použití ZDROJE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učebního materiálu</dc:title>
  <dc:creator>Tereza Bížová</dc:creator>
  <dc:description>Dostupné z Metodického portálu www.rvp.cz, ISSN: 1802-4785, financovaného z ESF a státního rozpočtu ČR. Provozováno Výzkumným ústavem pedagogickým v Praze.</dc:description>
  <cp:lastModifiedBy>Růžička Jakub</cp:lastModifiedBy>
  <cp:revision>457</cp:revision>
  <dcterms:created xsi:type="dcterms:W3CDTF">2010-10-19T08:27:42Z</dcterms:created>
  <dcterms:modified xsi:type="dcterms:W3CDTF">2023-06-19T08:44:23Z</dcterms:modified>
</cp:coreProperties>
</file>