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86" r:id="rId2"/>
    <p:sldId id="334" r:id="rId3"/>
    <p:sldId id="330" r:id="rId4"/>
    <p:sldId id="300" r:id="rId5"/>
    <p:sldId id="343" r:id="rId6"/>
    <p:sldId id="381" r:id="rId7"/>
    <p:sldId id="324" r:id="rId8"/>
    <p:sldId id="372" r:id="rId9"/>
    <p:sldId id="373" r:id="rId10"/>
    <p:sldId id="374" r:id="rId11"/>
    <p:sldId id="356" r:id="rId12"/>
    <p:sldId id="379" r:id="rId13"/>
    <p:sldId id="393" r:id="rId14"/>
    <p:sldId id="357" r:id="rId15"/>
    <p:sldId id="370" r:id="rId16"/>
    <p:sldId id="312" r:id="rId17"/>
    <p:sldId id="359" r:id="rId18"/>
    <p:sldId id="389" r:id="rId19"/>
    <p:sldId id="391" r:id="rId20"/>
    <p:sldId id="363" r:id="rId21"/>
    <p:sldId id="366" r:id="rId22"/>
    <p:sldId id="395" r:id="rId23"/>
    <p:sldId id="388" r:id="rId24"/>
    <p:sldId id="371" r:id="rId25"/>
    <p:sldId id="325" r:id="rId26"/>
    <p:sldId id="385" r:id="rId27"/>
    <p:sldId id="384" r:id="rId28"/>
    <p:sldId id="394" r:id="rId29"/>
    <p:sldId id="267" r:id="rId30"/>
    <p:sldId id="368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FE1"/>
    <a:srgbClr val="009900"/>
    <a:srgbClr val="0E8430"/>
    <a:srgbClr val="00CC00"/>
    <a:srgbClr val="FF33CC"/>
    <a:srgbClr val="FFFF99"/>
    <a:srgbClr val="85CA3A"/>
    <a:srgbClr val="0066CC"/>
    <a:srgbClr val="B9FFB9"/>
    <a:srgbClr val="8CD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0" autoAdjust="0"/>
    <p:restoredTop sz="93786" autoAdjust="0"/>
  </p:normalViewPr>
  <p:slideViewPr>
    <p:cSldViewPr>
      <p:cViewPr varScale="1">
        <p:scale>
          <a:sx n="66" d="100"/>
          <a:sy n="66" d="100"/>
        </p:scale>
        <p:origin x="115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BE5EA-4AAE-4EF9-9B9D-2C40D24EFD6B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78623-BE94-4D26-A050-7BE94B904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47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0428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78623-BE94-4D26-A050-7BE94B90454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175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78623-BE94-4D26-A050-7BE94B90454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76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13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594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7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39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58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8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33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46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7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92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78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9CF0D-427E-4FDF-8C4F-CB8124D3705D}" type="datetimeFigureOut">
              <a:rPr lang="cs-CZ" smtClean="0"/>
              <a:t>03.08.2021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FD7A1-9F5E-4E5E-BFC6-58647BC67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7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://www.parlamentnilisty.cz/arena/monitor/Na-ministerstvu-radi-policie-Zatkla-dva-lidi-z-IT-614644&amp;psig=AOvVaw34ennoN1x-HLc3g4mVRH-P&amp;ust=1586941596497000&amp;source=images&amp;cd=vfe&amp;ved=0CAIQjRxqFwoTCMCHjJzI5-gCFQAAAAAdAAAAABA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banalfatal.cz/kampane/nejsi-gum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banalfatal.cz/kampane/nejsi-bezobratly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-plus.tv/ostatni/Horska-sluzba-Ceske-republiky/119/video/48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analfatal.cz/kampane/nejsi-skoka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youtube.com/watch?v=6w6NdILXxtw&amp;t=0s" TargetMode="External"/><Relationship Id="rId7" Type="http://schemas.openxmlformats.org/officeDocument/2006/relationships/hyperlink" Target="https://www.youtube.com/watch?v=myZWPEIsOKg&amp;t=10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DpEWeSdI2Ng&amp;t=0s" TargetMode="External"/><Relationship Id="rId5" Type="http://schemas.openxmlformats.org/officeDocument/2006/relationships/hyperlink" Target="https://www.youtube.com/watch?v=nvZGcsDOsQI&amp;t=0s" TargetMode="External"/><Relationship Id="rId4" Type="http://schemas.openxmlformats.org/officeDocument/2006/relationships/hyperlink" Target="https://www.youtube.com/watch?v=I6igRQqh2Qs&amp;t=0s" TargetMode="Externa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live.luzanky.cz/wp-content/uploads/2017/11/brusle-01.jpg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banalfatal.cz/kampane/nejsi-padafk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obrnice.cz/clanek-osnova-pouceni-zaka-o-boz-pred-vyukou-plavani-prip-pred-koupanim-a-navstevou-aquaparku-24-361" TargetMode="External"/><Relationship Id="rId2" Type="http://schemas.openxmlformats.org/officeDocument/2006/relationships/hyperlink" Target="https://www.bozpinfo.cz/mimoskolni-akce-odskodnovani-uraz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zsobrnice.cz/clanek-osnova-pouceni-zaka-o-boz-pred-skolnim-vyletem-24-35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yZWPEIsOKg&amp;t=10s" TargetMode="External"/><Relationship Id="rId3" Type="http://schemas.openxmlformats.org/officeDocument/2006/relationships/hyperlink" Target="http://www.horskasluzba.cz/" TargetMode="External"/><Relationship Id="rId7" Type="http://schemas.openxmlformats.org/officeDocument/2006/relationships/hyperlink" Target="https://banalfatal.cz/" TargetMode="External"/><Relationship Id="rId2" Type="http://schemas.openxmlformats.org/officeDocument/2006/relationships/hyperlink" Target="http://www.skidobruska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zscr.cz/hasicky-zachranny-sbor-ceske-republiky.aspx" TargetMode="External"/><Relationship Id="rId5" Type="http://schemas.openxmlformats.org/officeDocument/2006/relationships/hyperlink" Target="https://www.praha6.cz/" TargetMode="External"/><Relationship Id="rId4" Type="http://schemas.openxmlformats.org/officeDocument/2006/relationships/hyperlink" Target="http://mp.tachov-mesto.cz/" TargetMode="External"/><Relationship Id="rId9" Type="http://schemas.openxmlformats.org/officeDocument/2006/relationships/hyperlink" Target="https://cs.wikipedia.org/wiki/Soubor:Bahn_aus_Zusatzzeichen_1024-15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354871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2400" b="1" dirty="0" smtClean="0"/>
              <a:t>OCHRANA </a:t>
            </a:r>
            <a:r>
              <a:rPr lang="cs-CZ" sz="2400" b="1" dirty="0" smtClean="0"/>
              <a:t>ZDRAVÍ </a:t>
            </a:r>
            <a:r>
              <a:rPr lang="cs-CZ" b="1" dirty="0"/>
              <a:t/>
            </a:r>
            <a:br>
              <a:rPr lang="cs-CZ" b="1" dirty="0"/>
            </a:br>
            <a:r>
              <a:rPr lang="cs-CZ" sz="2800" b="1" dirty="0" smtClean="0"/>
              <a:t/>
            </a:r>
            <a:br>
              <a:rPr lang="cs-CZ" sz="2800" b="1" dirty="0" smtClean="0"/>
            </a:br>
            <a:r>
              <a:rPr lang="cs-CZ" sz="4900" b="1" cap="all" dirty="0">
                <a:solidFill>
                  <a:srgbClr val="21A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</a:t>
            </a:r>
            <a:r>
              <a:rPr lang="cs-CZ" sz="4900" b="1" cap="all" dirty="0" smtClean="0">
                <a:solidFill>
                  <a:srgbClr val="21A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900" b="1" cap="all" dirty="0" smtClean="0">
                <a:solidFill>
                  <a:srgbClr val="21A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900" b="1" cap="all" dirty="0" smtClean="0">
                <a:solidFill>
                  <a:srgbClr val="21A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cs-CZ" sz="4900" b="1" cap="all" dirty="0">
                <a:solidFill>
                  <a:srgbClr val="21A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branami školy</a:t>
            </a:r>
            <a:r>
              <a:rPr lang="cs-CZ" b="1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b="1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kern="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b="1" kern="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200" kern="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cs-CZ" sz="22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1569349" y="5890781"/>
            <a:ext cx="7151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200" dirty="0" smtClean="0"/>
              <a:t>Zpracoval kolektiv autorů z Výzkumného ústavu bezpečnosti práce, v. v. i., v rámci projektu TIRSMPSV701 </a:t>
            </a:r>
            <a:r>
              <a:rPr lang="cs-CZ" sz="1200" dirty="0"/>
              <a:t>Inovativní řešení skupiny potřeb v oblasti optimalizace předpisů, postupů </a:t>
            </a:r>
            <a:r>
              <a:rPr lang="cs-CZ" sz="1200" dirty="0" smtClean="0"/>
              <a:t>a </a:t>
            </a:r>
            <a:r>
              <a:rPr lang="cs-CZ" sz="1200" dirty="0"/>
              <a:t>opatření </a:t>
            </a:r>
            <a:r>
              <a:rPr lang="cs-CZ" sz="1200" dirty="0" smtClean="0"/>
              <a:t>BOZP </a:t>
            </a:r>
            <a:r>
              <a:rPr lang="cs-CZ" sz="1200" dirty="0"/>
              <a:t>včetně diseminačních </a:t>
            </a:r>
            <a:r>
              <a:rPr lang="cs-CZ" sz="1200" dirty="0" smtClean="0"/>
              <a:t>opatření (TIMPSV0007 Podpora </a:t>
            </a:r>
            <a:r>
              <a:rPr lang="cs-CZ" sz="1200" dirty="0"/>
              <a:t>rozvoje odborných kompetencí budoucí pracovní síly </a:t>
            </a:r>
            <a:r>
              <a:rPr lang="cs-CZ" sz="1200" dirty="0" smtClean="0"/>
              <a:t>k</a:t>
            </a:r>
            <a:r>
              <a:rPr lang="cs-CZ" sz="1200" dirty="0"/>
              <a:t> bezpečnosti a ochraně zdraví při </a:t>
            </a:r>
            <a:r>
              <a:rPr lang="cs-CZ" sz="1200" dirty="0" smtClean="0"/>
              <a:t>práci).</a:t>
            </a:r>
            <a:endParaRPr lang="cs-CZ" sz="1200" dirty="0"/>
          </a:p>
        </p:txBody>
      </p:sp>
      <p:pic>
        <p:nvPicPr>
          <p:cNvPr id="1026" name="Picture 2" descr="Na ministerstvu řádí policie: Zatkla dva lidi z IT ..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1" y="159396"/>
            <a:ext cx="2065795" cy="10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6013822"/>
            <a:ext cx="926114" cy="5849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60"/>
            <a:ext cx="1894303" cy="92017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75656" y="217706"/>
            <a:ext cx="4968552" cy="923330"/>
          </a:xfrm>
          <a:prstGeom prst="rect">
            <a:avLst/>
          </a:prstGeom>
          <a:solidFill>
            <a:schemeClr val="bg1"/>
          </a:solidFill>
          <a:ln>
            <a:solidFill>
              <a:srgbClr val="F0374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 smtClean="0">
                <a:solidFill>
                  <a:srgbClr val="F03741"/>
                </a:solidFill>
              </a:rPr>
              <a:t>Tento projekt a jím dosažené výsledky byly spolufinancovány se </a:t>
            </a:r>
            <a:r>
              <a:rPr lang="cs-CZ" sz="1200" dirty="0">
                <a:solidFill>
                  <a:srgbClr val="F03741"/>
                </a:solidFill>
              </a:rPr>
              <a:t>státní </a:t>
            </a:r>
            <a:r>
              <a:rPr lang="cs-CZ" sz="1200" dirty="0" smtClean="0">
                <a:solidFill>
                  <a:srgbClr val="F03741"/>
                </a:solidFill>
              </a:rPr>
              <a:t>podporou Technologické agentury ČR v rámci Programu BETA2.</a:t>
            </a:r>
          </a:p>
          <a:p>
            <a:pPr algn="ctr"/>
            <a:r>
              <a:rPr lang="cs-CZ" sz="1200" b="1" dirty="0" smtClean="0">
                <a:solidFill>
                  <a:srgbClr val="F03741"/>
                </a:solidFill>
              </a:rPr>
              <a:t>www.tacr.cz</a:t>
            </a:r>
          </a:p>
          <a:p>
            <a:pPr algn="ctr">
              <a:lnSpc>
                <a:spcPct val="150000"/>
              </a:lnSpc>
            </a:pPr>
            <a:r>
              <a:rPr lang="cs-CZ" sz="1200" i="1" dirty="0" smtClean="0">
                <a:solidFill>
                  <a:srgbClr val="F03741"/>
                </a:solidFill>
              </a:rPr>
              <a:t>Výzkum užitečný pro společnost</a:t>
            </a:r>
            <a:r>
              <a:rPr lang="cs-CZ" sz="1200" i="1" dirty="0" smtClean="0">
                <a:solidFill>
                  <a:srgbClr val="FF0000"/>
                </a:solidFill>
              </a:rPr>
              <a:t>.</a:t>
            </a:r>
            <a:endParaRPr lang="cs-CZ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86688" y="1417638"/>
            <a:ext cx="820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/>
          </a:p>
          <a:p>
            <a:r>
              <a:rPr lang="cs-CZ" b="1" dirty="0"/>
              <a:t>V</a:t>
            </a:r>
            <a:r>
              <a:rPr lang="cs-CZ" b="1" dirty="0" smtClean="0"/>
              <a:t>ystupování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E1FFE1"/>
          </a:solidFill>
        </p:spPr>
        <p:txBody>
          <a:bodyPr>
            <a:normAutofit fontScale="90000"/>
          </a:bodyPr>
          <a:lstStyle/>
          <a:p>
            <a:r>
              <a:rPr lang="cs-CZ" dirty="0" smtClean="0">
                <a:cs typeface="Arial" panose="020B0604020202020204" pitchFamily="34" charset="0"/>
              </a:rPr>
              <a:t>Rozšířená pravidla </a:t>
            </a:r>
            <a:r>
              <a:rPr lang="cs-CZ" dirty="0">
                <a:cs typeface="Arial" panose="020B0604020202020204" pitchFamily="34" charset="0"/>
              </a:rPr>
              <a:t>pro přepravu </a:t>
            </a:r>
            <a:r>
              <a:rPr lang="cs-CZ" dirty="0" smtClean="0">
                <a:cs typeface="Arial" panose="020B0604020202020204" pitchFamily="34" charset="0"/>
              </a:rPr>
              <a:t>cestujících dopravními </a:t>
            </a:r>
            <a:r>
              <a:rPr lang="cs-CZ" dirty="0">
                <a:cs typeface="Arial" panose="020B0604020202020204" pitchFamily="34" charset="0"/>
              </a:rPr>
              <a:t>prostředky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29730" y="2063969"/>
            <a:ext cx="8136904" cy="2308324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Nevystupovat a nepřipravovat se k výstupu bez pokynu učitele.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Před výstupem se na pokyn přesunout </a:t>
            </a:r>
            <a:r>
              <a:rPr lang="cs-CZ" sz="1600" b="1" dirty="0"/>
              <a:t>blíže výstupním </a:t>
            </a:r>
            <a:r>
              <a:rPr lang="cs-CZ" sz="1600" b="1" dirty="0" smtClean="0"/>
              <a:t>dveřím; učitel </a:t>
            </a:r>
            <a:r>
              <a:rPr lang="cs-CZ" sz="1600" b="1" dirty="0"/>
              <a:t>jde vždy první,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Vystupovat, až když dopravní </a:t>
            </a:r>
            <a:r>
              <a:rPr lang="cs-CZ" sz="1600" b="1" dirty="0"/>
              <a:t>prostředek </a:t>
            </a:r>
            <a:r>
              <a:rPr lang="cs-CZ" sz="1600" b="1" dirty="0" smtClean="0"/>
              <a:t>zastaví ve </a:t>
            </a:r>
            <a:r>
              <a:rPr lang="cs-CZ" sz="1600" b="1" dirty="0"/>
              <a:t>stanici </a:t>
            </a:r>
            <a:r>
              <a:rPr lang="cs-CZ" sz="1600" b="1" dirty="0" smtClean="0"/>
              <a:t>(na zastávce</a:t>
            </a:r>
            <a:r>
              <a:rPr lang="cs-CZ" sz="1600" b="1" dirty="0"/>
              <a:t>) </a:t>
            </a:r>
            <a:r>
              <a:rPr lang="cs-CZ" sz="1600" b="1" dirty="0" smtClean="0"/>
              <a:t>a pouze na pokyn učitele.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P</a:t>
            </a:r>
            <a:r>
              <a:rPr lang="cs-CZ" sz="1600" b="1" dirty="0" smtClean="0"/>
              <a:t>ři </a:t>
            </a:r>
            <a:r>
              <a:rPr lang="cs-CZ" sz="1600" b="1" dirty="0"/>
              <a:t>vystupování z autobusu a při pohybu na parkovišti a komunikacích dbát o svou bezpečnost, zdržovat se pouze na určených místech a řídit se pravidly silničního </a:t>
            </a:r>
            <a:r>
              <a:rPr lang="cs-CZ" sz="1600" b="1" dirty="0" smtClean="0"/>
              <a:t>provozu.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V případě, </a:t>
            </a:r>
            <a:r>
              <a:rPr lang="cs-CZ" sz="1600" b="1" dirty="0"/>
              <a:t>že </a:t>
            </a:r>
            <a:r>
              <a:rPr lang="cs-CZ" sz="1600" b="1" dirty="0" smtClean="0"/>
              <a:t>nestačíte z dopravního prostředku včas vystoupit nebo zůstanete z jakéhokoliv </a:t>
            </a:r>
            <a:r>
              <a:rPr lang="cs-CZ" sz="1600" b="1" dirty="0"/>
              <a:t>důvodu na nástupišti (</a:t>
            </a:r>
            <a:r>
              <a:rPr lang="cs-CZ" sz="1600" b="1" dirty="0" smtClean="0"/>
              <a:t>zastávce, nádraží), dodržte </a:t>
            </a:r>
            <a:r>
              <a:rPr lang="cs-CZ" sz="1600" b="1" dirty="0"/>
              <a:t>předem s vaším učitelem domluvené zásady, jak se </a:t>
            </a:r>
            <a:r>
              <a:rPr lang="cs-CZ" sz="1600" b="1" dirty="0" smtClean="0"/>
              <a:t>v </a:t>
            </a:r>
            <a:r>
              <a:rPr lang="cs-CZ" sz="1600" b="1" dirty="0"/>
              <a:t>takovém případě </a:t>
            </a:r>
            <a:r>
              <a:rPr lang="cs-CZ" sz="1600" b="1" dirty="0" smtClean="0"/>
              <a:t>zachovat.</a:t>
            </a:r>
            <a:endParaRPr lang="cs-CZ" sz="1600" b="1" dirty="0"/>
          </a:p>
        </p:txBody>
      </p:sp>
      <p:sp>
        <p:nvSpPr>
          <p:cNvPr id="10" name="Obdélník 9"/>
          <p:cNvSpPr/>
          <p:nvPr/>
        </p:nvSpPr>
        <p:spPr>
          <a:xfrm>
            <a:off x="457200" y="6248350"/>
            <a:ext cx="8259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9900"/>
                </a:solidFill>
              </a:rPr>
              <a:t>První z </a:t>
            </a:r>
            <a:r>
              <a:rPr lang="cs-CZ" sz="1600" b="1" dirty="0">
                <a:solidFill>
                  <a:srgbClr val="009900"/>
                </a:solidFill>
              </a:rPr>
              <a:t>dopravního prostředku </a:t>
            </a:r>
            <a:r>
              <a:rPr lang="cs-CZ" sz="1600" b="1" dirty="0" smtClean="0">
                <a:solidFill>
                  <a:srgbClr val="009900"/>
                </a:solidFill>
              </a:rPr>
              <a:t>vystupuje učitel, </a:t>
            </a:r>
            <a:r>
              <a:rPr lang="cs-CZ" sz="1600" b="1" dirty="0">
                <a:solidFill>
                  <a:srgbClr val="009900"/>
                </a:solidFill>
              </a:rPr>
              <a:t>jako </a:t>
            </a:r>
            <a:r>
              <a:rPr lang="cs-CZ" sz="1600" b="1" dirty="0" smtClean="0">
                <a:solidFill>
                  <a:srgbClr val="009900"/>
                </a:solidFill>
              </a:rPr>
              <a:t>poslední </a:t>
            </a:r>
            <a:endParaRPr lang="cs-CZ" sz="1600" b="1" dirty="0">
              <a:solidFill>
                <a:srgbClr val="009900"/>
              </a:solidFill>
            </a:endParaRPr>
          </a:p>
          <a:p>
            <a:pPr algn="ctr"/>
            <a:r>
              <a:rPr lang="cs-CZ" sz="1600" b="1" dirty="0">
                <a:solidFill>
                  <a:srgbClr val="009900"/>
                </a:solidFill>
              </a:rPr>
              <a:t>v</a:t>
            </a:r>
            <a:r>
              <a:rPr lang="cs-CZ" sz="1600" b="1" dirty="0" smtClean="0">
                <a:solidFill>
                  <a:srgbClr val="009900"/>
                </a:solidFill>
              </a:rPr>
              <a:t>ystupuje některá </a:t>
            </a:r>
            <a:r>
              <a:rPr lang="cs-CZ" sz="1600" b="1" dirty="0">
                <a:solidFill>
                  <a:srgbClr val="009900"/>
                </a:solidFill>
              </a:rPr>
              <a:t>z doprovázejících </a:t>
            </a:r>
            <a:r>
              <a:rPr lang="cs-CZ" sz="1600" b="1" dirty="0" smtClean="0">
                <a:solidFill>
                  <a:srgbClr val="009900"/>
                </a:solidFill>
              </a:rPr>
              <a:t>osob</a:t>
            </a:r>
            <a:r>
              <a:rPr lang="cs-CZ" sz="1600" b="1" dirty="0">
                <a:solidFill>
                  <a:srgbClr val="009900"/>
                </a:solidFill>
              </a:rPr>
              <a:t>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850" y="5012861"/>
            <a:ext cx="1438229" cy="107102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58125"/>
            <a:ext cx="1584176" cy="142575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019" y="4947963"/>
            <a:ext cx="1519729" cy="94078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4842851"/>
            <a:ext cx="2124071" cy="10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1143000"/>
          </a:xfrm>
          <a:solidFill>
            <a:srgbClr val="E1FFE1"/>
          </a:solidFill>
        </p:spPr>
        <p:txBody>
          <a:bodyPr>
            <a:noAutofit/>
          </a:bodyPr>
          <a:lstStyle/>
          <a:p>
            <a:r>
              <a:rPr lang="cs-CZ" sz="3600" dirty="0"/>
              <a:t>Přeprava </a:t>
            </a:r>
            <a:r>
              <a:rPr lang="cs-CZ" sz="3600" dirty="0" smtClean="0"/>
              <a:t>z </a:t>
            </a:r>
            <a:r>
              <a:rPr lang="cs-CZ" sz="3600" dirty="0"/>
              <a:t>místa </a:t>
            </a:r>
            <a:r>
              <a:rPr lang="cs-CZ" sz="3600" dirty="0" smtClean="0"/>
              <a:t>A do místa B na jízdním kole</a:t>
            </a:r>
            <a:endParaRPr lang="cs-CZ" sz="3600" dirty="0"/>
          </a:p>
        </p:txBody>
      </p:sp>
      <p:sp>
        <p:nvSpPr>
          <p:cNvPr id="15" name="Obdélník 14"/>
          <p:cNvSpPr/>
          <p:nvPr/>
        </p:nvSpPr>
        <p:spPr>
          <a:xfrm>
            <a:off x="144352" y="1257691"/>
            <a:ext cx="86868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Připravila pro vás škola cyklistický kurz</a:t>
            </a:r>
            <a:r>
              <a:rPr lang="cs-CZ" sz="1400" dirty="0" smtClean="0"/>
              <a:t>,</a:t>
            </a:r>
            <a:r>
              <a:rPr lang="cs-CZ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který na j</a:t>
            </a:r>
            <a:r>
              <a:rPr lang="cs-CZ" sz="1400" dirty="0">
                <a:cs typeface="Times New Roman" panose="02020603050405020304" pitchFamily="18" charset="0"/>
              </a:rPr>
              <a:t>ízdním </a:t>
            </a:r>
            <a:r>
              <a:rPr lang="cs-CZ" sz="1400" dirty="0" smtClean="0">
                <a:cs typeface="Times New Roman" panose="02020603050405020304" pitchFamily="18" charset="0"/>
              </a:rPr>
              <a:t>kole, a při kterém</a:t>
            </a:r>
            <a:r>
              <a:rPr lang="cs-CZ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se budete přemisťovat mezi 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jednotlivými tábořišti) </a:t>
            </a:r>
            <a:r>
              <a:rPr lang="cs-CZ" sz="1400" dirty="0" smtClean="0">
                <a:cs typeface="Times New Roman" panose="02020603050405020304" pitchFamily="18" charset="0"/>
              </a:rPr>
              <a:t>nebo budete podnikat samostatné </a:t>
            </a:r>
            <a:r>
              <a:rPr lang="cs-CZ" sz="1400" dirty="0" err="1" smtClean="0">
                <a:cs typeface="Times New Roman" panose="02020603050405020304" pitchFamily="18" charset="0"/>
              </a:rPr>
              <a:t>cyklovýlety</a:t>
            </a:r>
            <a:r>
              <a:rPr lang="cs-CZ" sz="1400" dirty="0" smtClean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28598" y="1777716"/>
            <a:ext cx="6791673" cy="1938992"/>
          </a:xfrm>
          <a:prstGeom prst="rect">
            <a:avLst/>
          </a:prstGeom>
          <a:solidFill>
            <a:srgbClr val="E1FFE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V tom </a:t>
            </a:r>
            <a:r>
              <a:rPr lang="cs-CZ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případě: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musíte znát pravidla silničního provozu pro jízdu </a:t>
            </a:r>
            <a:r>
              <a:rPr lang="cs-CZ" sz="1500" b="1" dirty="0" smtClean="0">
                <a:solidFill>
                  <a:srgbClr val="FF0000"/>
                </a:solidFill>
              </a:rPr>
              <a:t>na jízdním kole na pozemních komunikacích (zákon č. 361/2000 Sb.,</a:t>
            </a:r>
            <a:r>
              <a:rPr lang="cs-CZ" sz="15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cs-CZ" sz="15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zněním pozdějších předpisů</a:t>
            </a:r>
            <a:r>
              <a:rPr lang="cs-CZ" sz="1500" b="1" dirty="0" smtClean="0">
                <a:solidFill>
                  <a:srgbClr val="FF0000"/>
                </a:solidFill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00" b="1" dirty="0" smtClean="0">
                <a:solidFill>
                  <a:srgbClr val="FF0000"/>
                </a:solidFill>
              </a:rPr>
              <a:t>vaše kolo </a:t>
            </a:r>
            <a:r>
              <a:rPr lang="cs-CZ" sz="15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musí být v odpovídajícím a bezzávadném technickém </a:t>
            </a:r>
            <a:r>
              <a:rPr lang="cs-CZ" sz="15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stavu a </a:t>
            </a:r>
            <a:r>
              <a:rPr lang="cs-CZ" sz="1500" b="1" dirty="0" smtClean="0">
                <a:solidFill>
                  <a:srgbClr val="FF0000"/>
                </a:solidFill>
              </a:rPr>
              <a:t>musí být vybaveno podle</a:t>
            </a:r>
            <a:r>
              <a:rPr lang="cs-CZ" sz="15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příslušného právního předpisu (vyhláška </a:t>
            </a:r>
            <a:br>
              <a:rPr lang="cs-CZ" sz="15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5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č. 341/2014 Sb., ve znění pozdějších předpisů),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cs-CZ" sz="1500" b="1" dirty="0" smtClean="0">
                <a:solidFill>
                  <a:srgbClr val="FF0000"/>
                </a:solidFill>
                <a:ea typeface="Calibri" panose="020F0502020204030204" pitchFamily="34" charset="0"/>
                <a:cs typeface="TimesNewRomanPSMT"/>
              </a:rPr>
              <a:t>jste povinni být vybaveni ochrannou cyklistickou přilbou, kterou musíte </a:t>
            </a:r>
            <a:r>
              <a:rPr lang="cs-CZ" sz="1500" b="1" dirty="0" smtClean="0">
                <a:solidFill>
                  <a:srgbClr val="FF0000"/>
                </a:solidFill>
              </a:rPr>
              <a:t>mít </a:t>
            </a:r>
            <a:r>
              <a:rPr lang="cs-CZ" sz="15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 celou dobu jízdy na </a:t>
            </a:r>
            <a:r>
              <a:rPr lang="cs-CZ" sz="15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kole i při sesednutí z kola na hlavě (správně nasazenou).</a:t>
            </a:r>
            <a:endParaRPr lang="cs-CZ" sz="15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39280" y="3857717"/>
            <a:ext cx="8496944" cy="2677656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lvl="1"/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Doporučuje se: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mít pro cykloturistiku vhodný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oděv a obuv,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které dokáží nositele ochránit před chladem, větrem a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nepřízní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počasí, nejlépe </a:t>
            </a:r>
            <a:r>
              <a:rPr lang="cs-CZ" sz="1400" b="1" dirty="0"/>
              <a:t>z reflexního </a:t>
            </a:r>
            <a:r>
              <a:rPr lang="cs-CZ" sz="1400" b="1" dirty="0" smtClean="0"/>
              <a:t>materiálu nebo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1400" b="1" dirty="0" smtClean="0"/>
              <a:t>eflexní mi prvky, které </a:t>
            </a:r>
            <a:r>
              <a:rPr lang="cs-CZ" sz="1400" b="1" dirty="0"/>
              <a:t>zvyšují c</a:t>
            </a:r>
            <a:r>
              <a:rPr lang="cs-CZ" sz="1400" b="1" dirty="0" smtClean="0"/>
              <a:t>yklistovu bezpečnost,</a:t>
            </a:r>
            <a:endParaRPr lang="cs-CZ" sz="1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před prvním vyjetím si nechat prověřit vybavení a technický stav jízdní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kola učitelem nebo vedoucím cyklistického kurzu,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veškerou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cyklistickou </a:t>
            </a:r>
            <a:r>
              <a:rPr lang="cs-CZ" sz="1400" b="1" dirty="0"/>
              <a:t>výstroj a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vybavení používat bezpečným způsobem,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každý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problém s vybavením a výstrojí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 vybavením hlásit učiteli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nebo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vedoucímu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cyklistického kurzu,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řídit se pokyny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učitele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nebo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vedoucího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cyklistického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kurzu, příp. dalších doprovázejících osob,</a:t>
            </a:r>
            <a:endParaRPr lang="cs-CZ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dodržovat předem domluvené  zásady</a:t>
            </a:r>
            <a:r>
              <a:rPr lang="cs-CZ" sz="1400" b="1" dirty="0" smtClean="0"/>
              <a:t>, </a:t>
            </a:r>
            <a:r>
              <a:rPr lang="cs-CZ" sz="1400" b="1" dirty="0"/>
              <a:t>jak </a:t>
            </a:r>
            <a:r>
              <a:rPr lang="cs-CZ" sz="1400" b="1" dirty="0" smtClean="0"/>
              <a:t>postupovat</a:t>
            </a:r>
            <a:r>
              <a:rPr lang="cs-CZ" sz="1400" b="1" dirty="0" smtClean="0">
                <a:cs typeface="Times New Roman" panose="02020603050405020304" pitchFamily="18" charset="0"/>
              </a:rPr>
              <a:t>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případě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nedobrovolného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odpojení se od skupiny nebo  ztracení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se,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dodržovat zásady pitného režimu,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nevolnost, úraz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nebo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jiné zdravotní potíže bez zbytečného odkladu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hlásit učiteli.</a:t>
            </a:r>
            <a:endParaRPr lang="cs-CZ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39280" y="3876542"/>
            <a:ext cx="8557136" cy="2751163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7329" y="1967766"/>
            <a:ext cx="1632128" cy="15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51520" y="274638"/>
            <a:ext cx="8568952" cy="1143000"/>
          </a:xfrm>
          <a:prstGeom prst="rect">
            <a:avLst/>
          </a:prstGeom>
          <a:solidFill>
            <a:srgbClr val="00CC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Bezpečnostní pravidla pro cykloturistiku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51520" y="1511990"/>
            <a:ext cx="6912768" cy="4278094"/>
          </a:xfrm>
          <a:prstGeom prst="rect">
            <a:avLst/>
          </a:prstGeom>
          <a:solidFill>
            <a:srgbClr val="E1FFE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550" b="1" dirty="0" smtClean="0">
                <a:ea typeface="Times New Roman" panose="02020603050405020304" pitchFamily="18" charset="0"/>
              </a:rPr>
              <a:t>Při jízdě </a:t>
            </a:r>
            <a:r>
              <a:rPr lang="cs-CZ" sz="1550" b="1" dirty="0" smtClean="0"/>
              <a:t>na </a:t>
            </a:r>
            <a:r>
              <a:rPr lang="cs-CZ" sz="1550" b="1" dirty="0"/>
              <a:t>jízdním </a:t>
            </a:r>
            <a:r>
              <a:rPr lang="cs-CZ" sz="1550" b="1" dirty="0" smtClean="0"/>
              <a:t>kole: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silnici (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dopravním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provozu)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dbát zásad silničního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provozu: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respektovat dopravní značení a další příkazové a informační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tabule, a dbát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vysoké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opatrnosti. </a:t>
            </a:r>
            <a:r>
              <a:rPr lang="cs-CZ" sz="1550" b="1" dirty="0" smtClean="0"/>
              <a:t>Za </a:t>
            </a:r>
            <a:r>
              <a:rPr lang="cs-CZ" sz="1550" b="1" dirty="0"/>
              <a:t>snížené viditelnosti mít za jízdy </a:t>
            </a:r>
            <a:r>
              <a:rPr lang="cs-CZ" sz="1550" b="1" dirty="0" smtClean="0"/>
              <a:t>rozsvícený </a:t>
            </a:r>
            <a:r>
              <a:rPr lang="cs-CZ" sz="1550" b="1" dirty="0"/>
              <a:t>světlomet s bílým světlem svítícím dopředu a zadní svítilnu se světlem červené barvy nebo přerušovaným světlem červené barvy.</a:t>
            </a:r>
            <a:endParaRPr lang="cs-CZ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550" b="1" dirty="0" smtClean="0">
                <a:ea typeface="Times New Roman" panose="02020603050405020304" pitchFamily="18" charset="0"/>
              </a:rPr>
              <a:t>Využívat jízdní pruhy pro cyklisty, stezky </a:t>
            </a:r>
            <a:r>
              <a:rPr lang="cs-CZ" sz="1550" b="1" dirty="0">
                <a:ea typeface="Times New Roman" panose="02020603050405020304" pitchFamily="18" charset="0"/>
              </a:rPr>
              <a:t>pro cyklisty </a:t>
            </a:r>
            <a:r>
              <a:rPr lang="cs-CZ" sz="1550" b="1" dirty="0" smtClean="0">
                <a:ea typeface="Times New Roman" panose="02020603050405020304" pitchFamily="18" charset="0"/>
              </a:rPr>
              <a:t>a zóny </a:t>
            </a:r>
            <a:r>
              <a:rPr lang="cs-CZ" sz="1550" b="1" dirty="0">
                <a:ea typeface="Times New Roman" panose="02020603050405020304" pitchFamily="18" charset="0"/>
              </a:rPr>
              <a:t>pro </a:t>
            </a:r>
            <a:r>
              <a:rPr lang="cs-CZ" sz="1550" b="1" dirty="0" smtClean="0">
                <a:ea typeface="Times New Roman" panose="02020603050405020304" pitchFamily="18" charset="0"/>
              </a:rPr>
              <a:t>cyklisty a další určené trasy (např. pro přejezdy přes silnici, jako jsou přejezdy pro cyklisty nebo přechody pro chodce).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ržet se v jedné skupině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, pokud učitel nestanoví jinak. </a:t>
            </a:r>
            <a:r>
              <a:rPr lang="cs-CZ" sz="1550" b="1" dirty="0" smtClean="0">
                <a:ea typeface="Calibri" panose="020F0502020204030204" pitchFamily="34" charset="0"/>
                <a:cs typeface="TimesNewRomanPSMT"/>
              </a:rPr>
              <a:t>Na </a:t>
            </a:r>
            <a:r>
              <a:rPr lang="cs-CZ" sz="1550" b="1" dirty="0">
                <a:ea typeface="Calibri" panose="020F0502020204030204" pitchFamily="34" charset="0"/>
                <a:cs typeface="TimesNewRomanPSMT"/>
              </a:rPr>
              <a:t>začátku a na konci skupiny </a:t>
            </a:r>
            <a:r>
              <a:rPr lang="cs-CZ" sz="1550" b="1" dirty="0" smtClean="0">
                <a:ea typeface="Calibri" panose="020F0502020204030204" pitchFamily="34" charset="0"/>
                <a:cs typeface="TimesNewRomanPSMT"/>
              </a:rPr>
              <a:t>je vždy zletilá osoba. Jednou z těchto osob bývá učitel nebo vedoucí cyklistického kurzu.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Členové skupiny jedou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za sebou,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dodržují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dostatečné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rozestupy a stanovené pořadí a nepředjíždějí se (zejména první a poslední).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Č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lenové skupiny se stanovenými/domluvenými signály.</a:t>
            </a:r>
            <a:endParaRPr lang="cs-CZ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Členové skupiny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dodržují stanovenou trasu a  bez  svolení </a:t>
            </a:r>
            <a:r>
              <a:rPr lang="cs-CZ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učitele </a:t>
            </a:r>
            <a:r>
              <a:rPr lang="cs-CZ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skupinu neopouštějí (neodpojují se).</a:t>
            </a:r>
            <a:endParaRPr lang="cs-CZ" sz="15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 rot="20139529">
            <a:off x="1723624" y="5931771"/>
            <a:ext cx="2088232" cy="355803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Rozhodně neriskuj!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1872" y="1559590"/>
            <a:ext cx="1632128" cy="1558891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139952" y="5975757"/>
            <a:ext cx="4094584" cy="584775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/>
              <a:t>Mysli na základní pravidlo všech </a:t>
            </a:r>
            <a:r>
              <a:rPr lang="cs-CZ" sz="1600" b="1" dirty="0"/>
              <a:t>účastníků silničního </a:t>
            </a:r>
            <a:r>
              <a:rPr lang="cs-CZ" sz="1600" b="1" dirty="0" smtClean="0"/>
              <a:t>provozu: </a:t>
            </a:r>
            <a:r>
              <a:rPr lang="cs-CZ" sz="1600" b="1" dirty="0"/>
              <a:t>BÝT VIDĚN! 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 rot="1034116">
            <a:off x="6986038" y="4797053"/>
            <a:ext cx="1932706" cy="619272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Nepřeceňuj své síly ani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schopnosti! 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288" y="2440438"/>
            <a:ext cx="1632128" cy="15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90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/>
          <p:nvPr/>
        </p:nvSpPr>
        <p:spPr>
          <a:xfrm>
            <a:off x="2701173" y="4551536"/>
            <a:ext cx="6095243" cy="2000548"/>
          </a:xfrm>
          <a:prstGeom prst="rect">
            <a:avLst/>
          </a:prstGeom>
          <a:solidFill>
            <a:srgbClr val="E1FFE1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r>
              <a:rPr lang="cs-CZ" sz="1550" b="1" dirty="0" smtClean="0"/>
              <a:t>Kampaň Nejsi </a:t>
            </a:r>
            <a:r>
              <a:rPr lang="cs-CZ" sz="1550" b="1" dirty="0"/>
              <a:t>guma!</a:t>
            </a:r>
            <a:r>
              <a:rPr lang="cs-CZ" sz="1550" dirty="0"/>
              <a:t> </a:t>
            </a:r>
            <a:r>
              <a:rPr lang="cs-CZ" sz="1550" b="1" dirty="0"/>
              <a:t>upozorňuje na pády při cyklistice</a:t>
            </a:r>
            <a:r>
              <a:rPr lang="cs-CZ" sz="1550" dirty="0"/>
              <a:t>. </a:t>
            </a:r>
            <a:endParaRPr lang="cs-CZ" sz="1550" dirty="0" smtClean="0"/>
          </a:p>
          <a:p>
            <a:endParaRPr lang="cs-CZ" sz="1550" dirty="0"/>
          </a:p>
          <a:p>
            <a:r>
              <a:rPr lang="cs-CZ" sz="1550" dirty="0" smtClean="0"/>
              <a:t>Nepozornost</a:t>
            </a:r>
            <a:r>
              <a:rPr lang="cs-CZ" sz="1550" dirty="0"/>
              <a:t>, ztráta koncentrace, suverenita, automatismy, to jsou </a:t>
            </a:r>
            <a:r>
              <a:rPr lang="cs-CZ" sz="1550" dirty="0" smtClean="0"/>
              <a:t/>
            </a:r>
            <a:br>
              <a:rPr lang="cs-CZ" sz="1550" dirty="0" smtClean="0"/>
            </a:br>
            <a:r>
              <a:rPr lang="cs-CZ" sz="1550" dirty="0" smtClean="0"/>
              <a:t>                                                                             příčiny úrazu páteře </a:t>
            </a:r>
            <a:r>
              <a:rPr lang="cs-CZ" sz="1550" dirty="0"/>
              <a:t>a míchy na  </a:t>
            </a:r>
            <a:r>
              <a:rPr lang="cs-CZ" sz="1550" dirty="0" smtClean="0"/>
              <a:t>                                                                                               </a:t>
            </a:r>
            <a:br>
              <a:rPr lang="cs-CZ" sz="1550" dirty="0" smtClean="0"/>
            </a:br>
            <a:r>
              <a:rPr lang="cs-CZ" sz="1550" dirty="0" smtClean="0"/>
              <a:t>                                                                             kole.</a:t>
            </a:r>
            <a:r>
              <a:rPr lang="cs-CZ" sz="1550" dirty="0"/>
              <a:t> Buďte bdělí a připravení, </a:t>
            </a:r>
            <a:br>
              <a:rPr lang="cs-CZ" sz="1550" dirty="0"/>
            </a:br>
            <a:r>
              <a:rPr lang="cs-CZ" sz="1550" dirty="0"/>
              <a:t>                                                                             nepřestávejte kontrolovat </a:t>
            </a:r>
            <a:br>
              <a:rPr lang="cs-CZ" sz="1550" dirty="0"/>
            </a:br>
            <a:r>
              <a:rPr lang="cs-CZ" sz="1550" dirty="0"/>
              <a:t>                                                                             terén, v němž se pohybujete</a:t>
            </a:r>
            <a:r>
              <a:rPr lang="cs-CZ" sz="1550" dirty="0" smtClean="0"/>
              <a:t>.</a:t>
            </a:r>
            <a:r>
              <a:rPr lang="cs-CZ" sz="1550" dirty="0"/>
              <a:t/>
            </a:r>
            <a:br>
              <a:rPr lang="cs-CZ" sz="1550" dirty="0"/>
            </a:br>
            <a:r>
              <a:rPr lang="cs-CZ" sz="1550" dirty="0"/>
              <a:t>                                                                             </a:t>
            </a:r>
            <a:r>
              <a:rPr lang="cs-CZ" sz="1550" dirty="0" smtClean="0"/>
              <a:t>     </a:t>
            </a:r>
            <a:endParaRPr lang="cs-CZ" sz="1550" dirty="0"/>
          </a:p>
        </p:txBody>
      </p:sp>
      <p:sp>
        <p:nvSpPr>
          <p:cNvPr id="18" name="Obdélník 17"/>
          <p:cNvSpPr/>
          <p:nvPr/>
        </p:nvSpPr>
        <p:spPr>
          <a:xfrm>
            <a:off x="244553" y="5616810"/>
            <a:ext cx="5767607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 </a:t>
            </a:r>
          </a:p>
          <a:p>
            <a:r>
              <a:rPr lang="cs-CZ" sz="1600" dirty="0">
                <a:solidFill>
                  <a:srgbClr val="009900"/>
                </a:solidFill>
                <a:ea typeface="Times New Roman"/>
              </a:rPr>
              <a:t> </a:t>
            </a:r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Na nebezpečí úrazů při nevhodném chování </a:t>
            </a:r>
          </a:p>
          <a:p>
            <a:r>
              <a:rPr lang="cs-CZ" sz="1600" b="1" dirty="0">
                <a:solidFill>
                  <a:srgbClr val="009900"/>
                </a:solidFill>
                <a:ea typeface="Times New Roman"/>
              </a:rPr>
              <a:t>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                           cyklisty upozorňuje toto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  <a:hlinkClick r:id="rId2"/>
              </a:rPr>
              <a:t>video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.</a:t>
            </a:r>
          </a:p>
          <a:p>
            <a:pPr algn="just"/>
            <a:endParaRPr lang="cs-CZ" sz="1600" dirty="0">
              <a:solidFill>
                <a:srgbClr val="009900"/>
              </a:solidFill>
              <a:ea typeface="Times New Roman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39280" y="1559591"/>
            <a:ext cx="8557136" cy="2802978"/>
          </a:xfrm>
          <a:prstGeom prst="rect">
            <a:avLst/>
          </a:prstGeom>
          <a:solidFill>
            <a:srgbClr val="E1FFE1"/>
          </a:solidFill>
          <a:ln w="2857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-243353" y="2966085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51520" y="274638"/>
            <a:ext cx="8568952" cy="1143000"/>
          </a:xfrm>
          <a:prstGeom prst="rect">
            <a:avLst/>
          </a:prstGeom>
          <a:solidFill>
            <a:srgbClr val="00CC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Bezpečnostní pravidla pro cykloturistiku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288" y="2440438"/>
            <a:ext cx="1632128" cy="155889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640542" y="486721"/>
            <a:ext cx="4598052" cy="392864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cs-CZ" sz="1400" b="1" cap="all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 zakázáno:</a:t>
            </a: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předjíždět prvního, zůstávat pozadu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cs-CZ" sz="14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jezdit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 zadním kole, </a:t>
            </a:r>
            <a:endParaRPr lang="cs-CZ" sz="14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jezdit bez držení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řídítek, </a:t>
            </a:r>
            <a:endParaRPr lang="cs-CZ" sz="14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skákat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 kolem, </a:t>
            </a: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prudce bezdůvodně brzdit,</a:t>
            </a: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jezdit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nohama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mimo pedály, </a:t>
            </a:r>
            <a:endParaRPr lang="cs-CZ" sz="14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při jízdě telefonovat, </a:t>
            </a: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při jízdě konzumovat jídlo a pití, </a:t>
            </a: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poslouchat hudbu (mp3, mobil aj.),</a:t>
            </a: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vozit/mít při sobě předměty, které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by mohly </a:t>
            </a: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jejich držitele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nebo jiné osoby </a:t>
            </a: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zranit.</a:t>
            </a:r>
            <a:endParaRPr lang="cs-CZ" sz="1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061225" y="566949"/>
            <a:ext cx="4598052" cy="1837554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</a:pPr>
            <a:r>
              <a:rPr lang="cs-CZ" sz="1400" b="1" cap="all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 zakázána:</a:t>
            </a: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jízda dvou cyklistů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vedle </a:t>
            </a: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sebe,</a:t>
            </a:r>
            <a:endParaRPr lang="cs-CZ" sz="1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jízda dvou osob </a:t>
            </a:r>
            <a:r>
              <a:rPr lang="cs-CZ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jednom kole</a:t>
            </a:r>
            <a:r>
              <a:rPr lang="cs-CZ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300" b="1" cap="all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1872" y="1559590"/>
            <a:ext cx="1632128" cy="1558891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97" y="5693456"/>
            <a:ext cx="1276350" cy="923925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 rot="20737835">
            <a:off x="453165" y="4686132"/>
            <a:ext cx="1932706" cy="6192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Prevence úrazů při cyklistice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2160" y="2715654"/>
            <a:ext cx="1632128" cy="15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0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808" y="2388814"/>
            <a:ext cx="1628775" cy="14763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1143000"/>
          </a:xfrm>
          <a:solidFill>
            <a:srgbClr val="E1FFE1"/>
          </a:solidFill>
        </p:spPr>
        <p:txBody>
          <a:bodyPr>
            <a:noAutofit/>
          </a:bodyPr>
          <a:lstStyle/>
          <a:p>
            <a:r>
              <a:rPr lang="cs-CZ" sz="3600" dirty="0"/>
              <a:t>Přeprava </a:t>
            </a:r>
            <a:r>
              <a:rPr lang="cs-CZ" sz="3600" dirty="0" smtClean="0"/>
              <a:t>z </a:t>
            </a:r>
            <a:r>
              <a:rPr lang="cs-CZ" sz="3600" dirty="0"/>
              <a:t>místa </a:t>
            </a:r>
            <a:r>
              <a:rPr lang="cs-CZ" sz="3600" dirty="0" smtClean="0"/>
              <a:t>A do místa B s využitím </a:t>
            </a:r>
            <a:r>
              <a:rPr lang="cs-CZ" sz="3600" dirty="0" smtClean="0">
                <a:solidFill>
                  <a:srgbClr val="000000"/>
                </a:solidFill>
              </a:rPr>
              <a:t>různých druhů plavidel (kánoe, rafty, pramice)</a:t>
            </a:r>
            <a:endParaRPr lang="cs-CZ" sz="3600" dirty="0"/>
          </a:p>
        </p:txBody>
      </p:sp>
      <p:sp>
        <p:nvSpPr>
          <p:cNvPr id="15" name="Obdélník 14"/>
          <p:cNvSpPr/>
          <p:nvPr/>
        </p:nvSpPr>
        <p:spPr>
          <a:xfrm>
            <a:off x="228599" y="1489537"/>
            <a:ext cx="868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Připravila pro vás škola kurz vodní turistiky nebo podniknete vodácké putování, kdy budete překonávat vzdálenost mezi výchozím místem a místem dosahu (přemisťovat se mezi jednotlivými tábořišti) metodou sjíždění </a:t>
            </a:r>
            <a:b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řeky nebo menšího vodního toku za pomoci vámi ovládaných plavidel?</a:t>
            </a:r>
          </a:p>
          <a:p>
            <a:pPr algn="just"/>
            <a:r>
              <a:rPr lang="cs-CZ" sz="1300" dirty="0" smtClean="0">
                <a:cs typeface="Times New Roman" panose="02020603050405020304" pitchFamily="18" charset="0"/>
              </a:rPr>
              <a:t>V tom případě </a:t>
            </a:r>
            <a:r>
              <a:rPr lang="cs-CZ" sz="1300" b="1" dirty="0" smtClean="0">
                <a:cs typeface="Times New Roman" panose="02020603050405020304" pitchFamily="18" charset="0"/>
              </a:rPr>
              <a:t>jste povinni</a:t>
            </a:r>
            <a:r>
              <a:rPr lang="cs-CZ" sz="1300" dirty="0" smtClean="0">
                <a:cs typeface="Times New Roman" panose="02020603050405020304" pitchFamily="18" charset="0"/>
              </a:rPr>
              <a:t>:</a:t>
            </a:r>
            <a:endParaRPr lang="cs-CZ" sz="1300" dirty="0"/>
          </a:p>
        </p:txBody>
      </p:sp>
      <p:sp>
        <p:nvSpPr>
          <p:cNvPr id="16" name="Obdélník 15"/>
          <p:cNvSpPr/>
          <p:nvPr/>
        </p:nvSpPr>
        <p:spPr>
          <a:xfrm>
            <a:off x="228599" y="6334780"/>
            <a:ext cx="8686800" cy="492443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300" b="1" dirty="0" smtClean="0"/>
              <a:t>Platí i pro klasické vodácké kurzy, kdy účastníci jsou ubytováni trvale na jednom místě </a:t>
            </a:r>
            <a:br>
              <a:rPr lang="cs-CZ" sz="1300" b="1" dirty="0" smtClean="0"/>
            </a:br>
            <a:r>
              <a:rPr lang="cs-CZ" sz="1300" b="1" dirty="0" smtClean="0"/>
              <a:t>a pouze během dne odcházejí trénovat vodáckou techniku</a:t>
            </a:r>
            <a:r>
              <a:rPr lang="cs-CZ" sz="1300" dirty="0" smtClean="0"/>
              <a:t>. </a:t>
            </a:r>
            <a:endParaRPr lang="cs-CZ" sz="1300" dirty="0"/>
          </a:p>
        </p:txBody>
      </p:sp>
      <p:sp>
        <p:nvSpPr>
          <p:cNvPr id="22" name="Obdélník 21"/>
          <p:cNvSpPr/>
          <p:nvPr/>
        </p:nvSpPr>
        <p:spPr>
          <a:xfrm>
            <a:off x="233310" y="2292114"/>
            <a:ext cx="655272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mít vhodný oděv a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obuv 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(mj. i </a:t>
            </a:r>
            <a:r>
              <a:rPr lang="cs-CZ" sz="1300" dirty="0">
                <a:ea typeface="Calibri" panose="020F0502020204030204" pitchFamily="34" charset="0"/>
                <a:cs typeface="Times New Roman" panose="02020603050405020304" pitchFamily="18" charset="0"/>
              </a:rPr>
              <a:t>obuv pro brodění ve 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vodě),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mít odpovídající vybavení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v bezzávadném stavu 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300" dirty="0" smtClean="0"/>
              <a:t>loď, pádlo/veslo </a:t>
            </a:r>
            <a:r>
              <a:rPr lang="cs-CZ" sz="1300" dirty="0"/>
              <a:t>a další </a:t>
            </a:r>
            <a:r>
              <a:rPr lang="cs-CZ" sz="1300" dirty="0" smtClean="0"/>
              <a:t>vybavení),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3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mít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odpovídající výstroj v bezzávadném stavu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zejm. záchrannou </a:t>
            </a:r>
            <a:r>
              <a:rPr lang="cs-CZ" sz="1300" b="1" dirty="0">
                <a:ea typeface="Calibri" panose="020F0502020204030204" pitchFamily="34" charset="0"/>
                <a:cs typeface="TimesNewRomanPSMT"/>
              </a:rPr>
              <a:t>plovací </a:t>
            </a:r>
            <a:r>
              <a:rPr lang="cs-CZ" sz="1300" b="1" dirty="0" smtClean="0">
                <a:ea typeface="Calibri" panose="020F0502020204030204" pitchFamily="34" charset="0"/>
                <a:cs typeface="TimesNewRomanPSMT"/>
              </a:rPr>
              <a:t>vestu, přilbu </a:t>
            </a:r>
            <a:br>
              <a:rPr lang="cs-CZ" sz="1300" b="1" dirty="0" smtClean="0">
                <a:ea typeface="Calibri" panose="020F0502020204030204" pitchFamily="34" charset="0"/>
                <a:cs typeface="TimesNewRomanPSMT"/>
              </a:rPr>
            </a:br>
            <a:r>
              <a:rPr lang="cs-CZ" sz="1300" b="1" dirty="0" smtClean="0">
                <a:ea typeface="Calibri" panose="020F0502020204030204" pitchFamily="34" charset="0"/>
                <a:cs typeface="TimesNewRomanPSMT"/>
              </a:rPr>
              <a:t>a</a:t>
            </a:r>
            <a:r>
              <a:rPr lang="cs-CZ" sz="1300" b="1" dirty="0" smtClean="0"/>
              <a:t> </a:t>
            </a:r>
            <a:r>
              <a:rPr lang="cs-CZ" sz="1300" b="1" dirty="0"/>
              <a:t>další </a:t>
            </a:r>
            <a:r>
              <a:rPr lang="cs-CZ" sz="1300" b="1" dirty="0" smtClean="0"/>
              <a:t>nezbytnou výstroj) a tuto výstroj mít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po celou dobu jízdy na vodě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neustále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sobě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cs-CZ" sz="13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používat vybavení a výstroj bezpečným způsobem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každý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problém s vybavením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 výstrojí hlásit vedoucímu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akce (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učiteli) nebo instruktorovi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vodáckého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kurzu,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plnit pokyny instruktora vodáckého kurzu nebo vedoucího akce (učitele),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řídit se pokyny dalších osob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(doprovázející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osoba/y,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asistent instruktora, apod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lang="cs-CZ" sz="13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6300192" y="3904533"/>
            <a:ext cx="2736304" cy="355803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Ani frajeřina </a:t>
            </a: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na vodu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nepatří!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bdélník 24"/>
          <p:cNvSpPr/>
          <p:nvPr/>
        </p:nvSpPr>
        <p:spPr>
          <a:xfrm rot="1034116">
            <a:off x="7162943" y="2042394"/>
            <a:ext cx="1932706" cy="619272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Nepřeceňuj své síly ani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schopnosti! 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28599" y="4316150"/>
            <a:ext cx="8686800" cy="2018630"/>
          </a:xfrm>
          <a:prstGeom prst="rect">
            <a:avLst/>
          </a:prstGeom>
          <a:solidFill>
            <a:srgbClr val="E1FFE1"/>
          </a:solidFill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cs-CZ" sz="1300" b="1" cap="all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 zakázáno:</a:t>
            </a: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3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samostatně </a:t>
            </a:r>
            <a:r>
              <a:rPr lang="cs-CZ" sz="13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bez dozoru vedoucího sjíždět větší peřeje, jezy, přírodně či uměle vytvořené šlajsny </a:t>
            </a:r>
            <a:r>
              <a:rPr lang="cs-CZ" sz="13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apod.,</a:t>
            </a: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3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schválně </a:t>
            </a:r>
            <a:r>
              <a:rPr lang="cs-CZ" sz="13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převracet lodě, skákat z lodí do vody </a:t>
            </a:r>
            <a:r>
              <a:rPr lang="cs-CZ" sz="13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nebo </a:t>
            </a:r>
            <a:r>
              <a:rPr lang="cs-CZ" sz="13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používat loď jako molo pro vodní hrátky</a:t>
            </a:r>
            <a:r>
              <a:rPr lang="cs-CZ" sz="13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3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-444017" y="4316150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34479" y="4371470"/>
            <a:ext cx="8280920" cy="116249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 okolí vody a při sjíždění vodních toků je nutné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respektovat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příkazové a informační tabule a dopravní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značení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300" dirty="0">
                <a:ea typeface="Calibri" panose="020F0502020204030204" pitchFamily="34" charset="0"/>
                <a:cs typeface="Times New Roman" panose="02020603050405020304" pitchFamily="18" charset="0"/>
              </a:rPr>
              <a:t>Při sjíždění řeky na více lodích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se bezdůvodně a bez souhlasu nikdo neodpojuje</a:t>
            </a:r>
            <a:r>
              <a:rPr lang="cs-CZ" sz="1300" dirty="0">
                <a:ea typeface="Calibri" panose="020F0502020204030204" pitchFamily="34" charset="0"/>
                <a:cs typeface="Times New Roman" panose="02020603050405020304" pitchFamily="18" charset="0"/>
              </a:rPr>
              <a:t>. Je nutné, aby při jízdě na sebe jednotlivé posádky lodí neustále viděly. </a:t>
            </a: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300" dirty="0"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 nutné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respektovat všechna pravidla vydaná instruktorem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vodáckého kurzu nebo 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vedoucím </a:t>
            </a:r>
            <a:r>
              <a:rPr lang="cs-CZ" sz="1300" b="1" dirty="0">
                <a:ea typeface="Calibri" panose="020F0502020204030204" pitchFamily="34" charset="0"/>
                <a:cs typeface="Times New Roman" panose="02020603050405020304" pitchFamily="18" charset="0"/>
              </a:rPr>
              <a:t>akce (</a:t>
            </a:r>
            <a:r>
              <a:rPr lang="cs-CZ" sz="1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učitelem) pro manipulaci s lodí </a:t>
            </a:r>
            <a:r>
              <a:rPr lang="cs-CZ" sz="1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(náraz na překážku, převrácení lodě, nechtěné odpojení se od skupiny z důvodu silného proudu, aj.). </a:t>
            </a:r>
          </a:p>
        </p:txBody>
      </p:sp>
    </p:spTree>
    <p:extLst>
      <p:ext uri="{BB962C8B-B14F-4D97-AF65-F5344CB8AC3E}">
        <p14:creationId xmlns:p14="http://schemas.microsoft.com/office/powerpoint/2010/main" val="17060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9900"/>
          </a:solidFill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Bezpečnost v místě konání akce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7200" y="1556792"/>
            <a:ext cx="4690864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Divadlo, kulturní dům, muzeum, galerie, knihovna, …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10419" y="1944033"/>
            <a:ext cx="4690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srgbClr val="000000"/>
                </a:solidFill>
              </a:rPr>
              <a:t>Zde jsou všichni návštěvníci povinni </a:t>
            </a:r>
            <a:r>
              <a:rPr lang="cs-CZ" sz="1600" b="1" dirty="0" smtClean="0">
                <a:solidFill>
                  <a:srgbClr val="000000"/>
                </a:solidFill>
              </a:rPr>
              <a:t>dodržovat návštěvní řád</a:t>
            </a:r>
            <a:r>
              <a:rPr lang="cs-CZ" sz="1600" dirty="0" smtClean="0">
                <a:solidFill>
                  <a:srgbClr val="000000"/>
                </a:solidFill>
              </a:rPr>
              <a:t>, p</a:t>
            </a:r>
            <a:r>
              <a:rPr lang="cs-CZ" sz="1600" dirty="0" smtClean="0"/>
              <a:t>ohybovat </a:t>
            </a:r>
            <a:r>
              <a:rPr lang="cs-CZ" sz="1600" dirty="0"/>
              <a:t>se pouze </a:t>
            </a:r>
            <a:r>
              <a:rPr lang="cs-CZ" sz="1600" dirty="0" smtClean="0"/>
              <a:t>v určených prostorách </a:t>
            </a:r>
            <a:r>
              <a:rPr lang="cs-CZ" sz="1600" dirty="0" smtClean="0">
                <a:solidFill>
                  <a:srgbClr val="000000"/>
                </a:solidFill>
              </a:rPr>
              <a:t>a po vyznačených trasách, a především se chovat </a:t>
            </a:r>
            <a:r>
              <a:rPr lang="cs-CZ" sz="1600" b="1" dirty="0" smtClean="0"/>
              <a:t>ukázněně a slušně</a:t>
            </a:r>
            <a:r>
              <a:rPr lang="cs-CZ" sz="1600" dirty="0" smtClean="0">
                <a:solidFill>
                  <a:srgbClr val="000000"/>
                </a:solidFill>
              </a:rPr>
              <a:t>. K takovému chování patří </a:t>
            </a:r>
            <a:br>
              <a:rPr lang="cs-CZ" sz="1600" dirty="0" smtClean="0">
                <a:solidFill>
                  <a:srgbClr val="000000"/>
                </a:solidFill>
              </a:rPr>
            </a:br>
            <a:r>
              <a:rPr lang="cs-CZ" sz="1600" dirty="0" smtClean="0">
                <a:solidFill>
                  <a:srgbClr val="000000"/>
                </a:solidFill>
              </a:rPr>
              <a:t>i vhodné oblečení (přiměřeně pro danou akci).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5" name="Picture 4" descr="Budova, Banka, Kancelář, Korporační, Design, Ik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0" y="3251097"/>
            <a:ext cx="3725328" cy="16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371406" y="2333054"/>
            <a:ext cx="1368152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iná škola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321050" y="2688857"/>
            <a:ext cx="3798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000000"/>
                </a:solidFill>
              </a:rPr>
              <a:t>Při vyslání do jiné školy, např. za účelem účasti v soutěži (školní olympiáda, sportovní turnaj, apod.), jsou hosté povinni: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>
                <a:solidFill>
                  <a:srgbClr val="000000"/>
                </a:solidFill>
              </a:rPr>
              <a:t>chovat se a dodržovat bezpečnost </a:t>
            </a:r>
            <a:r>
              <a:rPr lang="cs-CZ" sz="1600" dirty="0" smtClean="0">
                <a:solidFill>
                  <a:srgbClr val="000000"/>
                </a:solidFill>
              </a:rPr>
              <a:t>obdobně jako ve své škole,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>
                <a:solidFill>
                  <a:srgbClr val="000000"/>
                </a:solidFill>
              </a:rPr>
              <a:t>řídit se pokyny vázanými na provádění činností a úkolů při </a:t>
            </a:r>
            <a:r>
              <a:rPr lang="cs-CZ" sz="1600" dirty="0" smtClean="0"/>
              <a:t>soutěži (</a:t>
            </a:r>
            <a:r>
              <a:rPr lang="cs-CZ" sz="1600" b="1" dirty="0" smtClean="0"/>
              <a:t>organizační řád soutěže, přehlídky, turnaje, apod.</a:t>
            </a:r>
            <a:r>
              <a:rPr lang="cs-CZ" sz="1600" dirty="0" smtClean="0"/>
              <a:t>).</a:t>
            </a:r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>
            <a:off x="410419" y="5157192"/>
            <a:ext cx="7152059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Venkovní akce – návštěva zoo, botanické zahrady, skanzenu, muzea v přírodě, …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31212" y="5512995"/>
            <a:ext cx="5464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srgbClr val="000000"/>
                </a:solidFill>
              </a:rPr>
              <a:t>Zde jsou všichni návštěvníci povinni </a:t>
            </a:r>
            <a:r>
              <a:rPr lang="cs-CZ" sz="1600" b="1" dirty="0" smtClean="0">
                <a:solidFill>
                  <a:srgbClr val="000000"/>
                </a:solidFill>
              </a:rPr>
              <a:t>dodržovat návštěvní řád</a:t>
            </a:r>
            <a:r>
              <a:rPr lang="cs-CZ" sz="1600" dirty="0" smtClean="0">
                <a:solidFill>
                  <a:srgbClr val="000000"/>
                </a:solidFill>
              </a:rPr>
              <a:t>, </a:t>
            </a:r>
            <a:br>
              <a:rPr lang="cs-CZ" sz="1600" dirty="0" smtClean="0">
                <a:solidFill>
                  <a:srgbClr val="000000"/>
                </a:solidFill>
              </a:rPr>
            </a:br>
            <a:r>
              <a:rPr lang="cs-CZ" sz="1600" dirty="0" smtClean="0">
                <a:solidFill>
                  <a:srgbClr val="000000"/>
                </a:solidFill>
              </a:rPr>
              <a:t>a přitom se p</a:t>
            </a:r>
            <a:r>
              <a:rPr lang="cs-CZ" sz="1600" dirty="0" smtClean="0"/>
              <a:t>ohybovat </a:t>
            </a:r>
            <a:r>
              <a:rPr lang="cs-CZ" sz="1600" dirty="0"/>
              <a:t>se pouze po vyznačených cestách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>a prostorách. </a:t>
            </a:r>
            <a:r>
              <a:rPr lang="cs-CZ" sz="1600" b="1" dirty="0"/>
              <a:t>Chovat se ohleduplně ke zvířatům</a:t>
            </a:r>
            <a:r>
              <a:rPr lang="cs-CZ" sz="1600" dirty="0"/>
              <a:t>, nerušit je hlukem nebo jiným nevhodným chováním</a:t>
            </a:r>
            <a:r>
              <a:rPr lang="cs-CZ" sz="1600" b="1" dirty="0" smtClean="0"/>
              <a:t> a nekrmit je. 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br>
              <a:rPr lang="cs-CZ" sz="1600" dirty="0" smtClean="0">
                <a:solidFill>
                  <a:srgbClr val="000000"/>
                </a:solidFill>
              </a:rPr>
            </a:br>
            <a:r>
              <a:rPr lang="cs-CZ" sz="1600" b="1" dirty="0" smtClean="0">
                <a:solidFill>
                  <a:srgbClr val="000000"/>
                </a:solidFill>
              </a:rPr>
              <a:t>Neničit objekty, jejich zařízení, ani přírodu.</a:t>
            </a:r>
            <a:endParaRPr lang="cs-CZ" sz="1600" b="1" dirty="0">
              <a:solidFill>
                <a:srgbClr val="000000"/>
              </a:solidFill>
            </a:endParaRPr>
          </a:p>
        </p:txBody>
      </p:sp>
      <p:pic>
        <p:nvPicPr>
          <p:cNvPr id="11" name="Picture 2" descr="Zvířata, Koně, Divoký, Svoboda, Savci, Stádo, Silu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636" y="5054786"/>
            <a:ext cx="2590164" cy="156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859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4000" dirty="0" smtClean="0">
                <a:solidFill>
                  <a:schemeClr val="bg1"/>
                </a:solidFill>
              </a:rPr>
              <a:t>Bezpečnost v místě ubytování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496518"/>
            <a:ext cx="7643192" cy="2497871"/>
          </a:xfrm>
          <a:solidFill>
            <a:srgbClr val="E1FFE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dirty="0" smtClean="0"/>
              <a:t>Pro žáky ubytované na společné akci třídy nebo jiné školní skupiny </a:t>
            </a:r>
            <a:br>
              <a:rPr lang="cs-CZ" sz="1600" dirty="0" smtClean="0"/>
            </a:br>
            <a:r>
              <a:rPr lang="cs-CZ" sz="1600" dirty="0" smtClean="0"/>
              <a:t>v jakémkoliv ubytovacím nařízení </a:t>
            </a:r>
            <a:r>
              <a:rPr lang="cs-CZ" sz="1600" b="1" dirty="0" smtClean="0"/>
              <a:t>vždy platí, že žák</a:t>
            </a:r>
            <a:r>
              <a:rPr lang="cs-CZ" sz="1600" dirty="0" smtClean="0"/>
              <a:t>:</a:t>
            </a:r>
            <a:r>
              <a:rPr lang="cs-CZ" sz="1600" dirty="0"/>
              <a:t>	</a:t>
            </a:r>
            <a:endParaRPr lang="cs-CZ" sz="1600" dirty="0" smtClean="0"/>
          </a:p>
          <a:p>
            <a:r>
              <a:rPr lang="cs-CZ" sz="1600" b="1" dirty="0">
                <a:solidFill>
                  <a:srgbClr val="FF0000"/>
                </a:solidFill>
              </a:rPr>
              <a:t>n</a:t>
            </a:r>
            <a:r>
              <a:rPr lang="cs-CZ" sz="1600" b="1" dirty="0" smtClean="0">
                <a:solidFill>
                  <a:srgbClr val="FF0000"/>
                </a:solidFill>
              </a:rPr>
              <a:t>esmí opouštět ubytovací </a:t>
            </a:r>
            <a:r>
              <a:rPr lang="cs-CZ" sz="1600" b="1">
                <a:solidFill>
                  <a:srgbClr val="FF0000"/>
                </a:solidFill>
              </a:rPr>
              <a:t>zařízení </a:t>
            </a:r>
            <a:r>
              <a:rPr lang="cs-CZ" sz="1600" b="1" smtClean="0">
                <a:solidFill>
                  <a:srgbClr val="FF0000"/>
                </a:solidFill>
              </a:rPr>
              <a:t>jeho </a:t>
            </a:r>
            <a:r>
              <a:rPr lang="cs-CZ" sz="1600" b="1" dirty="0" smtClean="0">
                <a:solidFill>
                  <a:srgbClr val="FF0000"/>
                </a:solidFill>
              </a:rPr>
              <a:t>část (pokoj, </a:t>
            </a:r>
            <a:r>
              <a:rPr lang="cs-CZ" sz="1600" b="1" dirty="0">
                <a:solidFill>
                  <a:srgbClr val="FF0000"/>
                </a:solidFill>
              </a:rPr>
              <a:t>kajutu, </a:t>
            </a:r>
            <a:r>
              <a:rPr lang="cs-CZ" sz="1600" b="1" dirty="0" smtClean="0">
                <a:solidFill>
                  <a:srgbClr val="FF0000"/>
                </a:solidFill>
              </a:rPr>
              <a:t/>
            </a:r>
            <a:br>
              <a:rPr lang="cs-CZ" sz="1600" b="1" dirty="0" smtClean="0">
                <a:solidFill>
                  <a:srgbClr val="FF0000"/>
                </a:solidFill>
              </a:rPr>
            </a:br>
            <a:r>
              <a:rPr lang="cs-CZ" sz="1600" b="1" dirty="0" smtClean="0">
                <a:solidFill>
                  <a:srgbClr val="FF0000"/>
                </a:solidFill>
              </a:rPr>
              <a:t>společenskou nebo jinou místnost či prostor určený ke </a:t>
            </a:r>
            <a:br>
              <a:rPr lang="cs-CZ" sz="1600" b="1" dirty="0" smtClean="0">
                <a:solidFill>
                  <a:srgbClr val="FF0000"/>
                </a:solidFill>
              </a:rPr>
            </a:br>
            <a:r>
              <a:rPr lang="cs-CZ" sz="1600" b="1" dirty="0" smtClean="0">
                <a:solidFill>
                  <a:srgbClr val="FF0000"/>
                </a:solidFill>
              </a:rPr>
              <a:t>shromažďování, bez pokynu nebo doprovodu učitele nebo jiných </a:t>
            </a:r>
            <a:br>
              <a:rPr lang="cs-CZ" sz="1600" b="1" dirty="0" smtClean="0">
                <a:solidFill>
                  <a:srgbClr val="FF0000"/>
                </a:solidFill>
              </a:rPr>
            </a:br>
            <a:r>
              <a:rPr lang="cs-CZ" sz="1600" b="1" dirty="0" smtClean="0">
                <a:solidFill>
                  <a:srgbClr val="FF0000"/>
                </a:solidFill>
              </a:rPr>
              <a:t>doprovázejících osob,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je povinen dodržovat </a:t>
            </a:r>
            <a:r>
              <a:rPr lang="cs-CZ" sz="1600" b="1" dirty="0" smtClean="0">
                <a:solidFill>
                  <a:srgbClr val="FF0000"/>
                </a:solidFill>
              </a:rPr>
              <a:t>pravidla </a:t>
            </a:r>
            <a:r>
              <a:rPr lang="cs-CZ" sz="1600" b="1" dirty="0">
                <a:solidFill>
                  <a:srgbClr val="FF0000"/>
                </a:solidFill>
              </a:rPr>
              <a:t>ubytovacího zařízení (ubytovací </a:t>
            </a:r>
            <a:r>
              <a:rPr lang="cs-CZ" sz="1600" b="1" dirty="0" smtClean="0">
                <a:solidFill>
                  <a:srgbClr val="FF0000"/>
                </a:solidFill>
              </a:rPr>
              <a:t>řád/vnitřní řád) a to pro jednotlivé budovy a jejich části, objekty, areál, v němž se nachází, atd.),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je povinen </a:t>
            </a:r>
            <a:r>
              <a:rPr lang="cs-CZ" sz="1600" b="1" dirty="0" smtClean="0">
                <a:solidFill>
                  <a:srgbClr val="FF0000"/>
                </a:solidFill>
              </a:rPr>
              <a:t>uposlechnout vedle pokynů učitele </a:t>
            </a:r>
            <a:r>
              <a:rPr lang="cs-CZ" sz="1600" b="1" dirty="0">
                <a:solidFill>
                  <a:srgbClr val="FF0000"/>
                </a:solidFill>
              </a:rPr>
              <a:t>nebo jiných doprovázejících </a:t>
            </a:r>
            <a:r>
              <a:rPr lang="cs-CZ" sz="1600" b="1" dirty="0" smtClean="0">
                <a:solidFill>
                  <a:srgbClr val="FF0000"/>
                </a:solidFill>
              </a:rPr>
              <a:t>osob také pokynů pracovníků/provozovatelů ubytovacího </a:t>
            </a:r>
            <a:r>
              <a:rPr lang="cs-CZ" sz="1600" b="1" dirty="0">
                <a:solidFill>
                  <a:srgbClr val="FF0000"/>
                </a:solidFill>
              </a:rPr>
              <a:t>zařízení.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Room pictogram vector dra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21" y="1747220"/>
            <a:ext cx="1368152" cy="8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aoblený obdélník 15"/>
          <p:cNvSpPr/>
          <p:nvPr/>
        </p:nvSpPr>
        <p:spPr>
          <a:xfrm>
            <a:off x="-252536" y="2016489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1520" y="4394440"/>
            <a:ext cx="8435280" cy="2200089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</a:pPr>
            <a:endParaRPr lang="cs-CZ" sz="1600" b="1" dirty="0" smtClean="0">
              <a:solidFill>
                <a:srgbClr val="00CC00"/>
              </a:solidFill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9900"/>
                </a:solidFill>
              </a:rPr>
              <a:t>d</a:t>
            </a:r>
            <a:r>
              <a:rPr lang="cs-CZ" sz="1600" b="1" dirty="0" smtClean="0">
                <a:solidFill>
                  <a:srgbClr val="009900"/>
                </a:solidFill>
              </a:rPr>
              <a:t>održovat </a:t>
            </a:r>
            <a:r>
              <a:rPr lang="cs-CZ" sz="1600" b="1" dirty="0">
                <a:solidFill>
                  <a:srgbClr val="009900"/>
                </a:solidFill>
              </a:rPr>
              <a:t>zásady slušného a ukázněného </a:t>
            </a:r>
            <a:r>
              <a:rPr lang="cs-CZ" sz="1600" b="1" dirty="0" smtClean="0">
                <a:solidFill>
                  <a:srgbClr val="009900"/>
                </a:solidFill>
              </a:rPr>
              <a:t>chování ve všech částech ubytovacího zařízení,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9900"/>
                </a:solidFill>
              </a:rPr>
              <a:t>dbát </a:t>
            </a:r>
            <a:r>
              <a:rPr lang="cs-CZ" sz="1600" dirty="0">
                <a:solidFill>
                  <a:srgbClr val="009900"/>
                </a:solidFill>
              </a:rPr>
              <a:t>na čistotu a </a:t>
            </a:r>
            <a:r>
              <a:rPr lang="cs-CZ" sz="1600" dirty="0" smtClean="0">
                <a:solidFill>
                  <a:srgbClr val="009900"/>
                </a:solidFill>
              </a:rPr>
              <a:t>pořádek,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dodržovat poučení o bezpečnosti a předpisy požární ochrany, platné pro místo ubytování,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9900"/>
                </a:solidFill>
              </a:rPr>
              <a:t>dodržovat denní </a:t>
            </a:r>
            <a:r>
              <a:rPr lang="cs-CZ" sz="1600" dirty="0">
                <a:solidFill>
                  <a:srgbClr val="009900"/>
                </a:solidFill>
              </a:rPr>
              <a:t>rozvrh </a:t>
            </a:r>
            <a:r>
              <a:rPr lang="cs-CZ" sz="1600" dirty="0" smtClean="0">
                <a:solidFill>
                  <a:srgbClr val="009900"/>
                </a:solidFill>
              </a:rPr>
              <a:t>stanovený učitelem (časový program: budíček, plán dopoledních </a:t>
            </a:r>
            <a:br>
              <a:rPr lang="cs-CZ" sz="1600" dirty="0" smtClean="0">
                <a:solidFill>
                  <a:srgbClr val="009900"/>
                </a:solidFill>
              </a:rPr>
            </a:br>
            <a:r>
              <a:rPr lang="cs-CZ" sz="1600" dirty="0" smtClean="0">
                <a:solidFill>
                  <a:srgbClr val="009900"/>
                </a:solidFill>
              </a:rPr>
              <a:t>a odpoledních činností, čas pro stravování,  dobu odpoledního a nočního klidu),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9900"/>
                </a:solidFill>
              </a:rPr>
              <a:t>v</a:t>
            </a:r>
            <a:r>
              <a:rPr lang="cs-CZ" sz="1600" b="1" dirty="0" smtClean="0">
                <a:solidFill>
                  <a:srgbClr val="009900"/>
                </a:solidFill>
              </a:rPr>
              <a:t>yvarovat se kontaktů s cizími osobami,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rgbClr val="009900"/>
                </a:solidFill>
              </a:rPr>
              <a:t>dodržovat zákaz shromažďování se se spolužáky nebo jinými osobami na pokojích.</a:t>
            </a:r>
            <a:endParaRPr lang="cs-CZ" sz="1600" b="1" dirty="0">
              <a:solidFill>
                <a:srgbClr val="0099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4415338"/>
            <a:ext cx="253466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07000"/>
              </a:lnSpc>
            </a:pPr>
            <a:r>
              <a:rPr lang="cs-CZ" sz="1600" b="1" dirty="0" smtClean="0">
                <a:solidFill>
                  <a:srgbClr val="009900"/>
                </a:solidFill>
              </a:rPr>
              <a:t>Žáci </a:t>
            </a:r>
            <a:r>
              <a:rPr lang="cs-CZ" sz="1600" b="1" dirty="0">
                <a:solidFill>
                  <a:srgbClr val="009900"/>
                </a:solidFill>
              </a:rPr>
              <a:t>jsou dále povinni: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57200" y="4067189"/>
            <a:ext cx="8229600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Chata,  ubytovna, hotel, jiné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ubytovací zařízení, dopravní loď, trajekt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57200" y="4091019"/>
            <a:ext cx="8229600" cy="2552921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371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0122" y="1412776"/>
            <a:ext cx="214372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1143000"/>
          </a:xfrm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Bezpečnost při lyžařském výcviku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28599" y="1988840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Pojedete se třídou na lyžařský výcvik (kurz)?</a:t>
            </a:r>
          </a:p>
          <a:p>
            <a:pPr algn="just"/>
            <a:r>
              <a:rPr lang="cs-CZ" sz="1400" dirty="0" smtClean="0">
                <a:cs typeface="Times New Roman" panose="02020603050405020304" pitchFamily="18" charset="0"/>
              </a:rPr>
              <a:t>V tom případě </a:t>
            </a:r>
            <a:r>
              <a:rPr lang="cs-CZ" sz="1400" b="1" dirty="0" smtClean="0">
                <a:cs typeface="Times New Roman" panose="02020603050405020304" pitchFamily="18" charset="0"/>
              </a:rPr>
              <a:t>jste povinni dodržovat</a:t>
            </a:r>
            <a:r>
              <a:rPr lang="cs-CZ" sz="1400" dirty="0" smtClean="0"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základní </a:t>
            </a:r>
            <a:r>
              <a:rPr lang="cs-CZ" sz="1400" b="1" dirty="0"/>
              <a:t>pravidla </a:t>
            </a:r>
            <a:r>
              <a:rPr lang="cs-CZ" sz="1400" b="1" dirty="0" smtClean="0"/>
              <a:t>slušného, bezpečného a zdraví neohrožujícího chování </a:t>
            </a:r>
            <a:r>
              <a:rPr lang="cs-CZ" sz="1400" dirty="0" smtClean="0"/>
              <a:t>– </a:t>
            </a:r>
            <a:r>
              <a:rPr lang="cs-CZ" sz="1400" dirty="0"/>
              <a:t>viz </a:t>
            </a:r>
            <a:r>
              <a:rPr lang="cs-CZ" sz="1400" dirty="0" smtClean="0"/>
              <a:t>dříve, </a:t>
            </a:r>
            <a:endParaRPr lang="cs-CZ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pravidla </a:t>
            </a:r>
            <a:r>
              <a:rPr lang="cs-CZ" sz="1400" b="1" dirty="0"/>
              <a:t>ubytovacího </a:t>
            </a:r>
            <a:r>
              <a:rPr lang="cs-CZ" sz="1400" b="1" dirty="0" smtClean="0"/>
              <a:t>zařízení </a:t>
            </a:r>
            <a:r>
              <a:rPr lang="cs-CZ" sz="1400" dirty="0" smtClean="0"/>
              <a:t>– </a:t>
            </a:r>
            <a:r>
              <a:rPr lang="cs-CZ" sz="1400" dirty="0"/>
              <a:t>viz </a:t>
            </a:r>
            <a:r>
              <a:rPr lang="cs-CZ" sz="1400" dirty="0" smtClean="0"/>
              <a:t>předchozí snímek Bezpečnost v místě ubytování,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/>
              <a:t>pravidla bezpečného pohybu </a:t>
            </a:r>
            <a:r>
              <a:rPr lang="cs-CZ" sz="1400" b="1" dirty="0" smtClean="0"/>
              <a:t>při přesunu ke sjezdovým tratím </a:t>
            </a:r>
            <a:r>
              <a:rPr lang="cs-CZ" sz="1400" dirty="0" smtClean="0"/>
              <a:t>(</a:t>
            </a:r>
            <a:r>
              <a:rPr lang="cs-CZ" sz="1400" dirty="0"/>
              <a:t>na </a:t>
            </a:r>
            <a:r>
              <a:rPr lang="cs-CZ" sz="1400" dirty="0" smtClean="0"/>
              <a:t>sjezdovky),</a:t>
            </a:r>
            <a:endParaRPr lang="cs-CZ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pravidla bezpečného pohybu na sjezdových tratích </a:t>
            </a:r>
            <a:r>
              <a:rPr lang="cs-CZ" sz="1400" dirty="0" smtClean="0"/>
              <a:t>-  při výcviku (na sjezdovce),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pokyny učitele (vedoucího kurzu), a při vlastním výcviku také pokyny </a:t>
            </a:r>
            <a:br>
              <a:rPr lang="cs-CZ" sz="1400" b="1" dirty="0" smtClean="0"/>
            </a:br>
            <a:r>
              <a:rPr lang="cs-CZ" sz="1400" b="1" dirty="0" smtClean="0"/>
              <a:t>instruktora lyžařského kurzu</a:t>
            </a:r>
            <a:r>
              <a:rPr lang="cs-CZ" sz="1400" dirty="0" smtClean="0"/>
              <a:t>.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-444017" y="4316150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55887" y="3903354"/>
            <a:ext cx="8052319" cy="2462213"/>
          </a:xfrm>
          <a:prstGeom prst="rect">
            <a:avLst/>
          </a:prstGeom>
          <a:solidFill>
            <a:srgbClr val="E1FFE1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cs typeface="Times New Roman" panose="02020603050405020304" pitchFamily="18" charset="0"/>
              </a:rPr>
              <a:t>Dále jste povinni: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mít vhodné sportovní oblečení,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mít odpovídající lyžařské vybavení a výstroj, a to v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bezzávadném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stavu: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používat vybavení a výstroj bezpečným způsobem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 smtClean="0"/>
              <a:t>lyžařskou výstroj </a:t>
            </a:r>
            <a:r>
              <a:rPr lang="cs-CZ" sz="1400" b="1" dirty="0"/>
              <a:t>mít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dobu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výcviku a v čase a na místech, které určí instruktor kurzu, neustále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na sobě</a:t>
            </a:r>
            <a:r>
              <a:rPr lang="cs-CZ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příp. při sobě,</a:t>
            </a:r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každý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problém s vybavením a výstrojí hlásit vedoucímu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kurzu 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(učiteli) nebo instruktorovi </a:t>
            </a:r>
            <a:r>
              <a:rPr lang="cs-CZ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lyžařského kurzu</a:t>
            </a: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(podle situace a místa, kde problém vznikl).</a:t>
            </a:r>
            <a:endParaRPr 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282773" y="1509120"/>
            <a:ext cx="2088232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Obecně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116222" y="4518154"/>
            <a:ext cx="77595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itchFamily="34" charset="0"/>
              <a:buChar char="₋"/>
            </a:pPr>
            <a:r>
              <a:rPr lang="cs-CZ" sz="1400" b="1" dirty="0" smtClean="0"/>
              <a:t>lyže pro sjezdové lyžování vybavené </a:t>
            </a:r>
            <a:r>
              <a:rPr lang="cs-CZ" sz="1400" b="1" dirty="0"/>
              <a:t>správně seřízeným bezpečnostním vázáním s </a:t>
            </a:r>
            <a:r>
              <a:rPr lang="cs-CZ" sz="1400" b="1" dirty="0" smtClean="0"/>
              <a:t>brzdou),</a:t>
            </a:r>
          </a:p>
          <a:p>
            <a:pPr marL="285750" indent="-285750">
              <a:buFont typeface="Calibri" pitchFamily="34" charset="0"/>
              <a:buChar char="₋"/>
            </a:pPr>
            <a:r>
              <a:rPr lang="cs-CZ" sz="1400" b="1" dirty="0" smtClean="0"/>
              <a:t>hůlky,</a:t>
            </a:r>
          </a:p>
          <a:p>
            <a:pPr marL="285750" indent="-285750">
              <a:buFont typeface="Calibri" pitchFamily="34" charset="0"/>
              <a:buChar char="₋"/>
            </a:pPr>
            <a:r>
              <a:rPr lang="cs-CZ" sz="1400" b="1" dirty="0"/>
              <a:t>lyžařskou </a:t>
            </a:r>
            <a:r>
              <a:rPr lang="cs-CZ" sz="1400" b="1" dirty="0" smtClean="0"/>
              <a:t>přilbu,</a:t>
            </a:r>
            <a:endParaRPr lang="cs-CZ" sz="1400" dirty="0">
              <a:solidFill>
                <a:srgbClr val="00B0F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21406" y="6464199"/>
            <a:ext cx="8686800" cy="53860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9900"/>
                </a:solidFill>
              </a:rPr>
              <a:t>Zodpovědné je seznámit se s grafikou užívanou pro značení sjezdových tratí a jejich okolí.</a:t>
            </a:r>
            <a:endParaRPr lang="cs-CZ" sz="1600" b="1" dirty="0">
              <a:solidFill>
                <a:srgbClr val="009900"/>
              </a:solidFill>
            </a:endParaRPr>
          </a:p>
          <a:p>
            <a:pPr algn="ctr"/>
            <a:r>
              <a:rPr lang="cs-CZ" sz="1300" dirty="0" smtClean="0"/>
              <a:t> </a:t>
            </a: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0144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240070" y="5041382"/>
            <a:ext cx="6053864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 </a:t>
            </a:r>
          </a:p>
          <a:p>
            <a:r>
              <a:rPr lang="cs-CZ" sz="1600" dirty="0">
                <a:solidFill>
                  <a:srgbClr val="009900"/>
                </a:solidFill>
                <a:ea typeface="Times New Roman"/>
              </a:rPr>
              <a:t> </a:t>
            </a:r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Na nebezpečí úrazů při nerozvážném chování na             </a:t>
            </a:r>
            <a:br>
              <a:rPr lang="cs-CZ" sz="1600" b="1" dirty="0" smtClean="0">
                <a:solidFill>
                  <a:srgbClr val="009900"/>
                </a:solidFill>
                <a:ea typeface="Times New Roman"/>
              </a:rPr>
            </a:b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                            sjezdovkách upozorňuje toto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  <a:hlinkClick r:id="rId2"/>
              </a:rPr>
              <a:t>video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.</a:t>
            </a:r>
          </a:p>
          <a:p>
            <a:pPr algn="just"/>
            <a:endParaRPr lang="cs-CZ" sz="1600" dirty="0">
              <a:solidFill>
                <a:srgbClr val="009900"/>
              </a:solidFill>
              <a:ea typeface="Times New Roman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8866" y="2476756"/>
            <a:ext cx="214372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1143000"/>
          </a:xfrm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Bezpečnost při </a:t>
            </a:r>
            <a:r>
              <a:rPr lang="cs-CZ" sz="4000" dirty="0" smtClean="0">
                <a:solidFill>
                  <a:schemeClr val="bg1"/>
                </a:solidFill>
              </a:rPr>
              <a:t>lyžařském výcviku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72306" y="4455996"/>
            <a:ext cx="8052319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 rot="1034116">
            <a:off x="6862551" y="1875715"/>
            <a:ext cx="1932706" cy="619272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Nepřeceňuj své síly ani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schopnosti! 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6617202" y="4939813"/>
            <a:ext cx="2088232" cy="355803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Rozhodně neriskuj!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bdélník 24"/>
          <p:cNvSpPr/>
          <p:nvPr/>
        </p:nvSpPr>
        <p:spPr>
          <a:xfrm rot="20954508">
            <a:off x="5829878" y="6002926"/>
            <a:ext cx="3096344" cy="355803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Ani frajeřina </a:t>
            </a: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sjezdovku nepatří!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225770" y="2175414"/>
            <a:ext cx="6095243" cy="2554545"/>
          </a:xfrm>
          <a:prstGeom prst="rect">
            <a:avLst/>
          </a:prstGeom>
          <a:solidFill>
            <a:srgbClr val="E1FFE1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b="1" dirty="0" smtClean="0"/>
              <a:t>Kampaň</a:t>
            </a:r>
            <a:r>
              <a:rPr lang="cs-CZ" sz="1600" b="1" dirty="0"/>
              <a:t> Nejsi bezobratlý! upozorňuje na nebezpečí úrazů </a:t>
            </a:r>
            <a:r>
              <a:rPr lang="cs-CZ" sz="1600" b="1" dirty="0" smtClean="0"/>
              <a:t>páteře</a:t>
            </a:r>
            <a:br>
              <a:rPr lang="cs-CZ" sz="1600" b="1" dirty="0" smtClean="0"/>
            </a:br>
            <a:r>
              <a:rPr lang="cs-CZ" sz="1600" b="1" dirty="0" smtClean="0"/>
              <a:t>a </a:t>
            </a:r>
            <a:r>
              <a:rPr lang="cs-CZ" sz="1600" b="1" dirty="0"/>
              <a:t>míchy na sjezdovkách. </a:t>
            </a:r>
            <a:endParaRPr lang="cs-CZ" sz="1600" b="1" dirty="0" smtClean="0"/>
          </a:p>
          <a:p>
            <a:endParaRPr lang="cs-CZ" sz="1600" dirty="0">
              <a:solidFill>
                <a:srgbClr val="FF0000"/>
              </a:solidFill>
            </a:endParaRPr>
          </a:p>
          <a:p>
            <a:pPr algn="just"/>
            <a:r>
              <a:rPr lang="cs-CZ" sz="1600" dirty="0" smtClean="0"/>
              <a:t>Nepozornost </a:t>
            </a:r>
            <a:r>
              <a:rPr lang="cs-CZ" sz="1600" dirty="0"/>
              <a:t>a chvíle euforie přináší fatální úrazy i s ochrannými pomůckami. Kampaň Nejsi bezobratlý! </a:t>
            </a:r>
            <a:r>
              <a:rPr lang="cs-CZ" sz="1600" dirty="0" smtClean="0"/>
              <a:t>se </a:t>
            </a:r>
            <a:r>
              <a:rPr lang="cs-CZ" sz="1600" dirty="0"/>
              <a:t>snaží opřít o velmi drsné výsledky statistik úrazovosti na českých horách. Bohužel poranění míchy má vždy následky, zatím nikdo míchu neumí opravit. Lyžaři mohou mít fatální úraz i na zledovatělém terénu, stačí spadnout na záda tam, kde jsou zledovatělé hrbolky. Nejdůležitější je </a:t>
            </a:r>
            <a:r>
              <a:rPr lang="cs-CZ" sz="1600" dirty="0" smtClean="0"/>
              <a:t>neustálá koncentrace lyžaře či snowboardisty. </a:t>
            </a:r>
            <a:endParaRPr lang="cs-CZ" sz="1600" dirty="0"/>
          </a:p>
        </p:txBody>
      </p:sp>
      <p:sp>
        <p:nvSpPr>
          <p:cNvPr id="30" name="Obdélník 29"/>
          <p:cNvSpPr/>
          <p:nvPr/>
        </p:nvSpPr>
        <p:spPr>
          <a:xfrm>
            <a:off x="209246" y="1523414"/>
            <a:ext cx="4290745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Prevence úrazů při lyžování a snowboardingu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297479" y="6288789"/>
            <a:ext cx="2088232" cy="355803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Buď stále ve střehu!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118028"/>
            <a:ext cx="12763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/>
          <p:cNvSpPr/>
          <p:nvPr/>
        </p:nvSpPr>
        <p:spPr>
          <a:xfrm>
            <a:off x="198474" y="3739263"/>
            <a:ext cx="8534798" cy="1815882"/>
          </a:xfrm>
          <a:prstGeom prst="rect">
            <a:avLst/>
          </a:prstGeom>
          <a:solidFill>
            <a:srgbClr val="E1FFE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b="1" dirty="0"/>
              <a:t>Před zahájením jízdy z kopce se vždy podívat nad sebe, abych nevjel/a do cesty jinému lyžaři </a:t>
            </a: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>a </a:t>
            </a:r>
            <a:r>
              <a:rPr lang="cs-CZ" sz="1600" b="1" dirty="0"/>
              <a:t>tak neohrozil/a jeho ani sebe.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/>
              <a:t>Při sjíždění jezdit opatrně, neriskovat a nepřeceňovat své síly.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/>
              <a:t>Zbytečně nezastavovat na exponovaných místech (zastavit je možné pokud možno na širokém přehledném úseku a u kraje sjezdovky).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/>
              <a:t>Zásadně se pohybovat na značených sjezdových tratích a nevyjíždět mimo jejich značení.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/>
              <a:t>Dodržovat 10 pravidel FIS pro chování na sjezdových </a:t>
            </a:r>
            <a:r>
              <a:rPr lang="cs-CZ" sz="1600" b="1" dirty="0" smtClean="0"/>
              <a:t>tratích.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731" y="1332814"/>
            <a:ext cx="214372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1143000"/>
          </a:xfrm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Bezpečnost při lyžařském výcviku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282773" y="1509120"/>
            <a:ext cx="2088232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sjezdovce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09247" y="2007731"/>
            <a:ext cx="6090946" cy="1815882"/>
          </a:xfrm>
          <a:prstGeom prst="rect">
            <a:avLst/>
          </a:prstGeom>
          <a:solidFill>
            <a:srgbClr val="E1FFE1"/>
          </a:solidFill>
          <a:ln w="38100">
            <a:noFill/>
          </a:ln>
        </p:spPr>
        <p:txBody>
          <a:bodyPr wrap="square">
            <a:spAutoFit/>
          </a:bodyPr>
          <a:lstStyle/>
          <a:p>
            <a:r>
              <a:rPr lang="cs-CZ" sz="1600" b="1" dirty="0"/>
              <a:t>Chování při pohybu na sjezdových </a:t>
            </a:r>
            <a:r>
              <a:rPr lang="cs-CZ" sz="1600" b="1" dirty="0" smtClean="0"/>
              <a:t>tratích: </a:t>
            </a: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Používat </a:t>
            </a:r>
            <a:r>
              <a:rPr lang="cs-CZ" sz="1600" b="1" dirty="0"/>
              <a:t>ochrannou </a:t>
            </a:r>
            <a:r>
              <a:rPr lang="cs-CZ" sz="1600" b="1" dirty="0" smtClean="0"/>
              <a:t>přilbu</a:t>
            </a:r>
            <a:r>
              <a:rPr lang="cs-CZ" sz="1600" b="1" dirty="0"/>
              <a:t>!</a:t>
            </a:r>
            <a:endParaRPr lang="cs-CZ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Vždy se řídit </a:t>
            </a:r>
            <a:r>
              <a:rPr lang="cs-CZ" sz="1600" b="1" dirty="0"/>
              <a:t>pokyny svého </a:t>
            </a:r>
            <a:r>
              <a:rPr lang="cs-CZ" sz="1600" b="1" dirty="0" smtClean="0"/>
              <a:t>lyžařského instruktora, např.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 smtClean="0"/>
              <a:t>vždy zastavit </a:t>
            </a:r>
            <a:r>
              <a:rPr lang="cs-CZ" sz="1600" b="1" dirty="0"/>
              <a:t>nebo </a:t>
            </a:r>
            <a:r>
              <a:rPr lang="cs-CZ" sz="1600" b="1" dirty="0" smtClean="0"/>
              <a:t>počkat </a:t>
            </a:r>
            <a:r>
              <a:rPr lang="cs-CZ" sz="1600" b="1" dirty="0"/>
              <a:t>na smluveném místě.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Nevzdalovat se ze </a:t>
            </a:r>
            <a:r>
              <a:rPr lang="cs-CZ" sz="1600" b="1" dirty="0"/>
              <a:t>svého družstva bez vědomí </a:t>
            </a:r>
            <a:r>
              <a:rPr lang="cs-CZ" sz="1600" b="1" dirty="0" smtClean="0"/>
              <a:t>instruktora. </a:t>
            </a:r>
            <a:endParaRPr lang="cs-CZ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Při </a:t>
            </a:r>
            <a:r>
              <a:rPr lang="cs-CZ" sz="1600" b="1" dirty="0"/>
              <a:t>jízdě na lyžařském vleku nebo na lanovce </a:t>
            </a:r>
            <a:r>
              <a:rPr lang="cs-CZ" sz="1600" b="1" dirty="0" smtClean="0"/>
              <a:t>dodržovat </a:t>
            </a:r>
            <a:r>
              <a:rPr lang="cs-CZ" sz="1600" b="1" dirty="0"/>
              <a:t>přepravní řád.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228598" y="5708498"/>
            <a:ext cx="8504673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b="1" i="1" dirty="0" smtClean="0"/>
              <a:t>Z </a:t>
            </a:r>
            <a:r>
              <a:rPr lang="cs-CZ" sz="1600" b="1" i="1" dirty="0" smtClean="0">
                <a:hlinkClick r:id="rId3"/>
              </a:rPr>
              <a:t>instruktážního </a:t>
            </a:r>
            <a:r>
              <a:rPr lang="cs-CZ" sz="1600" b="1" i="1" dirty="0">
                <a:hlinkClick r:id="rId3"/>
              </a:rPr>
              <a:t>filmu </a:t>
            </a:r>
            <a:r>
              <a:rPr lang="cs-CZ" sz="1600" b="1" i="1" dirty="0" smtClean="0"/>
              <a:t>Horské služby ČR se </a:t>
            </a:r>
            <a:r>
              <a:rPr lang="cs-CZ" sz="1600" b="1" i="1" dirty="0"/>
              <a:t>dozvíte i to, jaké chování je na sjezdovkách, při čekání </a:t>
            </a:r>
            <a:r>
              <a:rPr lang="cs-CZ" sz="1600" b="1" i="1" dirty="0" smtClean="0"/>
              <a:t/>
            </a:r>
            <a:br>
              <a:rPr lang="cs-CZ" sz="1600" b="1" i="1" dirty="0" smtClean="0"/>
            </a:br>
            <a:r>
              <a:rPr lang="cs-CZ" sz="1600" b="1" i="1" dirty="0" smtClean="0"/>
              <a:t>na </a:t>
            </a:r>
            <a:r>
              <a:rPr lang="cs-CZ" sz="1600" b="1" i="1" dirty="0"/>
              <a:t>vlek nebo sedačku nebo kabinu lanovky, jízdě na vleku, sedačce lanovky atd. zakázáno. </a:t>
            </a:r>
            <a:endParaRPr lang="cs-CZ" sz="1600" b="1" i="1" dirty="0" smtClean="0"/>
          </a:p>
          <a:p>
            <a:pPr algn="just"/>
            <a:r>
              <a:rPr lang="cs-CZ" sz="1600" i="1" dirty="0" smtClean="0">
                <a:solidFill>
                  <a:srgbClr val="009900"/>
                </a:solidFill>
              </a:rPr>
              <a:t>S </a:t>
            </a:r>
            <a:r>
              <a:rPr lang="cs-CZ" sz="1600" i="1" dirty="0">
                <a:solidFill>
                  <a:srgbClr val="009900"/>
                </a:solidFill>
              </a:rPr>
              <a:t>pomocí pracovních listů k tomuto výukovému materiálu si můžete své znalosti o chování </a:t>
            </a:r>
            <a:r>
              <a:rPr lang="cs-CZ" sz="1600" i="1" dirty="0" smtClean="0">
                <a:solidFill>
                  <a:srgbClr val="009900"/>
                </a:solidFill>
              </a:rPr>
              <a:t/>
            </a:r>
            <a:br>
              <a:rPr lang="cs-CZ" sz="1600" i="1" dirty="0" smtClean="0">
                <a:solidFill>
                  <a:srgbClr val="009900"/>
                </a:solidFill>
              </a:rPr>
            </a:br>
            <a:r>
              <a:rPr lang="cs-CZ" sz="1600" i="1" dirty="0" smtClean="0">
                <a:solidFill>
                  <a:srgbClr val="009900"/>
                </a:solidFill>
              </a:rPr>
              <a:t>na </a:t>
            </a:r>
            <a:r>
              <a:rPr lang="cs-CZ" sz="1600" i="1" dirty="0">
                <a:solidFill>
                  <a:srgbClr val="009900"/>
                </a:solidFill>
              </a:rPr>
              <a:t>sjezdovkách a ve střediscích zimních sportů ověřit nebo procvičit. </a:t>
            </a:r>
            <a:endParaRPr lang="cs-CZ" sz="1600" dirty="0">
              <a:solidFill>
                <a:srgbClr val="009900"/>
              </a:solidFill>
              <a:ea typeface="Times New Roman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198474" y="2007731"/>
            <a:ext cx="6101718" cy="0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98474" y="2007731"/>
            <a:ext cx="10773" cy="3547414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8732458" y="3704012"/>
            <a:ext cx="11391" cy="1851133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6300192" y="2007731"/>
            <a:ext cx="0" cy="1688986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198474" y="5555145"/>
            <a:ext cx="8534797" cy="0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V="1">
            <a:off x="6309347" y="3696717"/>
            <a:ext cx="2425348" cy="14590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8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29338"/>
            <a:ext cx="8229600" cy="5398142"/>
          </a:xfrm>
          <a:solidFill>
            <a:srgbClr val="E1FFE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400" dirty="0" smtClean="0"/>
              <a:t>Vzdělávání, a tedy </a:t>
            </a:r>
            <a:r>
              <a:rPr lang="cs-CZ" sz="1400" b="1" dirty="0" smtClean="0"/>
              <a:t>vyučování, mnohdy neprobíhá jen ve škole</a:t>
            </a:r>
            <a:r>
              <a:rPr lang="cs-CZ" sz="1400" dirty="0" smtClean="0"/>
              <a:t>. Š</a:t>
            </a:r>
            <a:r>
              <a:rPr lang="cs-CZ" sz="1400" dirty="0" smtClean="0">
                <a:ea typeface="Times New Roman" panose="02020603050405020304" pitchFamily="18" charset="0"/>
              </a:rPr>
              <a:t>kola, kterou navštěvujete, může pro vaše vzdělávání využít i jiné místo, a s ním i jiný způsob vzdělávání, než je výuka ve školní třídě, tělocvičně, na školním pozemku nebo jinde v areálu/objektu nebo přímo v budově školy.</a:t>
            </a:r>
          </a:p>
          <a:p>
            <a:pPr marL="0" indent="0" algn="ctr">
              <a:buNone/>
            </a:pPr>
            <a:r>
              <a:rPr lang="cs-CZ" sz="1400" b="1" dirty="0" smtClean="0"/>
              <a:t>Při </a:t>
            </a:r>
            <a:r>
              <a:rPr lang="cs-CZ" sz="1400" b="1" dirty="0"/>
              <a:t>těchto akcích se učíte nebo jinak vzděláváte, ale za branami školy.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cs-CZ" sz="1400" b="1" cap="all" dirty="0">
                <a:solidFill>
                  <a:srgbClr val="1E9258"/>
                </a:solidFill>
              </a:rPr>
              <a:t>Š</a:t>
            </a:r>
            <a:r>
              <a:rPr lang="cs-CZ" sz="1400" b="1" cap="all" dirty="0" smtClean="0">
                <a:solidFill>
                  <a:srgbClr val="1E9258"/>
                </a:solidFill>
              </a:rPr>
              <a:t>kola v přírodě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cs-CZ" sz="1400" b="1" cap="all" dirty="0"/>
              <a:t>V</a:t>
            </a:r>
            <a:r>
              <a:rPr lang="cs-CZ" sz="1400" b="1" cap="all" dirty="0" smtClean="0"/>
              <a:t>zdělávací a poznávací AKCE</a:t>
            </a:r>
            <a:r>
              <a:rPr lang="cs-CZ" sz="1400" b="1" dirty="0" smtClean="0"/>
              <a:t>:</a:t>
            </a:r>
          </a:p>
          <a:p>
            <a:pPr algn="just">
              <a:spcBef>
                <a:spcPts val="0"/>
              </a:spcBef>
            </a:pPr>
            <a:r>
              <a:rPr lang="cs-CZ" sz="1400" b="1" dirty="0" smtClean="0"/>
              <a:t>výuka plavání</a:t>
            </a:r>
            <a:r>
              <a:rPr lang="cs-CZ" sz="1400" dirty="0" smtClean="0"/>
              <a:t>,</a:t>
            </a:r>
          </a:p>
          <a:p>
            <a:pPr algn="just">
              <a:spcBef>
                <a:spcPts val="0"/>
              </a:spcBef>
            </a:pPr>
            <a:r>
              <a:rPr lang="cs-CZ" sz="1400" b="1" dirty="0" smtClean="0"/>
              <a:t>výuka lyžování (lyžařský výcvik)</a:t>
            </a:r>
            <a:r>
              <a:rPr lang="cs-CZ" sz="1400" dirty="0" smtClean="0"/>
              <a:t>,</a:t>
            </a:r>
          </a:p>
          <a:p>
            <a:pPr algn="just">
              <a:spcBef>
                <a:spcPts val="0"/>
              </a:spcBef>
            </a:pPr>
            <a:r>
              <a:rPr lang="cs-CZ" sz="1400" b="1" dirty="0" smtClean="0"/>
              <a:t>soutěže </a:t>
            </a:r>
            <a:r>
              <a:rPr lang="cs-CZ" sz="1400" b="1" dirty="0"/>
              <a:t>a </a:t>
            </a:r>
            <a:r>
              <a:rPr lang="cs-CZ" sz="1400" b="1" dirty="0" smtClean="0"/>
              <a:t>přehlídky </a:t>
            </a:r>
            <a:r>
              <a:rPr lang="cs-CZ" sz="1400" dirty="0" smtClean="0"/>
              <a:t>(olympiády</a:t>
            </a:r>
            <a:r>
              <a:rPr lang="cs-CZ" sz="1400" dirty="0"/>
              <a:t>, </a:t>
            </a:r>
            <a:r>
              <a:rPr lang="cs-CZ" sz="1400" dirty="0" smtClean="0"/>
              <a:t>sportovní zápolení, hudební a </a:t>
            </a:r>
            <a:r>
              <a:rPr lang="cs-CZ" sz="1400" dirty="0"/>
              <a:t>p</a:t>
            </a:r>
            <a:r>
              <a:rPr lang="cs-CZ" sz="1400" dirty="0" smtClean="0"/>
              <a:t>ěvecké soutěže, …)</a:t>
            </a:r>
          </a:p>
          <a:p>
            <a:pPr>
              <a:spcBef>
                <a:spcPts val="0"/>
              </a:spcBef>
            </a:pPr>
            <a:r>
              <a:rPr lang="cs-CZ" sz="1400" b="1" dirty="0" smtClean="0"/>
              <a:t>exkurze</a:t>
            </a:r>
            <a:r>
              <a:rPr lang="cs-CZ" sz="1400" b="1" dirty="0"/>
              <a:t>, </a:t>
            </a:r>
            <a:r>
              <a:rPr lang="cs-CZ" sz="1400" b="1" dirty="0" smtClean="0"/>
              <a:t>divadelní </a:t>
            </a:r>
            <a:r>
              <a:rPr lang="cs-CZ" sz="1400" b="1" dirty="0"/>
              <a:t>nebo </a:t>
            </a:r>
            <a:r>
              <a:rPr lang="cs-CZ" sz="1400" b="1" dirty="0" smtClean="0"/>
              <a:t>filmová </a:t>
            </a:r>
            <a:r>
              <a:rPr lang="cs-CZ" sz="1400" b="1" dirty="0"/>
              <a:t>představení, </a:t>
            </a:r>
            <a:r>
              <a:rPr lang="cs-CZ" sz="1400" b="1" dirty="0" smtClean="0"/>
              <a:t>výchovné koncerty </a:t>
            </a:r>
            <a:r>
              <a:rPr lang="cs-CZ" sz="1400" dirty="0"/>
              <a:t>či </a:t>
            </a:r>
            <a:r>
              <a:rPr lang="cs-CZ" sz="1400" dirty="0" smtClean="0"/>
              <a:t>jiné výchovné </a:t>
            </a:r>
            <a:br>
              <a:rPr lang="cs-CZ" sz="1400" dirty="0" smtClean="0"/>
            </a:br>
            <a:r>
              <a:rPr lang="cs-CZ" sz="1400" dirty="0" smtClean="0"/>
              <a:t>nebo </a:t>
            </a:r>
            <a:r>
              <a:rPr lang="cs-CZ" sz="1400" dirty="0"/>
              <a:t>vzdělávací </a:t>
            </a:r>
            <a:r>
              <a:rPr lang="cs-CZ" sz="1400" dirty="0" smtClean="0"/>
              <a:t>akce (beseda, výstava, návštěva hvězdárny, planetária, …), </a:t>
            </a:r>
            <a:endParaRPr lang="cs-CZ" sz="1400" dirty="0"/>
          </a:p>
          <a:p>
            <a:pPr algn="just">
              <a:spcBef>
                <a:spcPts val="0"/>
              </a:spcBef>
            </a:pPr>
            <a:r>
              <a:rPr lang="cs-CZ" sz="1400" b="1" dirty="0" smtClean="0"/>
              <a:t>poznávací nebo vlastivědné vycházky, zájezdy a putování</a:t>
            </a:r>
            <a:r>
              <a:rPr lang="cs-CZ" sz="1400" dirty="0" smtClean="0"/>
              <a:t>,</a:t>
            </a:r>
          </a:p>
          <a:p>
            <a:pPr algn="just">
              <a:spcBef>
                <a:spcPts val="0"/>
              </a:spcBef>
            </a:pPr>
            <a:r>
              <a:rPr lang="cs-CZ" sz="1400" b="1" dirty="0"/>
              <a:t>n</a:t>
            </a:r>
            <a:r>
              <a:rPr lang="cs-CZ" sz="1400" b="1" dirty="0" smtClean="0"/>
              <a:t>ávštěvy muzeí</a:t>
            </a:r>
            <a:r>
              <a:rPr lang="cs-CZ" sz="1400" b="1" dirty="0"/>
              <a:t>, </a:t>
            </a:r>
            <a:r>
              <a:rPr lang="cs-CZ" sz="1400" b="1" dirty="0" smtClean="0"/>
              <a:t>knihoven</a:t>
            </a:r>
            <a:r>
              <a:rPr lang="cs-CZ" sz="1400" dirty="0" smtClean="0"/>
              <a:t> a jiných uměleckých nebo historických sbírek,</a:t>
            </a:r>
          </a:p>
          <a:p>
            <a:pPr algn="just">
              <a:spcBef>
                <a:spcPts val="0"/>
              </a:spcBef>
            </a:pPr>
            <a:r>
              <a:rPr lang="cs-CZ" sz="1400" b="1" dirty="0"/>
              <a:t>n</a:t>
            </a:r>
            <a:r>
              <a:rPr lang="cs-CZ" sz="1400" b="1" dirty="0" smtClean="0"/>
              <a:t>ávštěvy ZOO, botanických zahrad</a:t>
            </a:r>
            <a:r>
              <a:rPr lang="cs-CZ" sz="1400" b="1" dirty="0"/>
              <a:t>, skanzenů</a:t>
            </a:r>
            <a:r>
              <a:rPr lang="cs-CZ" sz="1400" b="1" dirty="0" smtClean="0"/>
              <a:t>, hradů, zámků, významných budov a míst</a:t>
            </a:r>
            <a:r>
              <a:rPr lang="cs-CZ" sz="1400" dirty="0" smtClean="0"/>
              <a:t>,</a:t>
            </a:r>
          </a:p>
          <a:p>
            <a:pPr algn="just">
              <a:spcBef>
                <a:spcPts val="0"/>
              </a:spcBef>
            </a:pPr>
            <a:r>
              <a:rPr lang="cs-CZ" sz="1400" b="1" dirty="0" smtClean="0"/>
              <a:t>zahraniční </a:t>
            </a:r>
            <a:r>
              <a:rPr lang="cs-CZ" sz="1400" b="1" dirty="0"/>
              <a:t>v</a:t>
            </a:r>
            <a:r>
              <a:rPr lang="cs-CZ" sz="1400" b="1" dirty="0" smtClean="0"/>
              <a:t>ýjezdy</a:t>
            </a:r>
            <a:r>
              <a:rPr lang="cs-CZ" sz="1400" dirty="0" smtClean="0"/>
              <a:t>, např. na podporu </a:t>
            </a:r>
            <a:r>
              <a:rPr lang="pl-PL" sz="1400" dirty="0" smtClean="0"/>
              <a:t>výuky cizího jazyka</a:t>
            </a:r>
            <a:r>
              <a:rPr lang="cs-CZ" sz="1400" dirty="0" smtClean="0"/>
              <a:t>, </a:t>
            </a:r>
          </a:p>
          <a:p>
            <a:pPr algn="just">
              <a:spcBef>
                <a:spcPts val="0"/>
              </a:spcBef>
            </a:pPr>
            <a:r>
              <a:rPr lang="pl-PL" sz="1400" b="1" dirty="0"/>
              <a:t>t</a:t>
            </a:r>
            <a:r>
              <a:rPr lang="pl-PL" sz="1400" b="1" dirty="0" smtClean="0"/>
              <a:t>uzemské nebo zahraniční </a:t>
            </a:r>
            <a:r>
              <a:rPr lang="pl-PL" sz="1400" b="1" dirty="0"/>
              <a:t>výměnné školní pobyty/cesty</a:t>
            </a:r>
            <a:r>
              <a:rPr lang="pl-PL" sz="1400" dirty="0" smtClean="0"/>
              <a:t>,</a:t>
            </a:r>
          </a:p>
          <a:p>
            <a:pPr algn="just">
              <a:spcBef>
                <a:spcPts val="0"/>
              </a:spcBef>
            </a:pPr>
            <a:r>
              <a:rPr lang="pl-PL" sz="1400" dirty="0" smtClean="0"/>
              <a:t>a jiné.</a:t>
            </a:r>
            <a:endParaRPr lang="cs-CZ" sz="14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1702"/>
            <a:ext cx="8229600" cy="1143000"/>
          </a:xfrm>
        </p:spPr>
        <p:txBody>
          <a:bodyPr>
            <a:normAutofit/>
          </a:bodyPr>
          <a:lstStyle/>
          <a:p>
            <a:r>
              <a:rPr lang="cs-CZ" smtClean="0"/>
              <a:t>Vzdělávání neprobíhá jen ve škole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57200" y="5341698"/>
            <a:ext cx="8247076" cy="1384995"/>
          </a:xfrm>
          <a:prstGeom prst="rect">
            <a:avLst/>
          </a:prstGeom>
          <a:solidFill>
            <a:srgbClr val="21A161"/>
          </a:solidFill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E1FFE1"/>
                </a:solidFill>
              </a:rPr>
              <a:t>Mimo školní budovu se odehrávají </a:t>
            </a:r>
            <a:r>
              <a:rPr lang="cs-CZ" sz="1400" b="1" cap="all" dirty="0" smtClean="0">
                <a:solidFill>
                  <a:srgbClr val="E1FFE1"/>
                </a:solidFill>
              </a:rPr>
              <a:t>také např.: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smtClean="0">
                <a:solidFill>
                  <a:srgbClr val="E1FFE1"/>
                </a:solidFill>
              </a:rPr>
              <a:t>školní výlety</a:t>
            </a:r>
            <a:r>
              <a:rPr lang="cs-CZ" sz="1400" dirty="0" smtClean="0">
                <a:solidFill>
                  <a:srgbClr val="E1FFE1"/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smtClean="0">
                <a:solidFill>
                  <a:srgbClr val="E1FFE1"/>
                </a:solidFill>
              </a:rPr>
              <a:t>zábavné a zážitkové akce </a:t>
            </a:r>
            <a:r>
              <a:rPr lang="cs-CZ" sz="1400" dirty="0" smtClean="0">
                <a:solidFill>
                  <a:srgbClr val="E1FFE1"/>
                </a:solidFill>
              </a:rPr>
              <a:t>(Matějská pouť, vánoční trhy, …),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smtClean="0">
                <a:solidFill>
                  <a:srgbClr val="E1FFE1"/>
                </a:solidFill>
              </a:rPr>
              <a:t>sportovní akce a kurzy </a:t>
            </a:r>
            <a:r>
              <a:rPr lang="cs-CZ" sz="1400" dirty="0" smtClean="0">
                <a:solidFill>
                  <a:srgbClr val="E1FFE1"/>
                </a:solidFill>
              </a:rPr>
              <a:t>mimo povinnou výuku plavání nebo lyžování (bruslení</a:t>
            </a:r>
            <a:r>
              <a:rPr lang="cs-CZ" sz="1400" dirty="0">
                <a:solidFill>
                  <a:srgbClr val="E1FFE1"/>
                </a:solidFill>
              </a:rPr>
              <a:t>, koupání, </a:t>
            </a:r>
            <a:r>
              <a:rPr lang="cs-CZ" sz="1400" dirty="0" err="1" smtClean="0">
                <a:solidFill>
                  <a:srgbClr val="E1FFE1"/>
                </a:solidFill>
              </a:rPr>
              <a:t>cyklovýlety</a:t>
            </a:r>
            <a:r>
              <a:rPr lang="cs-CZ" sz="1400" dirty="0" smtClean="0">
                <a:solidFill>
                  <a:srgbClr val="E1FFE1"/>
                </a:solidFill>
              </a:rPr>
              <a:t>, turistické výlety, vodácké akce, sportovní odpoledne/dny, návštěvy sportovních areálů a specializovaných center: </a:t>
            </a:r>
            <a:r>
              <a:rPr lang="cs-CZ" sz="1400" dirty="0">
                <a:solidFill>
                  <a:srgbClr val="E1FFE1"/>
                </a:solidFill>
              </a:rPr>
              <a:t>horolezecké stěny, lanová centra, bobové dráhy</a:t>
            </a:r>
            <a:r>
              <a:rPr lang="cs-CZ" sz="1400" dirty="0" smtClean="0">
                <a:solidFill>
                  <a:srgbClr val="E1FFE1"/>
                </a:solidFill>
              </a:rPr>
              <a:t>, …).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38">
            <a:off x="6609273" y="2180091"/>
            <a:ext cx="1809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241744" y="1517143"/>
            <a:ext cx="6390456" cy="254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50" b="1" dirty="0" smtClean="0"/>
              <a:t>Žáci jsou povinni </a:t>
            </a:r>
            <a:r>
              <a:rPr lang="cs-CZ" sz="1450" dirty="0"/>
              <a:t>zejména: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50" b="1" dirty="0" smtClean="0"/>
              <a:t>Řídit </a:t>
            </a:r>
            <a:r>
              <a:rPr lang="cs-CZ" sz="1450" b="1" dirty="0"/>
              <a:t>se pokyny </a:t>
            </a:r>
            <a:r>
              <a:rPr lang="cs-CZ" sz="1450" b="1" dirty="0" smtClean="0"/>
              <a:t>učitele nebo instruktora výuky plavání/plavecké školy.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50" b="1" dirty="0" smtClean="0"/>
              <a:t>Dodržovat všechna ustanovení provozního řádu bazénu (plavecké školy).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50" b="1" dirty="0" smtClean="0"/>
              <a:t>Chovat se ukázněně v šatně, ve sprchách, v bazénu i cestou do bazénu.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50" b="1" dirty="0" smtClean="0"/>
              <a:t>Pohybovat se opatrně na hladkých mokrých podlahách.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50" b="1" dirty="0" smtClean="0"/>
              <a:t>Upozornit učitele, pokud se necítí zdrávi.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50" b="1" dirty="0" smtClean="0"/>
              <a:t>Ohlásit učiteli nebo plaveckému instruktorovi každý úraz, poranění a nehodu</a:t>
            </a:r>
            <a:r>
              <a:rPr lang="cs-CZ" sz="1450" dirty="0" smtClean="0"/>
              <a:t>, </a:t>
            </a:r>
            <a:br>
              <a:rPr lang="cs-CZ" sz="1450" dirty="0" smtClean="0"/>
            </a:br>
            <a:r>
              <a:rPr lang="cs-CZ" sz="1450" dirty="0" smtClean="0"/>
              <a:t>k nimž dojde během akce); těmto osobám rovněž </a:t>
            </a:r>
            <a:r>
              <a:rPr lang="cs-CZ" sz="1450" b="1" dirty="0" smtClean="0"/>
              <a:t>ohlásit</a:t>
            </a:r>
            <a:r>
              <a:rPr lang="cs-CZ" sz="1450" dirty="0" smtClean="0"/>
              <a:t> </a:t>
            </a:r>
            <a:r>
              <a:rPr lang="cs-CZ" sz="1450" b="1" dirty="0" smtClean="0"/>
              <a:t>nevolnost i každou jinou náhlou změnu zdravotního stavu</a:t>
            </a:r>
            <a:r>
              <a:rPr lang="cs-CZ" sz="145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50" b="1" dirty="0" smtClean="0"/>
              <a:t>Při nevolnosti nebo při jiné potřebě (např. nutnost použití WC) požádat o svolení opustit bazén nebo výukové místo učitele.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4798" y="4363766"/>
            <a:ext cx="8623495" cy="2426596"/>
          </a:xfrm>
          <a:prstGeom prst="rect">
            <a:avLst/>
          </a:prstGeom>
          <a:solidFill>
            <a:srgbClr val="E1FFE1"/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1143000"/>
          </a:xfrm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Bezpečnost při </a:t>
            </a:r>
            <a:r>
              <a:rPr lang="cs-CZ" sz="3600" dirty="0" smtClean="0">
                <a:solidFill>
                  <a:schemeClr val="bg1"/>
                </a:solidFill>
              </a:rPr>
              <a:t>plaveckém výcviku</a:t>
            </a:r>
            <a:br>
              <a:rPr lang="cs-CZ" sz="3600" dirty="0" smtClean="0">
                <a:solidFill>
                  <a:schemeClr val="bg1"/>
                </a:solidFill>
              </a:rPr>
            </a:br>
            <a:r>
              <a:rPr lang="cs-CZ" sz="3600" dirty="0" smtClean="0">
                <a:solidFill>
                  <a:schemeClr val="bg1"/>
                </a:solidFill>
              </a:rPr>
              <a:t>(výuce plavání)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-430917" y="5329071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72306" y="4455996"/>
            <a:ext cx="8052319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83568" y="4436961"/>
            <a:ext cx="8101826" cy="2308324"/>
          </a:xfrm>
          <a:prstGeom prst="rect">
            <a:avLst/>
          </a:prstGeom>
          <a:solidFill>
            <a:srgbClr val="E1FFE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vstupovat </a:t>
            </a:r>
            <a:r>
              <a:rPr lang="cs-CZ" b="1" dirty="0">
                <a:solidFill>
                  <a:srgbClr val="FF0000"/>
                </a:solidFill>
              </a:rPr>
              <a:t>do bazénu bez pokynu učitele nebo instruktora,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opouštět bazén bez pokynu učitele nebo instruktora,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vzdalovat </a:t>
            </a:r>
            <a:r>
              <a:rPr lang="cs-CZ" b="1" dirty="0">
                <a:solidFill>
                  <a:srgbClr val="FF0000"/>
                </a:solidFill>
              </a:rPr>
              <a:t>se z místa </a:t>
            </a:r>
            <a:r>
              <a:rPr lang="cs-CZ" b="1" dirty="0" smtClean="0">
                <a:solidFill>
                  <a:srgbClr val="FF0000"/>
                </a:solidFill>
              </a:rPr>
              <a:t>výuky, </a:t>
            </a:r>
            <a:endParaRPr lang="cs-CZ" b="1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ohrožovat sebe a své spolužáky nevhodným chováním - skákat do vody, </a:t>
            </a:r>
            <a:r>
              <a:rPr lang="cs-CZ" b="1" dirty="0" smtClean="0">
                <a:solidFill>
                  <a:srgbClr val="FF0000"/>
                </a:solidFill>
              </a:rPr>
              <a:t>házet předměty, apod.,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běhat </a:t>
            </a:r>
            <a:r>
              <a:rPr lang="cs-CZ" b="1" dirty="0">
                <a:solidFill>
                  <a:srgbClr val="FF0000"/>
                </a:solidFill>
              </a:rPr>
              <a:t>po mokrém okraji (kluzký, mokrý povrch</a:t>
            </a:r>
            <a:r>
              <a:rPr lang="cs-CZ" b="1" dirty="0" smtClean="0">
                <a:solidFill>
                  <a:srgbClr val="FF0000"/>
                </a:solidFill>
              </a:rPr>
              <a:t>),</a:t>
            </a:r>
            <a:endParaRPr lang="cs-CZ" b="1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potápět se a </a:t>
            </a:r>
            <a:r>
              <a:rPr lang="cs-CZ" b="1" dirty="0" smtClean="0">
                <a:solidFill>
                  <a:srgbClr val="FF0000"/>
                </a:solidFill>
              </a:rPr>
              <a:t>potápět </a:t>
            </a:r>
            <a:r>
              <a:rPr lang="cs-CZ" b="1" dirty="0">
                <a:solidFill>
                  <a:srgbClr val="FF0000"/>
                </a:solidFill>
              </a:rPr>
              <a:t>jiné děti nebo potápět jim </a:t>
            </a:r>
            <a:r>
              <a:rPr lang="cs-CZ" b="1" dirty="0" smtClean="0">
                <a:solidFill>
                  <a:srgbClr val="FF0000"/>
                </a:solidFill>
              </a:rPr>
              <a:t>pod vodu hlavu,  </a:t>
            </a:r>
            <a:endParaRPr lang="cs-CZ" b="1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nosit </a:t>
            </a:r>
            <a:r>
              <a:rPr lang="cs-CZ" b="1" dirty="0">
                <a:solidFill>
                  <a:srgbClr val="FF0000"/>
                </a:solidFill>
              </a:rPr>
              <a:t>při výuce prstýnky, řetízky a jiné </a:t>
            </a:r>
            <a:r>
              <a:rPr lang="cs-CZ" b="1" dirty="0" smtClean="0">
                <a:solidFill>
                  <a:srgbClr val="FF0000"/>
                </a:solidFill>
              </a:rPr>
              <a:t>ozdoby.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 rot="1034116">
            <a:off x="6636574" y="1973739"/>
            <a:ext cx="1932706" cy="619272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Nepřeceňuj své síly ani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schopnosti! 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lavec, Plavání, Vodní Sporty, Vl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04" y="2904698"/>
            <a:ext cx="2060227" cy="125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95412" y="4021185"/>
            <a:ext cx="15616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b="1" cap="all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 zakázáno:</a:t>
            </a:r>
          </a:p>
        </p:txBody>
      </p:sp>
    </p:spTree>
    <p:extLst>
      <p:ext uri="{BB962C8B-B14F-4D97-AF65-F5344CB8AC3E}">
        <p14:creationId xmlns:p14="http://schemas.microsoft.com/office/powerpoint/2010/main" val="1369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254989" y="1167320"/>
            <a:ext cx="6390456" cy="319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550" b="1" dirty="0" smtClean="0"/>
              <a:t>Při koupání se třídou či družinou</a:t>
            </a:r>
            <a:r>
              <a:rPr lang="cs-CZ" sz="1550" dirty="0" smtClean="0"/>
              <a:t>:  </a:t>
            </a:r>
            <a:endParaRPr lang="cs-CZ" sz="1550" dirty="0"/>
          </a:p>
          <a:p>
            <a:pPr marL="2857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>
                <a:ea typeface="Times New Roman" panose="02020603050405020304" pitchFamily="18" charset="0"/>
              </a:rPr>
              <a:t>s</a:t>
            </a:r>
            <a:r>
              <a:rPr lang="cs-CZ" sz="1550" b="1" dirty="0" smtClean="0">
                <a:ea typeface="Times New Roman" panose="02020603050405020304" pitchFamily="18" charset="0"/>
              </a:rPr>
              <a:t>e koupejte jen na vyhrazených </a:t>
            </a:r>
            <a:r>
              <a:rPr lang="cs-CZ" sz="1550" b="1" dirty="0">
                <a:ea typeface="Times New Roman" panose="02020603050405020304" pitchFamily="18" charset="0"/>
              </a:rPr>
              <a:t>místech, kde není koupání </a:t>
            </a:r>
            <a:r>
              <a:rPr lang="cs-CZ" sz="1550" b="1" dirty="0" smtClean="0">
                <a:ea typeface="Times New Roman" panose="02020603050405020304" pitchFamily="18" charset="0"/>
              </a:rPr>
              <a:t>zakázáno,</a:t>
            </a:r>
          </a:p>
          <a:p>
            <a:pPr marL="2857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 smtClean="0">
                <a:ea typeface="Times New Roman" panose="02020603050405020304" pitchFamily="18" charset="0"/>
              </a:rPr>
              <a:t>zde se pohybujte </a:t>
            </a:r>
            <a:r>
              <a:rPr lang="cs-CZ" sz="1550" b="1" dirty="0">
                <a:ea typeface="Times New Roman" panose="02020603050405020304" pitchFamily="18" charset="0"/>
              </a:rPr>
              <a:t>jen ve vymezeném prostoru pro </a:t>
            </a:r>
            <a:r>
              <a:rPr lang="cs-CZ" sz="1550" b="1" dirty="0" smtClean="0">
                <a:ea typeface="Times New Roman" panose="02020603050405020304" pitchFamily="18" charset="0"/>
              </a:rPr>
              <a:t>koupání,</a:t>
            </a:r>
          </a:p>
          <a:p>
            <a:pPr marL="2857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 smtClean="0"/>
              <a:t>pohybujte </a:t>
            </a:r>
            <a:r>
              <a:rPr lang="cs-CZ" sz="1550" b="1" dirty="0"/>
              <a:t>se opatrně na hladkých mokrých podlahách </a:t>
            </a:r>
            <a:r>
              <a:rPr lang="cs-CZ" sz="1550" b="1" dirty="0" smtClean="0"/>
              <a:t/>
            </a:r>
            <a:br>
              <a:rPr lang="cs-CZ" sz="1550" b="1" dirty="0" smtClean="0"/>
            </a:br>
            <a:r>
              <a:rPr lang="cs-CZ" sz="1550" b="1" dirty="0" smtClean="0"/>
              <a:t>a </a:t>
            </a:r>
            <a:r>
              <a:rPr lang="cs-CZ" sz="1550" b="1" dirty="0"/>
              <a:t>na nerovném </a:t>
            </a:r>
            <a:r>
              <a:rPr lang="cs-CZ" sz="1550" b="1" dirty="0" smtClean="0"/>
              <a:t>terénu, vyvarujete se </a:t>
            </a:r>
            <a:r>
              <a:rPr lang="cs-CZ" sz="1550" b="1" dirty="0"/>
              <a:t>uklouznutí, popř. úrazu,</a:t>
            </a:r>
            <a:endParaRPr lang="cs-CZ" sz="1550" b="1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>
                <a:ea typeface="Times New Roman" panose="02020603050405020304" pitchFamily="18" charset="0"/>
              </a:rPr>
              <a:t>s</a:t>
            </a:r>
            <a:r>
              <a:rPr lang="cs-CZ" sz="1550" b="1" dirty="0" smtClean="0">
                <a:ea typeface="Times New Roman" panose="02020603050405020304" pitchFamily="18" charset="0"/>
              </a:rPr>
              <a:t>e nikdy nevzdalujte od </a:t>
            </a:r>
            <a:r>
              <a:rPr lang="cs-CZ" sz="1550" b="1" dirty="0">
                <a:ea typeface="Times New Roman" panose="02020603050405020304" pitchFamily="18" charset="0"/>
              </a:rPr>
              <a:t>učitele nebo vychovatele bez jeho </a:t>
            </a:r>
            <a:r>
              <a:rPr lang="cs-CZ" sz="1550" b="1" dirty="0" smtClean="0">
                <a:ea typeface="Times New Roman" panose="02020603050405020304" pitchFamily="18" charset="0"/>
              </a:rPr>
              <a:t>dovolení,</a:t>
            </a:r>
            <a:endParaRPr lang="cs-CZ" sz="1550" b="1" dirty="0">
              <a:ea typeface="Times New Roman" panose="02020603050405020304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 smtClean="0">
                <a:ea typeface="Times New Roman" panose="02020603050405020304" pitchFamily="18" charset="0"/>
              </a:rPr>
              <a:t>dodržujte pokyny učitele, vychovatele i </a:t>
            </a:r>
            <a:r>
              <a:rPr lang="cs-CZ" sz="1550" b="1" dirty="0" smtClean="0"/>
              <a:t>všech </a:t>
            </a:r>
            <a:r>
              <a:rPr lang="cs-CZ" sz="1550" b="1" dirty="0"/>
              <a:t>dalších </a:t>
            </a:r>
            <a:r>
              <a:rPr lang="cs-CZ" sz="1550" b="1" dirty="0" smtClean="0"/>
              <a:t/>
            </a:r>
            <a:br>
              <a:rPr lang="cs-CZ" sz="1550" b="1" dirty="0" smtClean="0"/>
            </a:br>
            <a:r>
              <a:rPr lang="cs-CZ" sz="1550" b="1" dirty="0" smtClean="0"/>
              <a:t>doprovázejících osob,</a:t>
            </a:r>
          </a:p>
          <a:p>
            <a:pPr marL="285750" lvl="0" indent="-285750"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/>
              <a:t>n</a:t>
            </a:r>
            <a:r>
              <a:rPr lang="cs-CZ" sz="1550" b="1" dirty="0" smtClean="0"/>
              <a:t>a koupalištích a v aquaparcích respektujte  pokyny  plavčíků </a:t>
            </a:r>
            <a:br>
              <a:rPr lang="cs-CZ" sz="1550" b="1" dirty="0" smtClean="0"/>
            </a:br>
            <a:r>
              <a:rPr lang="cs-CZ" sz="1550" b="1" dirty="0" smtClean="0"/>
              <a:t>a </a:t>
            </a:r>
            <a:r>
              <a:rPr lang="cs-CZ" sz="1550" b="1" dirty="0"/>
              <a:t>zaměstnanců </a:t>
            </a:r>
            <a:r>
              <a:rPr lang="cs-CZ" sz="1550" b="1" dirty="0" smtClean="0"/>
              <a:t>příkazové </a:t>
            </a:r>
            <a:r>
              <a:rPr lang="cs-CZ" sz="1550" b="1" dirty="0"/>
              <a:t>a informační tabule umístěné kolem bazénů </a:t>
            </a:r>
            <a:r>
              <a:rPr lang="cs-CZ" sz="1550" b="1" dirty="0" smtClean="0"/>
              <a:t/>
            </a:r>
            <a:br>
              <a:rPr lang="cs-CZ" sz="1550" b="1" dirty="0" smtClean="0"/>
            </a:br>
            <a:r>
              <a:rPr lang="cs-CZ" sz="1550" b="1" dirty="0" smtClean="0"/>
              <a:t>a atrakcí i v celém areálu,</a:t>
            </a:r>
          </a:p>
          <a:p>
            <a:pPr marL="285750" lvl="0" indent="-285750"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>
                <a:ea typeface="Times New Roman" panose="02020603050405020304" pitchFamily="18" charset="0"/>
              </a:rPr>
              <a:t>n</a:t>
            </a:r>
            <a:r>
              <a:rPr lang="cs-CZ" sz="1550" b="1" dirty="0" smtClean="0">
                <a:ea typeface="Times New Roman" panose="02020603050405020304" pitchFamily="18" charset="0"/>
              </a:rPr>
              <a:t>epřeceňujte své síly ani schopnosti,</a:t>
            </a:r>
          </a:p>
          <a:p>
            <a:pPr marL="2857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cs-CZ" sz="1550" b="1" dirty="0" smtClean="0">
                <a:ea typeface="Times New Roman" panose="02020603050405020304" pitchFamily="18" charset="0"/>
              </a:rPr>
              <a:t>respektujte </a:t>
            </a:r>
            <a:r>
              <a:rPr lang="cs-CZ" sz="1550" b="1" dirty="0">
                <a:ea typeface="Times New Roman" panose="02020603050405020304" pitchFamily="18" charset="0"/>
              </a:rPr>
              <a:t>i menší výkonnost </a:t>
            </a:r>
            <a:r>
              <a:rPr lang="cs-CZ" sz="1550" b="1" dirty="0" smtClean="0">
                <a:ea typeface="Times New Roman" panose="02020603050405020304" pitchFamily="18" charset="0"/>
              </a:rPr>
              <a:t>svých spolužáků nebo kamarádů.</a:t>
            </a:r>
            <a:endParaRPr lang="cs-CZ" sz="1550" b="1" dirty="0">
              <a:ea typeface="Times New Roman" panose="020206030504050203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819222"/>
          </a:xfrm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Bezpečnost </a:t>
            </a:r>
            <a:r>
              <a:rPr lang="cs-CZ" sz="3600" dirty="0">
                <a:solidFill>
                  <a:schemeClr val="bg1"/>
                </a:solidFill>
              </a:rPr>
              <a:t>při </a:t>
            </a:r>
            <a:r>
              <a:rPr lang="cs-CZ" sz="3600" dirty="0" smtClean="0">
                <a:solidFill>
                  <a:schemeClr val="bg1"/>
                </a:solidFill>
              </a:rPr>
              <a:t>koupání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72306" y="4455996"/>
            <a:ext cx="8052319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 rot="1034116">
            <a:off x="6658387" y="1602908"/>
            <a:ext cx="1932706" cy="619272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Nepřeceňuj své síly ani 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schopnosti! 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Pantofle, Beach, Casuals, Obuv, Dovolen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42" y="2747292"/>
            <a:ext cx="1584176" cy="101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2603632" y="4493693"/>
            <a:ext cx="6092817" cy="1015663"/>
          </a:xfrm>
          <a:prstGeom prst="rect">
            <a:avLst/>
          </a:prstGeom>
          <a:solidFill>
            <a:srgbClr val="E1FFE1"/>
          </a:solidFill>
          <a:ln w="38100">
            <a:noFill/>
          </a:ln>
        </p:spPr>
        <p:txBody>
          <a:bodyPr wrap="square">
            <a:spAutoFit/>
          </a:bodyPr>
          <a:lstStyle/>
          <a:p>
            <a:r>
              <a:rPr lang="cs-CZ" sz="1500" b="1" dirty="0"/>
              <a:t>K</a:t>
            </a:r>
            <a:r>
              <a:rPr lang="cs-CZ" sz="1500" b="1" dirty="0" smtClean="0"/>
              <a:t>ampaň </a:t>
            </a:r>
            <a:r>
              <a:rPr lang="cs-CZ" sz="1500" b="1" dirty="0"/>
              <a:t>Nejsi skokan! </a:t>
            </a:r>
            <a:r>
              <a:rPr lang="cs-CZ" sz="1500" b="1" dirty="0" smtClean="0"/>
              <a:t>Upozorňuje na nebezpečnost</a:t>
            </a:r>
            <a:r>
              <a:rPr lang="cs-CZ" sz="1500" b="1" dirty="0"/>
              <a:t> </a:t>
            </a:r>
            <a:r>
              <a:rPr lang="cs-CZ" sz="1500" b="1" dirty="0" smtClean="0"/>
              <a:t>skoků </a:t>
            </a:r>
            <a:r>
              <a:rPr lang="cs-CZ" sz="1500" b="1" dirty="0"/>
              <a:t>do vody.</a:t>
            </a:r>
            <a:r>
              <a:rPr lang="cs-CZ" sz="1500" dirty="0"/>
              <a:t>  </a:t>
            </a:r>
            <a:r>
              <a:rPr lang="cs-CZ" sz="1500" dirty="0" smtClean="0"/>
              <a:t/>
            </a:r>
            <a:br>
              <a:rPr lang="cs-CZ" sz="1500" dirty="0" smtClean="0"/>
            </a:br>
            <a:r>
              <a:rPr lang="cs-CZ" sz="1500" dirty="0" smtClean="0"/>
              <a:t>Skoky </a:t>
            </a:r>
            <a:r>
              <a:rPr lang="cs-CZ" sz="1500" dirty="0"/>
              <a:t>do vody na neznámých nebo předem neprověřených místech, </a:t>
            </a:r>
            <a:r>
              <a:rPr lang="cs-CZ" sz="1500" dirty="0" smtClean="0"/>
              <a:t>jsou </a:t>
            </a:r>
            <a:r>
              <a:rPr lang="cs-CZ" sz="1500" dirty="0"/>
              <a:t>zatím v ČR jednou z nejčastějších příčin úrazů míchy. Většina skokanů si poraní krční páteř a následně končí bez hybnosti celého těla.</a:t>
            </a:r>
            <a:endParaRPr lang="cs-CZ" sz="1500" b="1" dirty="0"/>
          </a:p>
        </p:txBody>
      </p:sp>
      <p:sp>
        <p:nvSpPr>
          <p:cNvPr id="15" name="Obdélník 14"/>
          <p:cNvSpPr/>
          <p:nvPr/>
        </p:nvSpPr>
        <p:spPr>
          <a:xfrm>
            <a:off x="254989" y="5623699"/>
            <a:ext cx="6053864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 </a:t>
            </a:r>
          </a:p>
          <a:p>
            <a:pPr algn="just"/>
            <a:r>
              <a:rPr lang="cs-CZ" sz="1600" dirty="0">
                <a:solidFill>
                  <a:srgbClr val="009900"/>
                </a:solidFill>
                <a:ea typeface="Times New Roman"/>
              </a:rPr>
              <a:t> </a:t>
            </a:r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Na nebezpečí úrazu při nerozvážném skoku do vody </a:t>
            </a:r>
          </a:p>
          <a:p>
            <a:pPr algn="just"/>
            <a:r>
              <a:rPr lang="cs-CZ" sz="1600" b="1" dirty="0">
                <a:solidFill>
                  <a:srgbClr val="009900"/>
                </a:solidFill>
                <a:ea typeface="Times New Roman"/>
              </a:rPr>
              <a:t>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                           upozorňuje toto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  <a:hlinkClick r:id="rId3"/>
              </a:rPr>
              <a:t>video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.</a:t>
            </a:r>
          </a:p>
          <a:p>
            <a:pPr algn="just"/>
            <a:endParaRPr lang="cs-CZ" sz="1600" dirty="0">
              <a:solidFill>
                <a:srgbClr val="009900"/>
              </a:solidFill>
              <a:ea typeface="Times New Roman"/>
            </a:endParaRPr>
          </a:p>
        </p:txBody>
      </p:sp>
      <p:sp>
        <p:nvSpPr>
          <p:cNvPr id="18" name="Obdélník 17"/>
          <p:cNvSpPr/>
          <p:nvPr/>
        </p:nvSpPr>
        <p:spPr>
          <a:xfrm rot="20737835">
            <a:off x="453165" y="4686132"/>
            <a:ext cx="1932706" cy="61927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Než se rozhodneš skákat do vody …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700345"/>
            <a:ext cx="1276350" cy="923925"/>
          </a:xfrm>
          <a:prstGeom prst="rect">
            <a:avLst/>
          </a:prstGeom>
        </p:spPr>
      </p:pic>
      <p:sp>
        <p:nvSpPr>
          <p:cNvPr id="22" name="Obdélník 21"/>
          <p:cNvSpPr/>
          <p:nvPr/>
        </p:nvSpPr>
        <p:spPr>
          <a:xfrm>
            <a:off x="6645445" y="5700345"/>
            <a:ext cx="2088232" cy="89531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Neriskuj!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5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Nemachruj!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Nefrajeř!</a:t>
            </a:r>
            <a:endParaRPr lang="cs-CZ" sz="165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2954947" y="1522618"/>
            <a:ext cx="6070109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dirty="0" smtClean="0"/>
              <a:t>Pravidla pro bezpečné chování na vodě platí </a:t>
            </a:r>
            <a:r>
              <a:rPr lang="cs-CZ" dirty="0"/>
              <a:t>pro </a:t>
            </a:r>
            <a:r>
              <a:rPr lang="cs-CZ" dirty="0" smtClean="0"/>
              <a:t>všechny</a:t>
            </a:r>
            <a:br>
              <a:rPr lang="cs-CZ" dirty="0" smtClean="0"/>
            </a:br>
            <a:r>
              <a:rPr lang="cs-CZ" dirty="0" smtClean="0"/>
              <a:t>– pro plavce, výletníky a sportovce na šlapadlech, loďkách, </a:t>
            </a:r>
            <a:r>
              <a:rPr lang="pl-PL" dirty="0"/>
              <a:t> </a:t>
            </a:r>
            <a:endParaRPr lang="pl-PL" dirty="0" smtClean="0"/>
          </a:p>
          <a:p>
            <a:r>
              <a:rPr lang="pl-PL" dirty="0"/>
              <a:t>m</a:t>
            </a:r>
            <a:r>
              <a:rPr lang="pl-PL" dirty="0" smtClean="0"/>
              <a:t>otorových člunech, </a:t>
            </a:r>
            <a:r>
              <a:rPr lang="cs-CZ" dirty="0" smtClean="0"/>
              <a:t>vodních skútrech, </a:t>
            </a:r>
            <a:r>
              <a:rPr lang="cs-CZ" dirty="0" err="1"/>
              <a:t>paddleboardech</a:t>
            </a:r>
            <a:r>
              <a:rPr lang="cs-CZ" dirty="0"/>
              <a:t> </a:t>
            </a:r>
            <a:r>
              <a:rPr lang="cs-CZ" dirty="0" err="1" smtClean="0"/>
              <a:t>wakeboardech</a:t>
            </a:r>
            <a:r>
              <a:rPr lang="cs-CZ" dirty="0" smtClean="0"/>
              <a:t>, </a:t>
            </a:r>
            <a:r>
              <a:rPr lang="cs-CZ" dirty="0" err="1" smtClean="0"/>
              <a:t>jetsurfuech</a:t>
            </a:r>
            <a:r>
              <a:rPr lang="cs-CZ" dirty="0" smtClean="0"/>
              <a:t> nebo </a:t>
            </a:r>
            <a:r>
              <a:rPr lang="pl-PL" dirty="0" smtClean="0"/>
              <a:t>plachetnicích a pro vůdce </a:t>
            </a:r>
          </a:p>
          <a:p>
            <a:r>
              <a:rPr lang="pl-PL" dirty="0" smtClean="0"/>
              <a:t>a lodivody plavidel.  </a:t>
            </a:r>
            <a:endParaRPr lang="cs-CZ" b="1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1143000"/>
          </a:xfrm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Bezpečnost </a:t>
            </a:r>
            <a:r>
              <a:rPr lang="cs-CZ" sz="3600" dirty="0" smtClean="0">
                <a:solidFill>
                  <a:schemeClr val="bg1"/>
                </a:solidFill>
              </a:rPr>
              <a:t>na vodě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-453604" y="1642398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72306" y="4455996"/>
            <a:ext cx="8052319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 rot="1034116">
            <a:off x="819828" y="2187739"/>
            <a:ext cx="1932706" cy="619272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Na vodě nejsi </a:t>
            </a:r>
            <a:br>
              <a:rPr lang="cs-CZ" sz="1600" b="1" dirty="0" smtClean="0">
                <a:ea typeface="Calibri" panose="020F0502020204030204" pitchFamily="34" charset="0"/>
                <a:cs typeface="TimesNewRomanPSMT"/>
              </a:rPr>
            </a:b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nikdy sám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07" y="3825974"/>
            <a:ext cx="2766216" cy="2770140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3578992" y="5318126"/>
            <a:ext cx="4709598" cy="1323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009900"/>
                </a:solidFill>
              </a:rPr>
              <a:t>Obsahuje dílčí videa: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9900"/>
                </a:solidFill>
              </a:rPr>
              <a:t>vodní skútr - </a:t>
            </a:r>
            <a:r>
              <a:rPr lang="cs-CZ" sz="1600" u="sng" dirty="0" smtClean="0">
                <a:hlinkClick r:id="rId3"/>
              </a:rPr>
              <a:t>youtu.be/6w6NdILXxtw</a:t>
            </a:r>
            <a:r>
              <a:rPr lang="cs-CZ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9900"/>
                </a:solidFill>
              </a:rPr>
              <a:t>jetsurfing</a:t>
            </a:r>
            <a:r>
              <a:rPr lang="cs-CZ" sz="1600" dirty="0" smtClean="0">
                <a:solidFill>
                  <a:srgbClr val="009900"/>
                </a:solidFill>
              </a:rPr>
              <a:t> - </a:t>
            </a:r>
            <a:r>
              <a:rPr lang="cs-CZ" sz="1600" u="sng" dirty="0" smtClean="0">
                <a:hlinkClick r:id="rId4"/>
              </a:rPr>
              <a:t>youtu.be/I6igRQqh2Qs</a:t>
            </a:r>
            <a:r>
              <a:rPr lang="cs-CZ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9900"/>
                </a:solidFill>
              </a:rPr>
              <a:t>wakeboarding</a:t>
            </a:r>
            <a:r>
              <a:rPr lang="cs-CZ" sz="1600" dirty="0" smtClean="0">
                <a:solidFill>
                  <a:srgbClr val="009900"/>
                </a:solidFill>
              </a:rPr>
              <a:t> - </a:t>
            </a:r>
            <a:r>
              <a:rPr lang="cs-CZ" sz="1600" u="sng" dirty="0" smtClean="0">
                <a:hlinkClick r:id="rId5"/>
              </a:rPr>
              <a:t>youtu.be/</a:t>
            </a:r>
            <a:r>
              <a:rPr lang="cs-CZ" sz="1600" u="sng" dirty="0" err="1" smtClean="0">
                <a:hlinkClick r:id="rId5"/>
              </a:rPr>
              <a:t>nvZGcsDOsQI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9900"/>
                </a:solidFill>
              </a:rPr>
              <a:t>paddleboarding</a:t>
            </a:r>
            <a:r>
              <a:rPr lang="cs-CZ" sz="1600" dirty="0" smtClean="0">
                <a:solidFill>
                  <a:srgbClr val="009900"/>
                </a:solidFill>
              </a:rPr>
              <a:t> - </a:t>
            </a:r>
            <a:r>
              <a:rPr lang="cs-CZ" sz="1600" u="sng" dirty="0" smtClean="0">
                <a:hlinkClick r:id="rId6"/>
              </a:rPr>
              <a:t>youtu.be/DpEWeSdI2Ng</a:t>
            </a:r>
            <a:r>
              <a:rPr lang="cs-CZ" sz="1600" dirty="0" smtClean="0"/>
              <a:t> 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491881" y="4554569"/>
            <a:ext cx="5544615" cy="8309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 </a:t>
            </a:r>
          </a:p>
          <a:p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Na p</a:t>
            </a:r>
            <a:r>
              <a:rPr lang="cs-CZ" sz="1600" b="1" dirty="0" smtClean="0">
                <a:solidFill>
                  <a:srgbClr val="009900"/>
                </a:solidFill>
              </a:rPr>
              <a:t>ravidla plavebního provozu na vodních </a:t>
            </a:r>
            <a:br>
              <a:rPr lang="cs-CZ" sz="1600" b="1" dirty="0" smtClean="0">
                <a:solidFill>
                  <a:srgbClr val="009900"/>
                </a:solidFill>
              </a:rPr>
            </a:br>
            <a:r>
              <a:rPr lang="cs-CZ" sz="1600" b="1" dirty="0" smtClean="0">
                <a:solidFill>
                  <a:srgbClr val="009900"/>
                </a:solidFill>
              </a:rPr>
              <a:t>  plochách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upozorňuje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  <a:hlinkClick r:id="rId7"/>
              </a:rPr>
              <a:t>video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 </a:t>
            </a:r>
            <a:r>
              <a:rPr lang="cs-CZ" sz="1600" b="1" dirty="0" smtClean="0">
                <a:solidFill>
                  <a:srgbClr val="009900"/>
                </a:solidFill>
              </a:rPr>
              <a:t>Na vodě nejsi nikdy sám!</a:t>
            </a:r>
            <a:endParaRPr lang="cs-CZ" sz="1600" dirty="0">
              <a:solidFill>
                <a:srgbClr val="009900"/>
              </a:solidFill>
              <a:ea typeface="Times New Roman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2346" y="5343854"/>
            <a:ext cx="1276350" cy="9239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645334" y="2961769"/>
            <a:ext cx="2054503" cy="165728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023075" y="2999946"/>
            <a:ext cx="3097848" cy="1754326"/>
          </a:xfrm>
          <a:prstGeom prst="rect">
            <a:avLst/>
          </a:prstGeom>
          <a:solidFill>
            <a:srgbClr val="E1FFE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/>
              <a:t>Respektujme </a:t>
            </a:r>
            <a:r>
              <a:rPr lang="cs-CZ" b="1" dirty="0" smtClean="0"/>
              <a:t>se vzájemně </a:t>
            </a:r>
            <a:br>
              <a:rPr lang="cs-CZ" b="1" dirty="0" smtClean="0"/>
            </a:br>
            <a:r>
              <a:rPr lang="cs-CZ" b="1" dirty="0" smtClean="0"/>
              <a:t>a </a:t>
            </a:r>
            <a:r>
              <a:rPr lang="cs-CZ" b="1" dirty="0"/>
              <a:t>buďme k sobě ohleduplní </a:t>
            </a:r>
            <a:r>
              <a:rPr lang="cs-CZ" dirty="0"/>
              <a:t>ať se na vodní cesty vejdeme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všichni a nepošramotíme si svoje zdraví nebo zdraví někoho jiného.</a:t>
            </a:r>
            <a:endParaRPr lang="cs-CZ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/>
          <p:cNvSpPr txBox="1">
            <a:spLocks/>
          </p:cNvSpPr>
          <p:nvPr/>
        </p:nvSpPr>
        <p:spPr>
          <a:xfrm>
            <a:off x="237825" y="274638"/>
            <a:ext cx="8686800" cy="827236"/>
          </a:xfrm>
          <a:prstGeom prst="rect">
            <a:avLst/>
          </a:prstGeom>
          <a:solidFill>
            <a:srgbClr val="0099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solidFill>
                  <a:schemeClr val="bg1"/>
                </a:solidFill>
              </a:rPr>
              <a:t>Bezpečnost při bruslení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72306" y="4455996"/>
            <a:ext cx="8052319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242396" y="1409382"/>
            <a:ext cx="7637474" cy="213904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900" b="1" dirty="0" smtClean="0"/>
              <a:t>Dejte pozor zejména na pevnost </a:t>
            </a:r>
            <a:r>
              <a:rPr lang="cs-CZ" sz="1900" b="1" dirty="0"/>
              <a:t>a únosnost </a:t>
            </a:r>
            <a:r>
              <a:rPr lang="cs-CZ" sz="1900" b="1" dirty="0" smtClean="0"/>
              <a:t>ledu! Led na zamrzlých plochách stojatých vod je </a:t>
            </a:r>
            <a:r>
              <a:rPr lang="cs-CZ" sz="1900" b="1" dirty="0"/>
              <a:t>bezpečný </a:t>
            </a:r>
            <a:r>
              <a:rPr lang="cs-CZ" sz="1900" b="1" dirty="0" smtClean="0"/>
              <a:t>při </a:t>
            </a:r>
            <a:r>
              <a:rPr lang="cs-CZ" sz="1900" b="1" dirty="0"/>
              <a:t>tloušťce 5 cm a mrazech pod mínus 10 °C </a:t>
            </a:r>
            <a:r>
              <a:rPr lang="cs-CZ" sz="1900" dirty="0" smtClean="0"/>
              <a:t>(</a:t>
            </a:r>
            <a:r>
              <a:rPr lang="cs-CZ" sz="1900" dirty="0"/>
              <a:t>při takové teplotě </a:t>
            </a:r>
            <a:r>
              <a:rPr lang="cs-CZ" sz="1900" dirty="0" smtClean="0"/>
              <a:t>led narůstá</a:t>
            </a:r>
            <a:r>
              <a:rPr lang="cs-CZ" sz="1900" dirty="0"/>
              <a:t>), na prudce tekoucích vodách je růst ledu pomalejší.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900" b="1" dirty="0" smtClean="0"/>
              <a:t>Led, který je </a:t>
            </a:r>
            <a:r>
              <a:rPr lang="cs-CZ" sz="1900" dirty="0" smtClean="0"/>
              <a:t>plný bublinek (jde o led </a:t>
            </a:r>
            <a:r>
              <a:rPr lang="cs-CZ" sz="1900" b="1" dirty="0" smtClean="0"/>
              <a:t>pórovitý</a:t>
            </a:r>
            <a:r>
              <a:rPr lang="cs-CZ" sz="1900" dirty="0" smtClean="0"/>
              <a:t>) se může zdát  silný </a:t>
            </a:r>
            <a:br>
              <a:rPr lang="cs-CZ" sz="1900" dirty="0" smtClean="0"/>
            </a:br>
            <a:r>
              <a:rPr lang="cs-CZ" sz="1900" dirty="0" smtClean="0"/>
              <a:t>a </a:t>
            </a:r>
            <a:r>
              <a:rPr lang="cs-CZ" sz="1900" dirty="0"/>
              <a:t>průhledný, </a:t>
            </a:r>
            <a:r>
              <a:rPr lang="cs-CZ" sz="1900" dirty="0" smtClean="0"/>
              <a:t> ale </a:t>
            </a:r>
            <a:r>
              <a:rPr lang="cs-CZ" sz="1900" b="1" dirty="0" smtClean="0"/>
              <a:t>je </a:t>
            </a:r>
            <a:r>
              <a:rPr lang="cs-CZ" sz="1900" b="1" dirty="0"/>
              <a:t>křehký a při oteplení je </a:t>
            </a:r>
            <a:r>
              <a:rPr lang="cs-CZ" sz="1900" b="1" dirty="0" smtClean="0"/>
              <a:t>nebezpečný!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900" dirty="0" smtClean="0"/>
              <a:t>Praskání ledu vždy nesignalizuje riziko proboření nebo prolomení ledu.</a:t>
            </a:r>
          </a:p>
        </p:txBody>
      </p:sp>
      <p:pic>
        <p:nvPicPr>
          <p:cNvPr id="17" name="Obrázek 16" descr="https://live.luzanky.cz/wp-content/uploads/2017/11/brusle-01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89240"/>
            <a:ext cx="2683702" cy="9807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aoblený obdélník 11"/>
          <p:cNvSpPr/>
          <p:nvPr/>
        </p:nvSpPr>
        <p:spPr>
          <a:xfrm>
            <a:off x="-324544" y="1516192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37826" y="3548429"/>
            <a:ext cx="8615610" cy="184665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900" b="1" dirty="0" smtClean="0"/>
              <a:t>Ostří nožů bruslí může být životu nebezpečné.  Manipulujte s bruslemi opatrně </a:t>
            </a:r>
            <a:br>
              <a:rPr lang="cs-CZ" sz="1900" b="1" dirty="0" smtClean="0"/>
            </a:br>
            <a:r>
              <a:rPr lang="cs-CZ" sz="1900" b="1" dirty="0" smtClean="0"/>
              <a:t>a používejte chrániče bruslí (nožů bruslí), pokud brusle nepoužíváte nebo je přenášíte.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900" b="1" dirty="0" smtClean="0"/>
              <a:t>Bruslete s rozvahou a buďte vždy pozorní a opatrní.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900" b="1" dirty="0" smtClean="0"/>
              <a:t>Vyvarujte se akrobacií a jiného nebezpečného chování, výuku krasobruslařů provádějí specializovaná tréninková centra, na veřejná kluziště a rybníky nepatří!</a:t>
            </a:r>
            <a:endParaRPr lang="cs-CZ" sz="1900" b="1" dirty="0"/>
          </a:p>
        </p:txBody>
      </p:sp>
      <p:pic>
        <p:nvPicPr>
          <p:cNvPr id="15" name="Obrázek 14" descr="https://live.luzanky.cz/wp-content/uploads/2017/11/brusle-01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5589240"/>
            <a:ext cx="2683702" cy="980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0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288500" y="1131641"/>
            <a:ext cx="5325123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600" dirty="0" smtClean="0"/>
              <a:t>Při jakýchkoliv sportovních soutěžích, </a:t>
            </a:r>
            <a:r>
              <a:rPr lang="cs-CZ" sz="1600" dirty="0"/>
              <a:t>uměleckých </a:t>
            </a:r>
            <a:r>
              <a:rPr lang="cs-CZ" sz="1600" dirty="0" smtClean="0"/>
              <a:t>a</a:t>
            </a:r>
            <a:r>
              <a:rPr lang="cs-CZ" sz="1600" dirty="0"/>
              <a:t> dalších </a:t>
            </a:r>
            <a:r>
              <a:rPr lang="cs-CZ" sz="1600" dirty="0" smtClean="0"/>
              <a:t>soutěžích,  olympiádách, přehlídkách atd. se  účastníci řídí: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/>
              <a:t>organizačním </a:t>
            </a:r>
            <a:r>
              <a:rPr lang="cs-CZ" sz="1600" b="1" dirty="0" smtClean="0"/>
              <a:t>řádem dané akce</a:t>
            </a:r>
            <a:r>
              <a:rPr lang="cs-CZ" sz="1600" dirty="0" smtClean="0"/>
              <a:t>,</a:t>
            </a:r>
            <a:r>
              <a:rPr lang="cs-CZ" sz="1600" b="1" dirty="0" smtClean="0"/>
              <a:t> </a:t>
            </a:r>
            <a:endParaRPr lang="cs-CZ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pravidly pro chování žáků</a:t>
            </a:r>
            <a:r>
              <a:rPr lang="cs-CZ" sz="1600" b="1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jako ve své škole</a:t>
            </a:r>
            <a:r>
              <a:rPr lang="cs-CZ" sz="1600" dirty="0" smtClean="0">
                <a:solidFill>
                  <a:srgbClr val="000000"/>
                </a:solidFill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/>
              <a:t>pravidly pro </a:t>
            </a:r>
            <a:r>
              <a:rPr lang="cs-CZ" sz="1600" b="1" dirty="0" smtClean="0"/>
              <a:t>bezpečnost </a:t>
            </a:r>
            <a:r>
              <a:rPr lang="cs-CZ" sz="1600" b="1" dirty="0"/>
              <a:t>a ochranu zdraví </a:t>
            </a:r>
            <a:r>
              <a:rPr lang="cs-CZ" sz="1600" b="1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jako ve své </a:t>
            </a:r>
            <a:r>
              <a:rPr lang="cs-CZ" sz="1600" dirty="0" smtClean="0">
                <a:solidFill>
                  <a:srgbClr val="000000"/>
                </a:solidFill>
              </a:rPr>
              <a:t>škole.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237825" y="2737221"/>
            <a:ext cx="8686800" cy="827236"/>
          </a:xfrm>
          <a:prstGeom prst="rect">
            <a:avLst/>
          </a:prstGeom>
          <a:solidFill>
            <a:srgbClr val="0099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solidFill>
                  <a:schemeClr val="bg1"/>
                </a:solidFill>
              </a:rPr>
              <a:t>Bezpečnost ve škole v přírodě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599" y="197510"/>
            <a:ext cx="8686800" cy="819222"/>
          </a:xfrm>
          <a:solidFill>
            <a:srgbClr val="009900"/>
          </a:solidFill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Bezpečnost </a:t>
            </a:r>
            <a:r>
              <a:rPr lang="cs-CZ" sz="3600" dirty="0">
                <a:solidFill>
                  <a:schemeClr val="bg1"/>
                </a:solidFill>
              </a:rPr>
              <a:t>při soutěžích a </a:t>
            </a:r>
            <a:r>
              <a:rPr lang="cs-CZ" sz="3600" dirty="0" smtClean="0">
                <a:solidFill>
                  <a:schemeClr val="bg1"/>
                </a:solidFill>
              </a:rPr>
              <a:t>přehlídkách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72306" y="4455996"/>
            <a:ext cx="8052319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 smtClean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  <a:p>
            <a:endParaRPr lang="cs-CZ" sz="1000" dirty="0">
              <a:solidFill>
                <a:srgbClr val="FF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491880" y="3735369"/>
            <a:ext cx="5432745" cy="280076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Chování </a:t>
            </a:r>
            <a:r>
              <a:rPr lang="cs-CZ" sz="1600" b="1" dirty="0"/>
              <a:t>ve škole v přírodě </a:t>
            </a:r>
            <a:r>
              <a:rPr lang="cs-CZ" sz="1600" b="1" dirty="0" smtClean="0"/>
              <a:t>obnáší kombinaci pravidel platných pro: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chování ve škole,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dodržování bezpečnosti a ochrany zdraví ve škole,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chování v ubytovacím zařízení (ubytovací řád),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chování při aktivitách po vyučování pod vedením vychovatelů a dalších osob, které nad vámi během pobytu ve škole v přírodě konají dohled (doprovodu) - </a:t>
            </a:r>
            <a:r>
              <a:rPr lang="cs-CZ" sz="1600" dirty="0" smtClean="0"/>
              <a:t> viz některé ostatní snímky: bezpečnost při koupání, bruslení, lyžování, ve škole v přírodě, na školním výletě)</a:t>
            </a:r>
            <a:r>
              <a:rPr lang="cs-CZ" sz="1600" b="1" dirty="0" smtClean="0"/>
              <a:t>, a</a:t>
            </a:r>
            <a:endParaRPr lang="cs-CZ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 smtClean="0"/>
              <a:t>chování v čase osobního volna žáků.</a:t>
            </a:r>
            <a:endParaRPr lang="cs-CZ" sz="1600" dirty="0" smtClean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1" y="3735369"/>
            <a:ext cx="2898900" cy="151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27" y="1377285"/>
            <a:ext cx="31432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320151" y="5363936"/>
            <a:ext cx="3033767" cy="113107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350" dirty="0" smtClean="0"/>
              <a:t>Při pobytu ve škole v přírodě jste vlastně ve škole, jen učebna vypadá jinak, </a:t>
            </a:r>
            <a:br>
              <a:rPr lang="cs-CZ" sz="1350" dirty="0" smtClean="0"/>
            </a:br>
            <a:r>
              <a:rPr lang="cs-CZ" sz="1350" dirty="0" smtClean="0"/>
              <a:t>a z místa, kde jste ubytováni a kde probíhá vyučování, neodcházíte do svých domovů</a:t>
            </a:r>
            <a:r>
              <a:rPr lang="cs-CZ" sz="13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53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15837">
            <a:off x="7818755" y="1378029"/>
            <a:ext cx="1343287" cy="122814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15837">
            <a:off x="78403" y="1378029"/>
            <a:ext cx="1343287" cy="12281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9900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Bezpečnost na školním výletě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6972" y="2785210"/>
            <a:ext cx="8212031" cy="3323987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400" dirty="0" smtClean="0">
                <a:ea typeface="Times New Roman" panose="02020603050405020304" pitchFamily="18" charset="0"/>
              </a:rPr>
              <a:t>Při jakýchkoliv výletech nebo vycházkách do města nebo do přírody </a:t>
            </a:r>
            <a:r>
              <a:rPr lang="cs-CZ" sz="1400" b="1" dirty="0" smtClean="0">
                <a:ea typeface="Times New Roman" panose="02020603050405020304" pitchFamily="18" charset="0"/>
              </a:rPr>
              <a:t>platí </a:t>
            </a:r>
            <a:r>
              <a:rPr lang="cs-CZ" sz="1400" b="1" dirty="0">
                <a:ea typeface="Times New Roman" panose="02020603050405020304" pitchFamily="18" charset="0"/>
              </a:rPr>
              <a:t>především </a:t>
            </a:r>
            <a:r>
              <a:rPr lang="cs-CZ" sz="1400" b="1" dirty="0" smtClean="0">
                <a:ea typeface="Times New Roman" panose="02020603050405020304" pitchFamily="18" charset="0"/>
              </a:rPr>
              <a:t>tato </a:t>
            </a:r>
            <a:r>
              <a:rPr lang="cs-CZ" sz="1400" dirty="0" smtClean="0">
                <a:ea typeface="Times New Roman" panose="02020603050405020304" pitchFamily="18" charset="0"/>
              </a:rPr>
              <a:t>pravidla: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/>
              <a:t>Po městě se </a:t>
            </a:r>
            <a:r>
              <a:rPr lang="cs-CZ" sz="1400" b="1" dirty="0" smtClean="0"/>
              <a:t>pohybovat </a:t>
            </a:r>
            <a:r>
              <a:rPr lang="cs-CZ" sz="1400" b="1" dirty="0"/>
              <a:t>podle pravidel pro pěší přesun a </a:t>
            </a:r>
            <a:r>
              <a:rPr lang="cs-CZ" sz="1400" b="1" dirty="0">
                <a:cs typeface="Arial" panose="020B0604020202020204" pitchFamily="34" charset="0"/>
              </a:rPr>
              <a:t>pravidel pro přepravu cestujících dopravními prostředky</a:t>
            </a:r>
            <a:r>
              <a:rPr lang="cs-CZ" sz="1400" b="1" dirty="0"/>
              <a:t> – viz </a:t>
            </a:r>
            <a:r>
              <a:rPr lang="cs-CZ" sz="1400" b="1" dirty="0" smtClean="0"/>
              <a:t>některé dřívější snímky.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Řídit </a:t>
            </a:r>
            <a:r>
              <a:rPr lang="cs-CZ" sz="1400" b="1" dirty="0"/>
              <a:t>se pokyny vedoucího akce a dalších osob vykonávajících dozor vydanými pro pohyb celé skupiny </a:t>
            </a:r>
            <a:r>
              <a:rPr lang="cs-CZ" sz="1400" b="1" dirty="0" smtClean="0"/>
              <a:t/>
            </a:r>
            <a:br>
              <a:rPr lang="cs-CZ" sz="1400" b="1" dirty="0" smtClean="0"/>
            </a:br>
            <a:r>
              <a:rPr lang="cs-CZ" sz="1400" b="1" dirty="0" smtClean="0"/>
              <a:t>a </a:t>
            </a:r>
            <a:r>
              <a:rPr lang="cs-CZ" sz="1400" b="1" dirty="0"/>
              <a:t>pro dobu </a:t>
            </a:r>
            <a:r>
              <a:rPr lang="cs-CZ" sz="1400" b="1" dirty="0" smtClean="0"/>
              <a:t>rozchodu (</a:t>
            </a:r>
            <a:r>
              <a:rPr lang="cs-CZ" sz="1400" b="1" dirty="0"/>
              <a:t>samostatný pohyb po </a:t>
            </a:r>
            <a:r>
              <a:rPr lang="cs-CZ" sz="1400" b="1" dirty="0" smtClean="0"/>
              <a:t>městě, po lese </a:t>
            </a:r>
            <a:r>
              <a:rPr lang="cs-CZ" sz="1400" b="1" dirty="0"/>
              <a:t>a jinde v </a:t>
            </a:r>
            <a:r>
              <a:rPr lang="cs-CZ" sz="1400" b="1" dirty="0" smtClean="0"/>
              <a:t>přírodě).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>
                <a:ea typeface="Times New Roman" panose="02020603050405020304" pitchFamily="18" charset="0"/>
              </a:rPr>
              <a:t>Každý problém řešit s učitelem, případně s </a:t>
            </a:r>
            <a:r>
              <a:rPr lang="cs-CZ" sz="1400" b="1" dirty="0"/>
              <a:t>další doprovázející osobou </a:t>
            </a:r>
            <a:r>
              <a:rPr lang="cs-CZ" sz="1400" b="1" dirty="0">
                <a:ea typeface="Times New Roman" panose="02020603050405020304" pitchFamily="18" charset="0"/>
              </a:rPr>
              <a:t>(osobně i na dálku, např. za pomoci mobilu).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Ohlásit učiteli, </a:t>
            </a:r>
            <a:r>
              <a:rPr lang="cs-CZ" sz="1400" b="1" dirty="0"/>
              <a:t>případně dalším doprovázejícím </a:t>
            </a:r>
            <a:r>
              <a:rPr lang="cs-CZ" sz="1400" b="1" dirty="0" smtClean="0"/>
              <a:t>osobám bez </a:t>
            </a:r>
            <a:r>
              <a:rPr lang="cs-CZ" sz="1400" b="1" dirty="0"/>
              <a:t>zbytečného odkladu každý úraz, poranění </a:t>
            </a:r>
            <a:r>
              <a:rPr lang="cs-CZ" sz="1400" b="1" dirty="0" smtClean="0"/>
              <a:t/>
            </a:r>
            <a:br>
              <a:rPr lang="cs-CZ" sz="1400" b="1" dirty="0" smtClean="0"/>
            </a:br>
            <a:r>
              <a:rPr lang="cs-CZ" sz="1400" b="1" dirty="0" smtClean="0"/>
              <a:t>a </a:t>
            </a:r>
            <a:r>
              <a:rPr lang="cs-CZ" sz="1400" b="1" dirty="0"/>
              <a:t>nehodu, </a:t>
            </a:r>
            <a:r>
              <a:rPr lang="cs-CZ" sz="1400" b="1" dirty="0" smtClean="0"/>
              <a:t>k </a:t>
            </a:r>
            <a:r>
              <a:rPr lang="cs-CZ" sz="1400" b="1" dirty="0"/>
              <a:t>nimž dojde během akce, vč. napadení zvířetem (škrábnutí či kousnutí psem, </a:t>
            </a:r>
            <a:r>
              <a:rPr lang="cs-CZ" sz="1400" b="1" dirty="0" smtClean="0"/>
              <a:t>škrábnutí </a:t>
            </a:r>
            <a:r>
              <a:rPr lang="cs-CZ" sz="1400" b="1" dirty="0"/>
              <a:t>kočkou, bodnutí hmyzem); těmto osobám rovněž ohlásit </a:t>
            </a:r>
            <a:r>
              <a:rPr lang="cs-CZ" sz="1400" b="1" dirty="0" smtClean="0"/>
              <a:t>nevolnost </a:t>
            </a:r>
            <a:r>
              <a:rPr lang="cs-CZ" sz="1400" b="1" dirty="0"/>
              <a:t>i každou jinou náhlou změnu zdravotního </a:t>
            </a:r>
            <a:r>
              <a:rPr lang="cs-CZ" sz="1400" b="1" dirty="0" smtClean="0"/>
              <a:t>stavu.</a:t>
            </a:r>
            <a:endParaRPr lang="cs-CZ" sz="1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Ohlásit učiteli, </a:t>
            </a:r>
            <a:r>
              <a:rPr lang="cs-CZ" sz="1400" b="1" dirty="0"/>
              <a:t>případně </a:t>
            </a:r>
            <a:r>
              <a:rPr lang="cs-CZ" sz="1400" b="1" dirty="0" smtClean="0"/>
              <a:t>dalším doprovázejícím osobám bez </a:t>
            </a:r>
            <a:r>
              <a:rPr lang="cs-CZ" sz="1400" b="1" dirty="0"/>
              <a:t>zbytečného odkladu </a:t>
            </a:r>
            <a:r>
              <a:rPr lang="cs-CZ" sz="1400" b="1" dirty="0" smtClean="0"/>
              <a:t>ztrátu </a:t>
            </a:r>
            <a:r>
              <a:rPr lang="cs-CZ" sz="1400" b="1" dirty="0"/>
              <a:t>osobní </a:t>
            </a:r>
            <a:r>
              <a:rPr lang="cs-CZ" sz="1400" b="1" dirty="0" smtClean="0"/>
              <a:t>věci nebo</a:t>
            </a:r>
            <a:r>
              <a:rPr lang="cs-CZ" sz="1400" b="1" dirty="0" smtClean="0">
                <a:ea typeface="Times New Roman" panose="02020603050405020304" pitchFamily="18" charset="0"/>
              </a:rPr>
              <a:t> </a:t>
            </a:r>
            <a:r>
              <a:rPr lang="cs-CZ" sz="1400" b="1" dirty="0">
                <a:ea typeface="Times New Roman" panose="02020603050405020304" pitchFamily="18" charset="0"/>
              </a:rPr>
              <a:t>poškození svého i cizího </a:t>
            </a:r>
            <a:r>
              <a:rPr lang="cs-CZ" sz="1400" b="1" dirty="0" smtClean="0">
                <a:ea typeface="Times New Roman" panose="02020603050405020304" pitchFamily="18" charset="0"/>
              </a:rPr>
              <a:t>majetku.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b="1" dirty="0" smtClean="0"/>
              <a:t>Pokud </a:t>
            </a:r>
            <a:r>
              <a:rPr lang="cs-CZ" sz="1400" b="1" dirty="0"/>
              <a:t>se žák </a:t>
            </a:r>
            <a:r>
              <a:rPr lang="cs-CZ" sz="1400" b="1" dirty="0" smtClean="0"/>
              <a:t>ztratí (např. v době rozchodu nebo v přírodě), zachová klid, a bude </a:t>
            </a:r>
            <a:r>
              <a:rPr lang="cs-CZ" sz="1400" b="1" dirty="0"/>
              <a:t>dodržovat předem domluvená pravidla, jak </a:t>
            </a:r>
            <a:r>
              <a:rPr lang="cs-CZ" sz="1400" b="1" dirty="0" smtClean="0"/>
              <a:t>postupovat.</a:t>
            </a:r>
            <a:endParaRPr lang="cs-CZ" sz="1400" b="1" dirty="0"/>
          </a:p>
        </p:txBody>
      </p:sp>
      <p:sp>
        <p:nvSpPr>
          <p:cNvPr id="10" name="Obdélník 9"/>
          <p:cNvSpPr/>
          <p:nvPr/>
        </p:nvSpPr>
        <p:spPr>
          <a:xfrm>
            <a:off x="484342" y="2455986"/>
            <a:ext cx="8194661" cy="323165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500" b="1" dirty="0" smtClean="0">
                <a:solidFill>
                  <a:srgbClr val="009900"/>
                </a:solidFill>
              </a:rPr>
              <a:t>V přírodě je to se signálem pro mobil samozřejmě složitější. Je dobře na to být připraven. </a:t>
            </a:r>
            <a:endParaRPr lang="cs-CZ" sz="1500" dirty="0">
              <a:solidFill>
                <a:srgbClr val="0099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185332" y="1412776"/>
            <a:ext cx="6864095" cy="10156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500" b="1" dirty="0" smtClean="0">
                <a:solidFill>
                  <a:srgbClr val="009900"/>
                </a:solidFill>
              </a:rPr>
              <a:t>V době, kdy každý z nás má mobil, je výhodné, aby každý účastník výletu měl telefonní kontakt na svého učitele a doprovázející osoby. Obdobně </a:t>
            </a:r>
            <a:r>
              <a:rPr lang="cs-CZ" sz="1500" b="1" dirty="0">
                <a:solidFill>
                  <a:srgbClr val="009900"/>
                </a:solidFill>
              </a:rPr>
              <a:t>b</a:t>
            </a:r>
            <a:r>
              <a:rPr lang="cs-CZ" sz="1500" b="1" dirty="0" smtClean="0">
                <a:solidFill>
                  <a:srgbClr val="009900"/>
                </a:solidFill>
              </a:rPr>
              <a:t>udou mít učitel a další doprovázející osoby kontakt na všechny zúčastněné žáky. Před odjezdem na výlet si proto zkontrolujte kredit a stav baterie.</a:t>
            </a:r>
            <a:endParaRPr lang="cs-CZ" sz="1500" dirty="0">
              <a:solidFill>
                <a:srgbClr val="0099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00588" y="6083090"/>
            <a:ext cx="817841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Pokud užíváte léky, musí o tom být učitel informován. </a:t>
            </a:r>
            <a:br>
              <a:rPr lang="cs-CZ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</a:br>
            <a:r>
              <a:rPr lang="cs-CZ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Bez jeho vědomí nesmíte léky sami brát ani </a:t>
            </a:r>
            <a:r>
              <a:rPr lang="cs-CZ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je u sebe </a:t>
            </a:r>
            <a:r>
              <a:rPr lang="cs-CZ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skladovat.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-614868" y="5435018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8049426" y="5381959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9900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Bezpečnost na školním výletě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13842" y="2020442"/>
            <a:ext cx="8212031" cy="2462213"/>
          </a:xfrm>
          <a:prstGeom prst="rect">
            <a:avLst/>
          </a:prstGeom>
          <a:solidFill>
            <a:srgbClr val="E1FFE1"/>
          </a:solidFill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-115083" y="2265278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0157" y="1604034"/>
            <a:ext cx="15616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b="1" cap="all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 zakázáno: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61684" y="2028546"/>
            <a:ext cx="78587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500" b="1" dirty="0" smtClean="0">
                <a:solidFill>
                  <a:srgbClr val="FF0000"/>
                </a:solidFill>
              </a:rPr>
              <a:t>Hovořit a jinak se kontaktovat </a:t>
            </a:r>
            <a:r>
              <a:rPr lang="cs-CZ" sz="1500" b="1" strike="sngStrike" dirty="0" smtClean="0">
                <a:solidFill>
                  <a:srgbClr val="FF0000"/>
                </a:solidFill>
              </a:rPr>
              <a:t>s</a:t>
            </a:r>
            <a:r>
              <a:rPr lang="cs-CZ" sz="1500" b="1" dirty="0">
                <a:solidFill>
                  <a:srgbClr val="FF0000"/>
                </a:solidFill>
              </a:rPr>
              <a:t> </a:t>
            </a:r>
            <a:r>
              <a:rPr lang="cs-CZ" sz="1500" b="1" dirty="0" smtClean="0">
                <a:solidFill>
                  <a:srgbClr val="FF0000"/>
                </a:solidFill>
              </a:rPr>
              <a:t>neznámými/cizími osobami,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činíme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tak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pouze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v nevyhnutelném případě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(ztratíme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se,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bloudíme, máme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jiný problém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 potřebujeme pomoc, jsme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mimo dosah </a:t>
            </a:r>
            <a:r>
              <a:rPr lang="cs-CZ" sz="1500" b="1" dirty="0">
                <a:solidFill>
                  <a:srgbClr val="FF0000"/>
                </a:solidFill>
              </a:rPr>
              <a:t>učitele nebo doprovázející </a:t>
            </a:r>
            <a:r>
              <a:rPr lang="cs-CZ" sz="1500" b="1" dirty="0" smtClean="0">
                <a:solidFill>
                  <a:srgbClr val="FF0000"/>
                </a:solidFill>
              </a:rPr>
              <a:t>osoby a nemáme např. mobil, signál </a:t>
            </a:r>
            <a:r>
              <a:rPr lang="cs-CZ" sz="1500" b="1" dirty="0">
                <a:solidFill>
                  <a:srgbClr val="FF0000"/>
                </a:solidFill>
              </a:rPr>
              <a:t>apod</a:t>
            </a:r>
            <a:r>
              <a:rPr lang="cs-CZ" sz="1500" b="1" dirty="0" smtClean="0">
                <a:solidFill>
                  <a:srgbClr val="FF0000"/>
                </a:solidFill>
              </a:rPr>
              <a:t>.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); </a:t>
            </a:r>
            <a:b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</a:b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v takových případech kontaktujeme nejlépe úřední osoby (policie), nebo jiné důvěryhodné osoby (pracovníky informačních služeb, ostrahu obchodů a jiných budov, prodavače, apod. 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00" b="1" dirty="0">
                <a:solidFill>
                  <a:srgbClr val="FF0000"/>
                </a:solidFill>
              </a:rPr>
              <a:t>S</a:t>
            </a:r>
            <a:r>
              <a:rPr lang="cs-CZ" sz="1500" b="1" dirty="0" smtClean="0">
                <a:solidFill>
                  <a:srgbClr val="FF0000"/>
                </a:solidFill>
              </a:rPr>
              <a:t>bírat pohozené </a:t>
            </a:r>
            <a:r>
              <a:rPr lang="cs-CZ" sz="1500" b="1" dirty="0">
                <a:solidFill>
                  <a:srgbClr val="FF0000"/>
                </a:solidFill>
              </a:rPr>
              <a:t>předměty (injekční stříkačky, sklo, ostré předměty apod. </a:t>
            </a:r>
            <a:r>
              <a:rPr lang="cs-CZ" sz="1500" b="1" dirty="0" smtClean="0">
                <a:solidFill>
                  <a:srgbClr val="FF0000"/>
                </a:solidFill>
              </a:rPr>
              <a:t>); na takový</a:t>
            </a:r>
            <a:br>
              <a:rPr lang="cs-CZ" sz="1500" b="1" dirty="0" smtClean="0">
                <a:solidFill>
                  <a:srgbClr val="FF0000"/>
                </a:solidFill>
              </a:rPr>
            </a:br>
            <a:r>
              <a:rPr lang="cs-CZ" sz="1500" b="1" dirty="0" smtClean="0">
                <a:solidFill>
                  <a:srgbClr val="FF0000"/>
                </a:solidFill>
              </a:rPr>
              <a:t>nález vždy upozorněte </a:t>
            </a:r>
            <a:r>
              <a:rPr lang="cs-CZ" sz="1500" b="1" dirty="0">
                <a:solidFill>
                  <a:srgbClr val="FF0000"/>
                </a:solidFill>
              </a:rPr>
              <a:t>učitele.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00" b="1" dirty="0">
                <a:solidFill>
                  <a:srgbClr val="FF0000"/>
                </a:solidFill>
              </a:rPr>
              <a:t>S</a:t>
            </a:r>
            <a:r>
              <a:rPr lang="cs-CZ" sz="1500" b="1" dirty="0" smtClean="0">
                <a:solidFill>
                  <a:srgbClr val="FF0000"/>
                </a:solidFill>
              </a:rPr>
              <a:t>ahat </a:t>
            </a:r>
            <a:r>
              <a:rPr lang="cs-CZ" sz="1500" b="1" dirty="0">
                <a:solidFill>
                  <a:srgbClr val="FF0000"/>
                </a:solidFill>
              </a:rPr>
              <a:t>na </a:t>
            </a:r>
            <a:r>
              <a:rPr lang="cs-CZ" sz="1500" b="1" dirty="0" smtClean="0">
                <a:solidFill>
                  <a:srgbClr val="FF0000"/>
                </a:solidFill>
              </a:rPr>
              <a:t>jakákoliv </a:t>
            </a:r>
            <a:r>
              <a:rPr lang="cs-CZ" sz="1500" b="1" dirty="0">
                <a:solidFill>
                  <a:srgbClr val="FF0000"/>
                </a:solidFill>
              </a:rPr>
              <a:t>živá </a:t>
            </a:r>
            <a:r>
              <a:rPr lang="cs-CZ" sz="1500" b="1" dirty="0" smtClean="0">
                <a:solidFill>
                  <a:srgbClr val="FF0000"/>
                </a:solidFill>
              </a:rPr>
              <a:t>zvířata, a to ani známá (domácí, ve výbězích, volně žijící v přírodě),</a:t>
            </a:r>
            <a:br>
              <a:rPr lang="cs-CZ" sz="1500" b="1" dirty="0" smtClean="0">
                <a:solidFill>
                  <a:srgbClr val="FF0000"/>
                </a:solidFill>
              </a:rPr>
            </a:br>
            <a:r>
              <a:rPr lang="cs-CZ" sz="1500" b="1" dirty="0" smtClean="0">
                <a:solidFill>
                  <a:srgbClr val="FF0000"/>
                </a:solidFill>
              </a:rPr>
              <a:t>ani </a:t>
            </a:r>
            <a:r>
              <a:rPr lang="cs-CZ" sz="1500" b="1" dirty="0">
                <a:solidFill>
                  <a:srgbClr val="FF0000"/>
                </a:solidFill>
              </a:rPr>
              <a:t>se k nim </a:t>
            </a:r>
            <a:r>
              <a:rPr lang="cs-CZ" sz="1500" b="1" dirty="0" smtClean="0">
                <a:solidFill>
                  <a:srgbClr val="FF0000"/>
                </a:solidFill>
              </a:rPr>
              <a:t>přibližovat.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500" b="1" dirty="0" smtClean="0">
                <a:solidFill>
                  <a:srgbClr val="FF0000"/>
                </a:solidFill>
              </a:rPr>
              <a:t>Dotýkat </a:t>
            </a:r>
            <a:r>
              <a:rPr lang="cs-CZ" sz="1500" b="1" dirty="0">
                <a:solidFill>
                  <a:srgbClr val="FF0000"/>
                </a:solidFill>
              </a:rPr>
              <a:t>se </a:t>
            </a:r>
            <a:r>
              <a:rPr lang="cs-CZ" sz="1500" b="1" dirty="0" smtClean="0">
                <a:solidFill>
                  <a:srgbClr val="FF0000"/>
                </a:solidFill>
              </a:rPr>
              <a:t>mrtvých zvířat (holubi, hlodavci, kočky, psi, lesní zvěř, …).</a:t>
            </a:r>
            <a:endParaRPr lang="cs-CZ" sz="1500" b="1" dirty="0">
              <a:solidFill>
                <a:srgbClr val="FF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788024" y="5042870"/>
            <a:ext cx="4032448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cs-CZ" sz="1500" dirty="0" smtClean="0"/>
              <a:t>Při </a:t>
            </a:r>
            <a:r>
              <a:rPr lang="cs-CZ" sz="1500" dirty="0"/>
              <a:t>chůzi venku, hlavně při vlhkém počasí, </a:t>
            </a:r>
            <a:r>
              <a:rPr lang="cs-CZ" sz="1500" b="1" dirty="0" smtClean="0"/>
              <a:t>choďte pomalu a opatrně</a:t>
            </a:r>
            <a:r>
              <a:rPr lang="cs-CZ" sz="1500" dirty="0"/>
              <a:t>, při chůzi po schodišti </a:t>
            </a:r>
            <a:r>
              <a:rPr lang="cs-CZ" sz="1500" dirty="0" smtClean="0"/>
              <a:t>se přidržujte </a:t>
            </a:r>
            <a:r>
              <a:rPr lang="cs-CZ" sz="1500" dirty="0"/>
              <a:t>zábradlí</a:t>
            </a:r>
            <a:r>
              <a:rPr lang="cs-CZ" sz="1500" dirty="0" smtClean="0"/>
              <a:t>.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cs-CZ" sz="1500" b="1" dirty="0" smtClean="0"/>
              <a:t>Pohybujte se  </a:t>
            </a:r>
            <a:r>
              <a:rPr lang="cs-CZ" sz="1500" dirty="0" smtClean="0"/>
              <a:t>při</a:t>
            </a:r>
            <a:r>
              <a:rPr lang="cs-CZ" sz="1500" dirty="0"/>
              <a:t> </a:t>
            </a:r>
            <a:r>
              <a:rPr lang="cs-CZ" sz="1500" dirty="0" smtClean="0"/>
              <a:t>pohybu </a:t>
            </a:r>
            <a:r>
              <a:rPr lang="cs-CZ" sz="1500" dirty="0"/>
              <a:t>celé skupiny </a:t>
            </a:r>
            <a:r>
              <a:rPr lang="cs-CZ" sz="1500" dirty="0" smtClean="0"/>
              <a:t>i při rozchodu </a:t>
            </a:r>
            <a:r>
              <a:rPr lang="cs-CZ" sz="1500" b="1" dirty="0" smtClean="0"/>
              <a:t>v dohodnutém prostoru</a:t>
            </a:r>
            <a:r>
              <a:rPr lang="cs-CZ" sz="1500" dirty="0" smtClean="0"/>
              <a:t>.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cs-CZ" sz="1500" b="1" dirty="0" smtClean="0"/>
              <a:t>Dodržujte učitelem </a:t>
            </a:r>
            <a:r>
              <a:rPr lang="cs-CZ" sz="1500" b="1" dirty="0"/>
              <a:t>stanovený režim </a:t>
            </a:r>
            <a:r>
              <a:rPr lang="cs-CZ" sz="1500" b="1" dirty="0" smtClean="0"/>
              <a:t>dne</a:t>
            </a:r>
            <a:r>
              <a:rPr lang="cs-CZ" sz="1500" dirty="0" smtClean="0"/>
              <a:t>.</a:t>
            </a:r>
            <a:endParaRPr lang="cs-CZ" sz="1500" dirty="0"/>
          </a:p>
        </p:txBody>
      </p:sp>
      <p:sp>
        <p:nvSpPr>
          <p:cNvPr id="15" name="Obdélník 14"/>
          <p:cNvSpPr/>
          <p:nvPr/>
        </p:nvSpPr>
        <p:spPr>
          <a:xfrm>
            <a:off x="1001041" y="4683188"/>
            <a:ext cx="1368152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Město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03252" y="5042870"/>
            <a:ext cx="263435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sz="1500" dirty="0"/>
              <a:t>V</a:t>
            </a:r>
            <a:r>
              <a:rPr lang="cs-CZ" sz="1500" dirty="0" smtClean="0"/>
              <a:t>e </a:t>
            </a:r>
            <a:r>
              <a:rPr lang="cs-CZ" sz="1500" dirty="0"/>
              <a:t>velkých městech ale i </a:t>
            </a:r>
            <a:r>
              <a:rPr lang="cs-CZ" sz="1500" dirty="0" smtClean="0"/>
              <a:t>jinde </a:t>
            </a:r>
            <a:r>
              <a:rPr lang="cs-CZ" sz="1500" b="1" dirty="0" smtClean="0"/>
              <a:t>buďte obezřetní vůči rizikům </a:t>
            </a:r>
            <a:r>
              <a:rPr lang="cs-CZ" sz="1500" b="1" dirty="0"/>
              <a:t>pouliční </a:t>
            </a:r>
            <a:r>
              <a:rPr lang="cs-CZ" sz="1500" b="1" dirty="0" smtClean="0"/>
              <a:t>zločinnosti </a:t>
            </a:r>
            <a:r>
              <a:rPr lang="cs-CZ" sz="1500" dirty="0" smtClean="0"/>
              <a:t>(kapesní krádeže, přepadení</a:t>
            </a:r>
            <a:r>
              <a:rPr lang="cs-CZ" sz="1500" dirty="0"/>
              <a:t>, </a:t>
            </a:r>
            <a:r>
              <a:rPr lang="cs-CZ" sz="1500" dirty="0" smtClean="0"/>
              <a:t>zneužití).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801035" y="4701417"/>
            <a:ext cx="2204090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Město + mimo město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Bota, Tisk, Boot, Mark, Stopy, Země, Sto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871">
            <a:off x="3115644" y="4578899"/>
            <a:ext cx="1503784" cy="22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471638" y="1469654"/>
            <a:ext cx="8193364" cy="4247317"/>
          </a:xfrm>
          <a:prstGeom prst="rect">
            <a:avLst/>
          </a:prstGeom>
          <a:ln w="28575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cs-CZ" sz="1350" b="1" dirty="0" smtClean="0"/>
              <a:t>Při pobytu v přírodě je správné a bezpečné: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>
                <a:ea typeface="Calibri" panose="020F0502020204030204" pitchFamily="34" charset="0"/>
                <a:cs typeface="Times New Roman" panose="02020603050405020304" pitchFamily="18" charset="0"/>
              </a:rPr>
              <a:t>dodržovat poučení o vhodném oblečení a obuvi, chránit se jím před nepříznivým počasím,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>
                <a:ea typeface="Times New Roman" panose="02020603050405020304" pitchFamily="18" charset="0"/>
              </a:rPr>
              <a:t>nepodceňovat  viditelná i skrytá nebezpečí přírody, (neznámého prostředí),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>
                <a:ea typeface="Times New Roman" panose="02020603050405020304" pitchFamily="18" charset="0"/>
              </a:rPr>
              <a:t>nehlučet, </a:t>
            </a:r>
            <a:endParaRPr lang="cs-CZ" sz="1350" b="1" dirty="0">
              <a:ea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>
                <a:ea typeface="Times New Roman" panose="02020603050405020304" pitchFamily="18" charset="0"/>
              </a:rPr>
              <a:t>na procházkách, túrách a při jiném pohybu v přírodě  se </a:t>
            </a:r>
            <a:r>
              <a:rPr lang="cs-CZ" sz="13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pohybovat opatrně,</a:t>
            </a:r>
            <a:r>
              <a:rPr lang="cs-CZ" sz="1350" b="1" dirty="0" smtClean="0">
                <a:ea typeface="Times New Roman" panose="02020603050405020304" pitchFamily="18" charset="0"/>
              </a:rPr>
              <a:t> neběhat, nepostrkovat se, </a:t>
            </a:r>
            <a:br>
              <a:rPr lang="cs-CZ" sz="1350" b="1" dirty="0" smtClean="0">
                <a:ea typeface="Times New Roman" panose="02020603050405020304" pitchFamily="18" charset="0"/>
              </a:rPr>
            </a:br>
            <a:r>
              <a:rPr lang="cs-CZ" sz="1350" b="1" dirty="0" smtClean="0">
                <a:ea typeface="Times New Roman" panose="02020603050405020304" pitchFamily="18" charset="0"/>
              </a:rPr>
              <a:t>a respektovat menší rychlost a výkonnost </a:t>
            </a:r>
            <a:r>
              <a:rPr lang="cs-CZ" sz="1350" b="1" dirty="0">
                <a:ea typeface="Times New Roman" panose="02020603050405020304" pitchFamily="18" charset="0"/>
              </a:rPr>
              <a:t>ostatních </a:t>
            </a:r>
            <a:r>
              <a:rPr lang="cs-CZ" sz="1350" b="1" dirty="0" smtClean="0">
                <a:ea typeface="Times New Roman" panose="02020603050405020304" pitchFamily="18" charset="0"/>
              </a:rPr>
              <a:t>spolužáků, </a:t>
            </a:r>
            <a:endParaRPr lang="cs-CZ" sz="1350" b="1" dirty="0">
              <a:ea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pohybovat se zvlášť </a:t>
            </a:r>
            <a:r>
              <a:rPr lang="cs-CZ" sz="1350" b="1" dirty="0">
                <a:ea typeface="Calibri" panose="020F0502020204030204" pitchFamily="34" charset="0"/>
                <a:cs typeface="Times New Roman" panose="02020603050405020304" pitchFamily="18" charset="0"/>
              </a:rPr>
              <a:t>opatrně v </a:t>
            </a:r>
            <a:r>
              <a:rPr lang="cs-CZ" sz="13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obtížně </a:t>
            </a:r>
            <a:r>
              <a:rPr lang="cs-CZ" sz="1350" b="1" dirty="0">
                <a:ea typeface="Calibri" panose="020F0502020204030204" pitchFamily="34" charset="0"/>
                <a:cs typeface="Times New Roman" panose="02020603050405020304" pitchFamily="18" charset="0"/>
              </a:rPr>
              <a:t>schůdném prostředí,  a dále v prostředí  kamenitém, tam kde jsou vystouplé kořeny, hustý porost stromů s bohatým větvením  bodláčí apod. </a:t>
            </a:r>
            <a:endParaRPr lang="cs-CZ" sz="135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/>
              <a:t>dodržovat zásady vhodného chování </a:t>
            </a:r>
            <a:r>
              <a:rPr lang="cs-CZ" sz="1350" b="1" dirty="0"/>
              <a:t>a postupu při </a:t>
            </a:r>
            <a:r>
              <a:rPr lang="cs-CZ" sz="1350" b="1" dirty="0" smtClean="0"/>
              <a:t>nepříznivém počasí (při </a:t>
            </a:r>
            <a:r>
              <a:rPr lang="cs-CZ" sz="1350" b="1" dirty="0"/>
              <a:t>dešti, bouřce, mlze, větru, námraze apod</a:t>
            </a:r>
            <a:r>
              <a:rPr lang="cs-CZ" sz="1350" b="1" dirty="0" smtClean="0"/>
              <a:t>.),</a:t>
            </a:r>
            <a:endParaRPr lang="cs-CZ" sz="1350" b="1" dirty="0"/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/>
              <a:t>vyhýbat se místům, která mohou být zvláště nebezpečná (</a:t>
            </a:r>
            <a:r>
              <a:rPr lang="cs-CZ" sz="1350" b="1" dirty="0" smtClean="0"/>
              <a:t>skládky, štoly </a:t>
            </a:r>
            <a:r>
              <a:rPr lang="cs-CZ" sz="1350" b="1" dirty="0"/>
              <a:t>a </a:t>
            </a:r>
            <a:r>
              <a:rPr lang="cs-CZ" sz="1350" b="1" dirty="0" smtClean="0"/>
              <a:t>jeskyně, srázy </a:t>
            </a:r>
            <a:r>
              <a:rPr lang="cs-CZ" sz="1350" b="1" dirty="0"/>
              <a:t>a </a:t>
            </a:r>
            <a:r>
              <a:rPr lang="cs-CZ" sz="1350" b="1" dirty="0" smtClean="0"/>
              <a:t>rokle, </a:t>
            </a:r>
            <a:r>
              <a:rPr lang="cs-CZ" sz="1350" b="1" dirty="0"/>
              <a:t>v</a:t>
            </a:r>
            <a:r>
              <a:rPr lang="cs-CZ" sz="1350" b="1" dirty="0" smtClean="0"/>
              <a:t>odní nádrže, vodní toky, vojenské prostory, opuštěné objekty, ruiny </a:t>
            </a:r>
            <a:r>
              <a:rPr lang="cs-CZ" sz="1350" b="1" dirty="0"/>
              <a:t>apod</a:t>
            </a:r>
            <a:r>
              <a:rPr lang="cs-CZ" sz="1350" b="1" dirty="0" smtClean="0"/>
              <a:t>.),</a:t>
            </a:r>
            <a:endParaRPr lang="cs-CZ" sz="1350" b="1" dirty="0"/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/>
              <a:t>dodržovat </a:t>
            </a:r>
            <a:r>
              <a:rPr lang="cs-CZ" sz="1350" b="1" dirty="0"/>
              <a:t>bezpečnostní zásady a pravidla dalších, zejména </a:t>
            </a:r>
            <a:r>
              <a:rPr lang="cs-CZ" sz="1350" b="1" dirty="0" smtClean="0"/>
              <a:t>rizikových </a:t>
            </a:r>
            <a:r>
              <a:rPr lang="cs-CZ" sz="1350" b="1" dirty="0"/>
              <a:t>akcí prováděných v rámci výletu </a:t>
            </a:r>
            <a:r>
              <a:rPr lang="cs-CZ" sz="1350" b="1" dirty="0" smtClean="0"/>
              <a:t>(horské túry, sportovně </a:t>
            </a:r>
            <a:r>
              <a:rPr lang="cs-CZ" sz="1350" b="1" dirty="0"/>
              <a:t>turistické </a:t>
            </a:r>
            <a:r>
              <a:rPr lang="cs-CZ" sz="1350" b="1" dirty="0" smtClean="0"/>
              <a:t>kurzy, lanová </a:t>
            </a:r>
            <a:r>
              <a:rPr lang="cs-CZ" sz="1350" b="1" dirty="0"/>
              <a:t>centra, horolezecké stěny, </a:t>
            </a:r>
            <a:r>
              <a:rPr lang="cs-CZ" sz="1350" b="1" dirty="0" smtClean="0"/>
              <a:t>opékání </a:t>
            </a:r>
            <a:r>
              <a:rPr lang="cs-CZ" sz="1350" b="1" dirty="0"/>
              <a:t>buřtů apod</a:t>
            </a:r>
            <a:r>
              <a:rPr lang="cs-CZ" sz="1350" b="1" dirty="0" smtClean="0"/>
              <a:t>.).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dbát </a:t>
            </a:r>
            <a:r>
              <a:rPr lang="cs-CZ" sz="1350" b="1" dirty="0">
                <a:ea typeface="Calibri" panose="020F0502020204030204" pitchFamily="34" charset="0"/>
                <a:cs typeface="Times New Roman" panose="02020603050405020304" pitchFamily="18" charset="0"/>
              </a:rPr>
              <a:t>na čistotu a pořádek,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/>
              <a:t>dodržovat </a:t>
            </a:r>
            <a:r>
              <a:rPr lang="cs-CZ" sz="1350" b="1" dirty="0"/>
              <a:t>zásady osobní hygieny (základní hygienická pravidla),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>
                <a:ea typeface="Calibri" panose="020F0502020204030204" pitchFamily="34" charset="0"/>
                <a:cs typeface="Times New Roman" panose="02020603050405020304" pitchFamily="18" charset="0"/>
              </a:rPr>
              <a:t>dodržovat zásady pitného režimu</a:t>
            </a:r>
            <a:r>
              <a:rPr lang="cs-CZ" sz="13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cs-CZ" sz="1350" b="1" dirty="0"/>
              <a:t>vodu na pití používat jen z nezávadných zdrojů (označených </a:t>
            </a:r>
            <a:r>
              <a:rPr lang="cs-CZ" sz="1350" b="1" dirty="0" smtClean="0"/>
              <a:t>slovy/tabulkou </a:t>
            </a:r>
            <a:r>
              <a:rPr lang="cs-CZ" sz="1350" b="1" cap="all" dirty="0"/>
              <a:t>Pitná voda</a:t>
            </a:r>
            <a:r>
              <a:rPr lang="cs-CZ" sz="1350" b="1" cap="all" dirty="0" smtClean="0"/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>
                <a:ea typeface="Times New Roman" panose="02020603050405020304" pitchFamily="18" charset="0"/>
              </a:rPr>
              <a:t>ohlásit učiteli jakékoliv </a:t>
            </a:r>
            <a:r>
              <a:rPr lang="cs-CZ" sz="1350" b="1" dirty="0">
                <a:ea typeface="Times New Roman" panose="02020603050405020304" pitchFamily="18" charset="0"/>
              </a:rPr>
              <a:t>zdravotní </a:t>
            </a:r>
            <a:r>
              <a:rPr lang="cs-CZ" sz="1350" b="1" dirty="0" smtClean="0">
                <a:ea typeface="Times New Roman" panose="02020603050405020304" pitchFamily="18" charset="0"/>
              </a:rPr>
              <a:t>potíže, </a:t>
            </a:r>
            <a:r>
              <a:rPr lang="cs-CZ" sz="1350" b="1" dirty="0"/>
              <a:t>úraz, poranění a </a:t>
            </a:r>
            <a:r>
              <a:rPr lang="cs-CZ" sz="1350" b="1" dirty="0" smtClean="0"/>
              <a:t>nehodu,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s-CZ" sz="1350" b="1" dirty="0" smtClean="0"/>
              <a:t>v případě potřeby poskytnout </a:t>
            </a:r>
            <a:r>
              <a:rPr lang="cs-CZ" sz="1350" b="1" dirty="0"/>
              <a:t>první </a:t>
            </a:r>
            <a:r>
              <a:rPr lang="cs-CZ" sz="1350" b="1" dirty="0" smtClean="0"/>
              <a:t>pomoc.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231" y="274638"/>
            <a:ext cx="8408923" cy="1143000"/>
          </a:xfrm>
          <a:solidFill>
            <a:srgbClr val="00CC00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Pravidla pro bezpečné chování v přírodě 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539551" y="5965448"/>
            <a:ext cx="5904657" cy="692497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cs-CZ" sz="1300" b="1" dirty="0" smtClean="0">
                <a:solidFill>
                  <a:srgbClr val="FF0000"/>
                </a:solidFill>
              </a:rPr>
              <a:t>sbírat </a:t>
            </a:r>
            <a:r>
              <a:rPr lang="cs-CZ" sz="1300" b="1" dirty="0">
                <a:solidFill>
                  <a:srgbClr val="FF0000"/>
                </a:solidFill>
              </a:rPr>
              <a:t>a </a:t>
            </a:r>
            <a:r>
              <a:rPr lang="cs-CZ" sz="1300" b="1" dirty="0" smtClean="0">
                <a:solidFill>
                  <a:srgbClr val="FF0000"/>
                </a:solidFill>
              </a:rPr>
              <a:t>konzumovat lesní a jiné plody nebo přírodniny  (houby, borůvky, apod.),</a:t>
            </a:r>
            <a:endParaRPr lang="cs-CZ" sz="1300" b="1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z="1300" b="1" dirty="0" smtClean="0">
                <a:solidFill>
                  <a:srgbClr val="FF0000"/>
                </a:solidFill>
              </a:rPr>
              <a:t>rozdělávat oheň,</a:t>
            </a:r>
            <a:endParaRPr lang="cs-CZ" sz="1300" b="1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cs-CZ" sz="1300" b="1" dirty="0">
                <a:solidFill>
                  <a:srgbClr val="FF0000"/>
                </a:solidFill>
              </a:rPr>
              <a:t>k</a:t>
            </a:r>
            <a:r>
              <a:rPr lang="cs-CZ" sz="1300" b="1" dirty="0" smtClean="0">
                <a:solidFill>
                  <a:srgbClr val="FF0000"/>
                </a:solidFill>
              </a:rPr>
              <a:t>oupat  se </a:t>
            </a:r>
            <a:r>
              <a:rPr lang="cs-CZ" sz="1300" b="1" dirty="0">
                <a:solidFill>
                  <a:srgbClr val="FF0000"/>
                </a:solidFill>
              </a:rPr>
              <a:t>bez svolení a dohledu </a:t>
            </a:r>
            <a:r>
              <a:rPr lang="cs-CZ" sz="1300" b="1" dirty="0" smtClean="0">
                <a:solidFill>
                  <a:srgbClr val="FF0000"/>
                </a:solidFill>
              </a:rPr>
              <a:t>učitele nebo dalších doprovázejících osob.</a:t>
            </a:r>
            <a:endParaRPr lang="cs-CZ" sz="1300" dirty="0" smtClean="0">
              <a:solidFill>
                <a:srgbClr val="FF000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67544" y="5716971"/>
            <a:ext cx="2879699" cy="296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sz="1300" b="1" dirty="0">
                <a:solidFill>
                  <a:srgbClr val="FF0000"/>
                </a:solidFill>
              </a:rPr>
              <a:t>Kromě dříve uvedeného J</a:t>
            </a:r>
            <a:r>
              <a:rPr lang="cs-CZ" sz="1300" b="1" cap="all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cs-CZ" sz="1300" b="1" cap="all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zakázáno: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-614868" y="5435018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099" y="5151097"/>
            <a:ext cx="2091056" cy="16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322072" y="5394936"/>
            <a:ext cx="4865732" cy="10772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1600" dirty="0" smtClean="0">
                <a:solidFill>
                  <a:srgbClr val="009900"/>
                </a:solidFill>
                <a:ea typeface="Times New Roman"/>
              </a:rPr>
              <a:t>                           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Na nebezpečí úrazů při pádu ze stromu </a:t>
            </a:r>
            <a:br>
              <a:rPr lang="cs-CZ" sz="1600" b="1" dirty="0" smtClean="0">
                <a:solidFill>
                  <a:srgbClr val="009900"/>
                </a:solidFill>
                <a:ea typeface="Times New Roman"/>
              </a:rPr>
            </a:b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                            nebo odjinud z výšky upozorňuje toto </a:t>
            </a:r>
            <a:br>
              <a:rPr lang="cs-CZ" sz="1600" b="1" dirty="0" smtClean="0">
                <a:solidFill>
                  <a:srgbClr val="009900"/>
                </a:solidFill>
                <a:ea typeface="Times New Roman"/>
              </a:rPr>
            </a:b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                            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  <a:hlinkClick r:id="rId2"/>
              </a:rPr>
              <a:t>video</a:t>
            </a:r>
            <a:r>
              <a:rPr lang="cs-CZ" sz="1600" b="1" dirty="0" smtClean="0">
                <a:solidFill>
                  <a:srgbClr val="009900"/>
                </a:solidFill>
                <a:ea typeface="Times New Roman"/>
              </a:rPr>
              <a:t>.</a:t>
            </a:r>
            <a:endParaRPr lang="cs-CZ" sz="1600" dirty="0">
              <a:solidFill>
                <a:srgbClr val="009900"/>
              </a:solidFill>
              <a:ea typeface="Times New Roman"/>
            </a:endParaRPr>
          </a:p>
          <a:p>
            <a:endParaRPr lang="cs-CZ" sz="1600" b="1" dirty="0" smtClean="0">
              <a:solidFill>
                <a:srgbClr val="009900"/>
              </a:solidFill>
              <a:ea typeface="Times New Roman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231" y="274638"/>
            <a:ext cx="8408923" cy="1143000"/>
          </a:xfrm>
          <a:solidFill>
            <a:srgbClr val="00CC00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Pravidla pro bezpečné chování v přírodě 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285231" y="1844824"/>
            <a:ext cx="4862833" cy="2054409"/>
          </a:xfrm>
          <a:prstGeom prst="rect">
            <a:avLst/>
          </a:prstGeom>
          <a:solidFill>
            <a:srgbClr val="E1FFE1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b="1" dirty="0" smtClean="0"/>
              <a:t>Kampaň</a:t>
            </a:r>
            <a:r>
              <a:rPr lang="cs-CZ" sz="1600" b="1" dirty="0"/>
              <a:t> Nejsi </a:t>
            </a:r>
            <a:r>
              <a:rPr lang="cs-CZ" sz="1600" b="1" dirty="0" err="1" smtClean="0"/>
              <a:t>padafka</a:t>
            </a:r>
            <a:r>
              <a:rPr lang="cs-CZ" sz="1600" b="1" dirty="0"/>
              <a:t>! </a:t>
            </a:r>
            <a:r>
              <a:rPr lang="pl-PL" sz="1600" b="1" dirty="0"/>
              <a:t>upozorňuje na pád ze stromu</a:t>
            </a:r>
            <a:r>
              <a:rPr lang="cs-CZ" sz="1600" b="1" dirty="0" smtClean="0"/>
              <a:t>.</a:t>
            </a:r>
            <a:r>
              <a:rPr lang="cs-CZ" sz="1600" b="1" dirty="0"/>
              <a:t> </a:t>
            </a:r>
            <a:endParaRPr lang="cs-CZ" sz="1600" b="1" dirty="0" smtClean="0"/>
          </a:p>
          <a:p>
            <a:endParaRPr lang="cs-CZ" sz="1550" dirty="0">
              <a:solidFill>
                <a:srgbClr val="FF0000"/>
              </a:solidFill>
            </a:endParaRPr>
          </a:p>
          <a:p>
            <a:pPr algn="just"/>
            <a:r>
              <a:rPr lang="cs-CZ" sz="1600" dirty="0" smtClean="0"/>
              <a:t>Nepozornost </a:t>
            </a:r>
            <a:r>
              <a:rPr lang="cs-CZ" sz="1600" dirty="0"/>
              <a:t>a chvíle euforie přináší fatální úrazy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/>
              <a:t>Pády s následným poraněním míchy jsou nejčastějším důvodem, proč jsou lidé na vozíku. Stromy, </a:t>
            </a:r>
            <a:r>
              <a:rPr lang="cs-CZ" sz="1600" dirty="0" smtClean="0"/>
              <a:t>zídky, střechy apod. </a:t>
            </a:r>
            <a:r>
              <a:rPr lang="cs-CZ" sz="1600" dirty="0"/>
              <a:t>to jsou české speciality, jak se dostat na vozík. Nepozornost, rutina, suverenita, to všechno se dá změnit. Buďte připraveni na pád.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2" y="5344943"/>
            <a:ext cx="1276350" cy="9239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047" y="1916832"/>
            <a:ext cx="3198182" cy="435203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37835">
            <a:off x="916850" y="4137120"/>
            <a:ext cx="2883222" cy="61927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NewRomanPSMT"/>
              </a:rPr>
              <a:t>Než tě napadne lézt na strom  (nebo jinam) …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5231" y="5168478"/>
            <a:ext cx="4934841" cy="1276853"/>
          </a:xfrm>
          <a:prstGeom prst="rect">
            <a:avLst/>
          </a:prstGeom>
          <a:noFill/>
          <a:ln>
            <a:solidFill>
              <a:srgbClr val="0E84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8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dirty="0" smtClean="0">
                <a:solidFill>
                  <a:srgbClr val="21A161"/>
                </a:solidFill>
              </a:rPr>
              <a:t>Použité zdroje</a:t>
            </a:r>
            <a:endParaRPr lang="cs-CZ" sz="3200" dirty="0">
              <a:solidFill>
                <a:srgbClr val="21A16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0068" y="1268760"/>
            <a:ext cx="8229600" cy="5494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300" b="1" dirty="0" smtClean="0">
                <a:solidFill>
                  <a:srgbClr val="21A161"/>
                </a:solidFill>
              </a:rPr>
              <a:t>Text</a:t>
            </a:r>
          </a:p>
          <a:p>
            <a:r>
              <a:rPr lang="cs-CZ" sz="1300" dirty="0" smtClean="0"/>
              <a:t>Metodický </a:t>
            </a:r>
            <a:r>
              <a:rPr lang="cs-CZ" sz="1300" dirty="0"/>
              <a:t>pokyn k zajištění bezpečnosti a ochrany zdraví dětí, žáků a studentů ve školách a </a:t>
            </a:r>
            <a:r>
              <a:rPr lang="cs-CZ" sz="1300" dirty="0" smtClean="0"/>
              <a:t>školských zařízeních </a:t>
            </a:r>
            <a:r>
              <a:rPr lang="cs-CZ" sz="1300" dirty="0"/>
              <a:t>zřizovaných Ministerstvem školství, mládeže </a:t>
            </a:r>
            <a:r>
              <a:rPr lang="pl-PL" sz="1300" dirty="0"/>
              <a:t>a tělovýchovy (č.j. 37 014/2005-25 ze dne 22.12.2005</a:t>
            </a:r>
            <a:r>
              <a:rPr lang="pl-PL" sz="1300" dirty="0" smtClean="0"/>
              <a:t>)“. </a:t>
            </a:r>
            <a:r>
              <a:rPr lang="cs-CZ" sz="1300" dirty="0"/>
              <a:t>Ročník LXII, sešit 2, únor </a:t>
            </a:r>
            <a:r>
              <a:rPr lang="cs-CZ" sz="1300" dirty="0" smtClean="0"/>
              <a:t>2006.</a:t>
            </a:r>
          </a:p>
          <a:p>
            <a:r>
              <a:rPr lang="cs-CZ" sz="1300" dirty="0" smtClean="0"/>
              <a:t>Zákon o </a:t>
            </a:r>
            <a:r>
              <a:rPr lang="cs-CZ" sz="1300" dirty="0"/>
              <a:t>předškolním, základním, středním, vyšším odborném a jiném vzdělávání (školský </a:t>
            </a:r>
            <a:r>
              <a:rPr lang="cs-CZ" sz="1300" dirty="0" smtClean="0"/>
              <a:t>zákon), </a:t>
            </a:r>
            <a:r>
              <a:rPr lang="cs-CZ" sz="1300" dirty="0"/>
              <a:t>ve znění pozdějších předpisů.</a:t>
            </a:r>
            <a:endParaRPr lang="cs-CZ" sz="1300" dirty="0">
              <a:ea typeface="Times New Roman" panose="02020603050405020304" pitchFamily="18" charset="0"/>
            </a:endParaRPr>
          </a:p>
          <a:p>
            <a:r>
              <a:rPr lang="cs-CZ" sz="1300" dirty="0" smtClean="0">
                <a:ea typeface="Times New Roman" panose="02020603050405020304" pitchFamily="18" charset="0"/>
              </a:rPr>
              <a:t>Vyhláška </a:t>
            </a:r>
            <a:r>
              <a:rPr lang="cs-CZ" sz="1300" dirty="0">
                <a:ea typeface="Times New Roman" panose="02020603050405020304" pitchFamily="18" charset="0"/>
              </a:rPr>
              <a:t>č. 48/2005 Sb. o základním vzdělávání </a:t>
            </a:r>
            <a:r>
              <a:rPr lang="cs-CZ" sz="1300" dirty="0" smtClean="0"/>
              <a:t>a </a:t>
            </a:r>
            <a:r>
              <a:rPr lang="cs-CZ" sz="1300" dirty="0"/>
              <a:t>některých náležitostech plnění povinné školní </a:t>
            </a:r>
            <a:r>
              <a:rPr lang="cs-CZ" sz="1300" dirty="0" smtClean="0"/>
              <a:t>docházky, ve znění pozdějších předpisů.</a:t>
            </a:r>
          </a:p>
          <a:p>
            <a:r>
              <a:rPr lang="cs-CZ" sz="1300" dirty="0"/>
              <a:t>Zákon </a:t>
            </a:r>
            <a:r>
              <a:rPr lang="cs-CZ" sz="1300" dirty="0" smtClean="0"/>
              <a:t>č. 361/2000 Sb., </a:t>
            </a:r>
            <a:r>
              <a:rPr lang="cs-CZ" sz="1300" dirty="0"/>
              <a:t>o provozu na pozemních komunikacích a o změnách některých zákonů (zákon o silničním provozu</a:t>
            </a:r>
            <a:r>
              <a:rPr lang="cs-CZ" sz="1300" dirty="0" smtClean="0"/>
              <a:t>), </a:t>
            </a:r>
            <a:r>
              <a:rPr lang="cs-CZ" sz="1300" dirty="0"/>
              <a:t>ve znění pozdějších předpisů</a:t>
            </a:r>
            <a:r>
              <a:rPr lang="cs-CZ" sz="1300" dirty="0" smtClean="0"/>
              <a:t>.</a:t>
            </a:r>
          </a:p>
          <a:p>
            <a:r>
              <a:rPr lang="cs-CZ" sz="1300" dirty="0"/>
              <a:t>V</a:t>
            </a:r>
            <a:r>
              <a:rPr lang="cs-CZ" sz="1300" dirty="0" smtClean="0"/>
              <a:t>yhláška </a:t>
            </a:r>
            <a:r>
              <a:rPr lang="cs-CZ" sz="1300" dirty="0"/>
              <a:t>č. </a:t>
            </a:r>
            <a:r>
              <a:rPr lang="cs-CZ" sz="1300" dirty="0" smtClean="0"/>
              <a:t>341/2014 </a:t>
            </a:r>
            <a:r>
              <a:rPr lang="cs-CZ" sz="1300" dirty="0"/>
              <a:t>Sb. </a:t>
            </a:r>
            <a:r>
              <a:rPr lang="cs-CZ" sz="1300" dirty="0" smtClean="0"/>
              <a:t>, </a:t>
            </a:r>
            <a:r>
              <a:rPr lang="cs-CZ" sz="1300" dirty="0"/>
              <a:t>o schvalování technické způsobilosti a o technických podmínkách provozu </a:t>
            </a:r>
            <a:r>
              <a:rPr lang="cs-CZ" sz="1300" dirty="0" smtClean="0"/>
              <a:t>vozidel</a:t>
            </a:r>
            <a:r>
              <a:rPr lang="cs-CZ" sz="1300" dirty="0"/>
              <a:t> </a:t>
            </a:r>
            <a:r>
              <a:rPr lang="cs-CZ" sz="1300" dirty="0" smtClean="0"/>
              <a:t>na </a:t>
            </a:r>
            <a:r>
              <a:rPr lang="cs-CZ" sz="1300" dirty="0"/>
              <a:t>pozemních </a:t>
            </a:r>
            <a:r>
              <a:rPr lang="cs-CZ" sz="1300" dirty="0" smtClean="0"/>
              <a:t>komunikacích, </a:t>
            </a:r>
            <a:r>
              <a:rPr lang="cs-CZ" sz="1300" dirty="0"/>
              <a:t>ve znění pozdějších předpisů</a:t>
            </a:r>
            <a:r>
              <a:rPr lang="cs-CZ" sz="1300" dirty="0" smtClean="0"/>
              <a:t>.</a:t>
            </a:r>
          </a:p>
          <a:p>
            <a:r>
              <a:rPr lang="cs-CZ" sz="1300" dirty="0" smtClean="0"/>
              <a:t>Vyhláška č. 294/2015 Sb., </a:t>
            </a:r>
            <a:r>
              <a:rPr lang="cs-CZ" sz="1300" dirty="0"/>
              <a:t>kterou se provádějí pravidla provozu na pozemních </a:t>
            </a:r>
            <a:r>
              <a:rPr lang="cs-CZ" sz="1300" dirty="0" smtClean="0"/>
              <a:t>komunikacích, ve znění pozdějších předpisů.</a:t>
            </a:r>
            <a:endParaRPr lang="cs-CZ" sz="1300" dirty="0"/>
          </a:p>
          <a:p>
            <a:r>
              <a:rPr lang="cs-CZ" sz="1300" cap="all" dirty="0" smtClean="0"/>
              <a:t>Dandová</a:t>
            </a:r>
            <a:r>
              <a:rPr lang="cs-CZ" sz="1300" dirty="0" smtClean="0"/>
              <a:t>, Eva. </a:t>
            </a:r>
            <a:r>
              <a:rPr lang="cs-CZ" sz="1300" dirty="0"/>
              <a:t>Bezpečnost na mimoškolních akcích a odškodňování </a:t>
            </a:r>
            <a:r>
              <a:rPr lang="cs-CZ" sz="1300" dirty="0" smtClean="0"/>
              <a:t>úrazů. </a:t>
            </a:r>
            <a:r>
              <a:rPr lang="it-IT" sz="1300" i="1" dirty="0"/>
              <a:t>Portál BOZPinfo</a:t>
            </a:r>
            <a:r>
              <a:rPr lang="it-IT" sz="1300" dirty="0"/>
              <a:t> [online</a:t>
            </a:r>
            <a:r>
              <a:rPr lang="it-IT" sz="1300" dirty="0" smtClean="0"/>
              <a:t>],</a:t>
            </a:r>
            <a:r>
              <a:rPr lang="cs-CZ" sz="1300" dirty="0" smtClean="0"/>
              <a:t> 3.6.2019 </a:t>
            </a:r>
            <a:r>
              <a:rPr lang="pt-BR" sz="1300" dirty="0">
                <a:cs typeface="Arial" panose="020B0604020202020204" pitchFamily="34" charset="0"/>
              </a:rPr>
              <a:t>[cit. </a:t>
            </a:r>
            <a:r>
              <a:rPr lang="pt-BR" sz="1300" dirty="0" smtClean="0">
                <a:cs typeface="Arial" panose="020B0604020202020204" pitchFamily="34" charset="0"/>
              </a:rPr>
              <a:t>20</a:t>
            </a:r>
            <a:r>
              <a:rPr lang="cs-CZ" sz="1300" dirty="0" smtClean="0">
                <a:cs typeface="Arial" panose="020B0604020202020204" pitchFamily="34" charset="0"/>
              </a:rPr>
              <a:t>20</a:t>
            </a:r>
            <a:r>
              <a:rPr lang="pt-BR" sz="1300" dirty="0" smtClean="0">
                <a:cs typeface="Arial" panose="020B0604020202020204" pitchFamily="34" charset="0"/>
              </a:rPr>
              <a:t>-</a:t>
            </a:r>
            <a:r>
              <a:rPr lang="cs-CZ" sz="1300" dirty="0" smtClean="0">
                <a:cs typeface="Arial" panose="020B0604020202020204" pitchFamily="34" charset="0"/>
              </a:rPr>
              <a:t>03</a:t>
            </a:r>
            <a:r>
              <a:rPr lang="pt-BR" sz="1300" dirty="0" smtClean="0">
                <a:cs typeface="Arial" panose="020B0604020202020204" pitchFamily="34" charset="0"/>
              </a:rPr>
              <a:t>-</a:t>
            </a:r>
            <a:r>
              <a:rPr lang="cs-CZ" sz="1300" dirty="0" smtClean="0">
                <a:cs typeface="Arial" panose="020B0604020202020204" pitchFamily="34" charset="0"/>
              </a:rPr>
              <a:t>12</a:t>
            </a:r>
            <a:r>
              <a:rPr lang="pt-BR" sz="1300" dirty="0" smtClean="0">
                <a:cs typeface="Arial" panose="020B0604020202020204" pitchFamily="34" charset="0"/>
              </a:rPr>
              <a:t>]</a:t>
            </a:r>
            <a:r>
              <a:rPr lang="cs-CZ" sz="1300" dirty="0" smtClean="0">
                <a:cs typeface="Arial" panose="020B0604020202020204" pitchFamily="34" charset="0"/>
              </a:rPr>
              <a:t>.</a:t>
            </a:r>
            <a:r>
              <a:rPr lang="cs-CZ" sz="1300" dirty="0" smtClean="0"/>
              <a:t> </a:t>
            </a:r>
            <a:r>
              <a:rPr lang="cs-CZ" sz="1300" dirty="0" smtClean="0"/>
              <a:t>Dostupné </a:t>
            </a:r>
            <a:r>
              <a:rPr lang="cs-CZ" sz="1300" dirty="0" smtClean="0"/>
              <a:t>z:  </a:t>
            </a:r>
            <a:r>
              <a:rPr lang="cs-CZ" sz="1300" dirty="0" smtClean="0">
                <a:hlinkClick r:id="rId2"/>
              </a:rPr>
              <a:t>https</a:t>
            </a:r>
            <a:r>
              <a:rPr lang="cs-CZ" sz="1300" dirty="0">
                <a:hlinkClick r:id="rId2"/>
              </a:rPr>
              <a:t>://</a:t>
            </a:r>
            <a:r>
              <a:rPr lang="cs-CZ" sz="1300" dirty="0" smtClean="0">
                <a:hlinkClick r:id="rId2"/>
              </a:rPr>
              <a:t>www.bozpinfo.cz/</a:t>
            </a:r>
            <a:r>
              <a:rPr lang="cs-CZ" sz="1300" dirty="0" err="1" smtClean="0">
                <a:hlinkClick r:id="rId2"/>
              </a:rPr>
              <a:t>mimoskolni</a:t>
            </a:r>
            <a:r>
              <a:rPr lang="cs-CZ" sz="1300" dirty="0" smtClean="0">
                <a:hlinkClick r:id="rId2"/>
              </a:rPr>
              <a:t>-akce-</a:t>
            </a:r>
            <a:r>
              <a:rPr lang="cs-CZ" sz="1300" dirty="0" err="1" smtClean="0">
                <a:hlinkClick r:id="rId2"/>
              </a:rPr>
              <a:t>odskodnovani</a:t>
            </a:r>
            <a:r>
              <a:rPr lang="cs-CZ" sz="1300" dirty="0" smtClean="0">
                <a:hlinkClick r:id="rId2"/>
              </a:rPr>
              <a:t>-</a:t>
            </a:r>
            <a:r>
              <a:rPr lang="cs-CZ" sz="1300" dirty="0" err="1" smtClean="0">
                <a:hlinkClick r:id="rId2"/>
              </a:rPr>
              <a:t>urazu</a:t>
            </a:r>
            <a:r>
              <a:rPr lang="cs-CZ" sz="1300" dirty="0" smtClean="0"/>
              <a:t>. </a:t>
            </a:r>
            <a:r>
              <a:rPr lang="it-IT" sz="1300" dirty="0"/>
              <a:t>ISSN 1801-0334</a:t>
            </a:r>
            <a:r>
              <a:rPr lang="it-IT" sz="1300" dirty="0" smtClean="0"/>
              <a:t>.</a:t>
            </a:r>
            <a:endParaRPr lang="cs-CZ" sz="1300" dirty="0" smtClean="0"/>
          </a:p>
          <a:p>
            <a:r>
              <a:rPr lang="cs-CZ" sz="1300" dirty="0" smtClean="0"/>
              <a:t>Vzory osnov </a:t>
            </a:r>
            <a:r>
              <a:rPr lang="cs-CZ" sz="1300" dirty="0"/>
              <a:t>poučení žáků o bezpečnosti </a:t>
            </a:r>
            <a:r>
              <a:rPr lang="cs-CZ" sz="1300" dirty="0" smtClean="0"/>
              <a:t>práce (BOZP). Balíček dokumentace. Ing. Vít Hofmann, 2020. </a:t>
            </a:r>
            <a:endParaRPr lang="cs-CZ" sz="1300" dirty="0"/>
          </a:p>
          <a:p>
            <a:r>
              <a:rPr lang="cs-CZ" sz="1300" dirty="0" smtClean="0"/>
              <a:t>Osnova </a:t>
            </a:r>
            <a:r>
              <a:rPr lang="cs-CZ" sz="1300" dirty="0"/>
              <a:t>poučení žáka o BOZ před výukou plavání, příp. před koupáním a návštěvou </a:t>
            </a:r>
            <a:r>
              <a:rPr lang="cs-CZ" sz="1300" dirty="0" smtClean="0"/>
              <a:t>aquaparku. </a:t>
            </a:r>
            <a:r>
              <a:rPr lang="cs-CZ" sz="1300" i="1" dirty="0" smtClean="0"/>
              <a:t>Základní škola Obrnice</a:t>
            </a:r>
            <a:r>
              <a:rPr lang="cs-CZ" sz="1300" dirty="0" smtClean="0"/>
              <a:t> </a:t>
            </a:r>
            <a:r>
              <a:rPr lang="pt-BR" sz="1300" dirty="0" smtClean="0">
                <a:cs typeface="Arial" panose="020B0604020202020204" pitchFamily="34" charset="0"/>
              </a:rPr>
              <a:t>[</a:t>
            </a:r>
            <a:r>
              <a:rPr lang="it-IT" sz="1300" dirty="0" smtClean="0"/>
              <a:t>online</a:t>
            </a:r>
            <a:r>
              <a:rPr lang="it-IT" sz="1300" dirty="0"/>
              <a:t>]</a:t>
            </a:r>
            <a:r>
              <a:rPr lang="cs-CZ" sz="1300" dirty="0"/>
              <a:t>. Základní škola </a:t>
            </a:r>
            <a:r>
              <a:rPr lang="cs-CZ" sz="1300" dirty="0" smtClean="0"/>
              <a:t>Obrnice </a:t>
            </a:r>
            <a:r>
              <a:rPr lang="pt-BR" sz="1300" dirty="0">
                <a:cs typeface="Arial" panose="020B0604020202020204" pitchFamily="34" charset="0"/>
              </a:rPr>
              <a:t>[cit.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 smtClean="0">
                <a:cs typeface="Arial" panose="020B0604020202020204" pitchFamily="34" charset="0"/>
              </a:rPr>
              <a:t>-</a:t>
            </a:r>
            <a:r>
              <a:rPr lang="cs-CZ" sz="1300" dirty="0" smtClean="0">
                <a:cs typeface="Arial" panose="020B0604020202020204" pitchFamily="34" charset="0"/>
              </a:rPr>
              <a:t>10</a:t>
            </a:r>
            <a:r>
              <a:rPr lang="pt-BR" sz="1300" dirty="0">
                <a:cs typeface="Arial" panose="020B0604020202020204" pitchFamily="34" charset="0"/>
              </a:rPr>
              <a:t>]</a:t>
            </a:r>
            <a:r>
              <a:rPr lang="cs-CZ" sz="1300" dirty="0">
                <a:cs typeface="Arial" panose="020B0604020202020204" pitchFamily="34" charset="0"/>
              </a:rPr>
              <a:t>.</a:t>
            </a:r>
            <a:r>
              <a:rPr lang="cs-CZ" sz="1300" dirty="0"/>
              <a:t> </a:t>
            </a:r>
            <a:r>
              <a:rPr lang="cs-CZ" sz="1300" dirty="0" smtClean="0"/>
              <a:t>Dostupné </a:t>
            </a:r>
            <a:r>
              <a:rPr lang="cs-CZ" sz="1300" dirty="0" smtClean="0"/>
              <a:t>z: </a:t>
            </a:r>
            <a:r>
              <a:rPr lang="cs-CZ" sz="1300" dirty="0" smtClean="0">
                <a:hlinkClick r:id="rId3"/>
              </a:rPr>
              <a:t>http</a:t>
            </a:r>
            <a:r>
              <a:rPr lang="cs-CZ" sz="1300" dirty="0">
                <a:hlinkClick r:id="rId3"/>
              </a:rPr>
              <a:t>://</a:t>
            </a:r>
            <a:r>
              <a:rPr lang="cs-CZ" sz="1300" dirty="0" smtClean="0">
                <a:hlinkClick r:id="rId3"/>
              </a:rPr>
              <a:t>www.zsobrnice.cz/clanek-osnova-pouceni-zaka-o-boz-pred-vyukou-plavani-prip-pred-koupanim-a-navstevou-aquaparku-24-361</a:t>
            </a:r>
            <a:r>
              <a:rPr lang="cs-CZ" sz="1300" dirty="0" smtClean="0"/>
              <a:t>. </a:t>
            </a:r>
            <a:endParaRPr lang="cs-CZ" sz="1300" dirty="0" smtClean="0"/>
          </a:p>
          <a:p>
            <a:r>
              <a:rPr lang="cs-CZ" sz="1300" dirty="0"/>
              <a:t>Před školním výletem. </a:t>
            </a:r>
            <a:r>
              <a:rPr lang="cs-CZ" sz="1300" i="1" dirty="0"/>
              <a:t>Základní škola Obrnice</a:t>
            </a:r>
            <a:r>
              <a:rPr lang="cs-CZ" sz="1300" dirty="0"/>
              <a:t> </a:t>
            </a:r>
            <a:r>
              <a:rPr lang="pt-BR" sz="1300" dirty="0">
                <a:cs typeface="Arial" panose="020B0604020202020204" pitchFamily="34" charset="0"/>
              </a:rPr>
              <a:t>[</a:t>
            </a:r>
            <a:r>
              <a:rPr lang="it-IT" sz="1300" dirty="0"/>
              <a:t>online]</a:t>
            </a:r>
            <a:r>
              <a:rPr lang="cs-CZ" sz="1300" dirty="0"/>
              <a:t>. Základní škola Obrnice </a:t>
            </a:r>
            <a:r>
              <a:rPr lang="pt-BR" sz="1300" dirty="0">
                <a:cs typeface="Arial" panose="020B0604020202020204" pitchFamily="34" charset="0"/>
              </a:rPr>
              <a:t>[cit.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11</a:t>
            </a:r>
            <a:r>
              <a:rPr lang="pt-BR" sz="1300" dirty="0">
                <a:cs typeface="Arial" panose="020B0604020202020204" pitchFamily="34" charset="0"/>
              </a:rPr>
              <a:t>]</a:t>
            </a:r>
            <a:r>
              <a:rPr lang="cs-CZ" sz="1300" dirty="0">
                <a:cs typeface="Arial" panose="020B0604020202020204" pitchFamily="34" charset="0"/>
              </a:rPr>
              <a:t>.</a:t>
            </a:r>
            <a:r>
              <a:rPr lang="cs-CZ" sz="1300" dirty="0"/>
              <a:t> </a:t>
            </a:r>
            <a:r>
              <a:rPr lang="cs-CZ" sz="1300" dirty="0" smtClean="0"/>
              <a:t>Dostupné </a:t>
            </a:r>
            <a:r>
              <a:rPr lang="cs-CZ" sz="1300" dirty="0"/>
              <a:t>z: </a:t>
            </a:r>
            <a:r>
              <a:rPr lang="cs-CZ" sz="1300" dirty="0">
                <a:hlinkClick r:id="rId4"/>
              </a:rPr>
              <a:t>http://www.zsobrnice.cz/clanek-osnova-pouceni-zaka-o-boz-pred-skolnim-vyletem-24-359</a:t>
            </a:r>
            <a:r>
              <a:rPr lang="cs-CZ" sz="1300" dirty="0"/>
              <a:t>.</a:t>
            </a:r>
          </a:p>
          <a:p>
            <a:endParaRPr lang="cs-CZ" sz="13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58" y="-8792"/>
            <a:ext cx="9212470" cy="687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smtClean="0">
                <a:solidFill>
                  <a:srgbClr val="21A161"/>
                </a:solidFill>
              </a:rPr>
              <a:t>Použité zdroje - </a:t>
            </a:r>
            <a:r>
              <a:rPr lang="cs-CZ" sz="3200" dirty="0" err="1" smtClean="0">
                <a:solidFill>
                  <a:srgbClr val="21A161"/>
                </a:solidFill>
              </a:rPr>
              <a:t>pokrač</a:t>
            </a:r>
            <a:r>
              <a:rPr lang="cs-CZ" sz="3200" dirty="0" smtClean="0">
                <a:solidFill>
                  <a:srgbClr val="21A161"/>
                </a:solidFill>
              </a:rPr>
              <a:t>.</a:t>
            </a:r>
            <a:endParaRPr lang="cs-CZ" sz="3200" dirty="0">
              <a:solidFill>
                <a:srgbClr val="21A16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5020" y="1102507"/>
            <a:ext cx="8229600" cy="5350829"/>
          </a:xfrm>
          <a:solidFill>
            <a:schemeClr val="bg1"/>
          </a:solidFill>
        </p:spPr>
        <p:txBody>
          <a:bodyPr>
            <a:noAutofit/>
          </a:bodyPr>
          <a:lstStyle/>
          <a:p>
            <a:endParaRPr lang="cs-CZ" sz="1300" i="1" dirty="0" smtClean="0"/>
          </a:p>
          <a:p>
            <a:r>
              <a:rPr lang="cs-CZ" sz="1300" i="1" dirty="0" smtClean="0"/>
              <a:t>SKI </a:t>
            </a:r>
            <a:r>
              <a:rPr lang="cs-CZ" sz="1300" i="1" dirty="0"/>
              <a:t>KLUB Dobruška </a:t>
            </a:r>
            <a:r>
              <a:rPr lang="pt-BR" sz="1300" dirty="0">
                <a:cs typeface="Arial" panose="020B0604020202020204" pitchFamily="34" charset="0"/>
              </a:rPr>
              <a:t>[</a:t>
            </a:r>
            <a:r>
              <a:rPr lang="it-IT" sz="1300" dirty="0"/>
              <a:t>online]</a:t>
            </a:r>
            <a:r>
              <a:rPr lang="cs-CZ" sz="1300" dirty="0"/>
              <a:t>. CSKI KLUB Dobruška, o.p.s. </a:t>
            </a:r>
            <a:r>
              <a:rPr lang="pt-BR" sz="1300" dirty="0">
                <a:cs typeface="Arial" panose="020B0604020202020204" pitchFamily="34" charset="0"/>
              </a:rPr>
              <a:t>[cit.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18</a:t>
            </a:r>
            <a:r>
              <a:rPr lang="pt-BR" sz="1300" dirty="0">
                <a:cs typeface="Arial" panose="020B0604020202020204" pitchFamily="34" charset="0"/>
              </a:rPr>
              <a:t>]</a:t>
            </a:r>
            <a:r>
              <a:rPr lang="cs-CZ" sz="1300" dirty="0">
                <a:cs typeface="Arial" panose="020B0604020202020204" pitchFamily="34" charset="0"/>
              </a:rPr>
              <a:t>.</a:t>
            </a:r>
            <a:r>
              <a:rPr lang="cs-CZ" sz="1300" dirty="0"/>
              <a:t> </a:t>
            </a:r>
            <a:r>
              <a:rPr lang="cs-CZ" sz="1300" dirty="0" smtClean="0"/>
              <a:t>Dostupné </a:t>
            </a:r>
            <a:r>
              <a:rPr lang="cs-CZ" sz="1300" dirty="0"/>
              <a:t>z: </a:t>
            </a:r>
            <a:r>
              <a:rPr lang="cs-CZ" sz="1300" dirty="0">
                <a:hlinkClick r:id="rId2"/>
              </a:rPr>
              <a:t>http://www.skidobruska.cz</a:t>
            </a:r>
            <a:r>
              <a:rPr lang="cs-CZ" sz="1300" dirty="0"/>
              <a:t>. </a:t>
            </a:r>
          </a:p>
          <a:p>
            <a:r>
              <a:rPr lang="cs-CZ" sz="1300" i="1" dirty="0"/>
              <a:t>Horská služba.</a:t>
            </a:r>
            <a:r>
              <a:rPr lang="it-IT" sz="1300" dirty="0"/>
              <a:t>[online]</a:t>
            </a:r>
            <a:r>
              <a:rPr lang="cs-CZ" sz="1300" dirty="0"/>
              <a:t>. Horská služba ČR, o.p.s. </a:t>
            </a:r>
            <a:r>
              <a:rPr lang="pt-BR" sz="1300" dirty="0">
                <a:cs typeface="Arial" panose="020B0604020202020204" pitchFamily="34" charset="0"/>
              </a:rPr>
              <a:t>[cit.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]</a:t>
            </a:r>
            <a:r>
              <a:rPr lang="cs-CZ" sz="1300" dirty="0">
                <a:cs typeface="Arial" panose="020B0604020202020204" pitchFamily="34" charset="0"/>
              </a:rPr>
              <a:t>.</a:t>
            </a:r>
            <a:r>
              <a:rPr lang="cs-CZ" sz="1300" dirty="0"/>
              <a:t> </a:t>
            </a:r>
            <a:r>
              <a:rPr lang="cs-CZ" sz="1300" dirty="0" smtClean="0"/>
              <a:t>Dostupné </a:t>
            </a:r>
            <a:r>
              <a:rPr lang="cs-CZ" sz="1300" dirty="0"/>
              <a:t>z: </a:t>
            </a:r>
            <a:r>
              <a:rPr lang="cs-CZ" sz="1300" dirty="0">
                <a:hlinkClick r:id="rId3"/>
              </a:rPr>
              <a:t>http://www.horskasluzba.cz/</a:t>
            </a:r>
            <a:r>
              <a:rPr lang="cs-CZ" sz="1300" dirty="0"/>
              <a:t>.</a:t>
            </a:r>
          </a:p>
          <a:p>
            <a:r>
              <a:rPr lang="cs-CZ" sz="1300" dirty="0"/>
              <a:t>ČSN 01 8027 (018027) Značení a zabezpečení v zimním středisku</a:t>
            </a:r>
            <a:r>
              <a:rPr lang="cs-CZ" sz="1300" dirty="0" smtClean="0"/>
              <a:t>.</a:t>
            </a:r>
          </a:p>
          <a:p>
            <a:r>
              <a:rPr lang="cs-CZ" sz="1300" i="1" dirty="0"/>
              <a:t>Městská policie </a:t>
            </a:r>
            <a:r>
              <a:rPr lang="cs-CZ" sz="1300" i="1" dirty="0" smtClean="0"/>
              <a:t>Tachov</a:t>
            </a:r>
            <a:r>
              <a:rPr lang="pt-BR" sz="1300" dirty="0">
                <a:cs typeface="Arial" panose="020B0604020202020204" pitchFamily="34" charset="0"/>
              </a:rPr>
              <a:t> [</a:t>
            </a:r>
            <a:r>
              <a:rPr lang="it-IT" sz="1300" dirty="0"/>
              <a:t>online</a:t>
            </a:r>
            <a:r>
              <a:rPr lang="it-IT" sz="1300" dirty="0" smtClean="0"/>
              <a:t>]</a:t>
            </a:r>
            <a:r>
              <a:rPr lang="cs-CZ" sz="1300" dirty="0" smtClean="0"/>
              <a:t>. </a:t>
            </a:r>
            <a:r>
              <a:rPr lang="cs-CZ" sz="1300" dirty="0"/>
              <a:t>Městská policie </a:t>
            </a:r>
            <a:r>
              <a:rPr lang="cs-CZ" sz="1300" dirty="0" smtClean="0"/>
              <a:t>Tachov </a:t>
            </a:r>
            <a:r>
              <a:rPr lang="pt-BR" sz="1300" dirty="0" smtClean="0">
                <a:cs typeface="Arial" panose="020B0604020202020204" pitchFamily="34" charset="0"/>
              </a:rPr>
              <a:t>[</a:t>
            </a:r>
            <a:r>
              <a:rPr lang="pt-BR" sz="1300" dirty="0">
                <a:cs typeface="Arial" panose="020B0604020202020204" pitchFamily="34" charset="0"/>
              </a:rPr>
              <a:t>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 smtClean="0">
                <a:cs typeface="Arial" panose="020B0604020202020204" pitchFamily="34" charset="0"/>
              </a:rPr>
              <a:t>24</a:t>
            </a:r>
            <a:r>
              <a:rPr lang="pt-BR" sz="1300" dirty="0" smtClean="0">
                <a:cs typeface="Arial" panose="020B0604020202020204" pitchFamily="34" charset="0"/>
              </a:rPr>
              <a:t>]</a:t>
            </a:r>
            <a:r>
              <a:rPr lang="cs-CZ" sz="1300" dirty="0"/>
              <a:t>. </a:t>
            </a:r>
            <a:r>
              <a:rPr lang="cs-CZ" sz="1300" dirty="0" smtClean="0"/>
              <a:t>Dostupné </a:t>
            </a:r>
            <a:r>
              <a:rPr lang="cs-CZ" sz="1300" dirty="0"/>
              <a:t>z:</a:t>
            </a:r>
            <a:r>
              <a:rPr lang="cs-CZ" sz="1300" dirty="0">
                <a:solidFill>
                  <a:srgbClr val="FF0000"/>
                </a:solidFill>
              </a:rPr>
              <a:t> </a:t>
            </a:r>
            <a:r>
              <a:rPr lang="cs-CZ" sz="1300" dirty="0">
                <a:solidFill>
                  <a:srgbClr val="FF0000"/>
                </a:solidFill>
                <a:hlinkClick r:id="rId4"/>
              </a:rPr>
              <a:t>http://mp.tachov-mesto.cz</a:t>
            </a:r>
            <a:r>
              <a:rPr lang="cs-CZ" sz="1300" dirty="0" smtClean="0">
                <a:solidFill>
                  <a:srgbClr val="FF0000"/>
                </a:solidFill>
                <a:hlinkClick r:id="rId4"/>
              </a:rPr>
              <a:t>/</a:t>
            </a:r>
            <a:r>
              <a:rPr lang="cs-CZ" sz="1300" dirty="0" smtClean="0"/>
              <a:t>. </a:t>
            </a:r>
            <a:endParaRPr lang="cs-CZ" sz="1300" u="sng" dirty="0" smtClean="0"/>
          </a:p>
          <a:p>
            <a:r>
              <a:rPr lang="cs-CZ" sz="1300" i="1" dirty="0" smtClean="0"/>
              <a:t>Městská část Praha 6 </a:t>
            </a:r>
            <a:r>
              <a:rPr lang="pt-BR" sz="1300" dirty="0">
                <a:cs typeface="Arial" panose="020B0604020202020204" pitchFamily="34" charset="0"/>
              </a:rPr>
              <a:t>[</a:t>
            </a:r>
            <a:r>
              <a:rPr lang="it-IT" sz="1300" dirty="0"/>
              <a:t>online]</a:t>
            </a:r>
            <a:r>
              <a:rPr lang="cs-CZ" sz="1300" dirty="0"/>
              <a:t>.</a:t>
            </a:r>
            <a:r>
              <a:rPr lang="cs-CZ" sz="1300" dirty="0">
                <a:solidFill>
                  <a:srgbClr val="FF0000"/>
                </a:solidFill>
              </a:rPr>
              <a:t> </a:t>
            </a:r>
            <a:r>
              <a:rPr lang="cs-CZ" sz="1300" dirty="0" smtClean="0">
                <a:solidFill>
                  <a:srgbClr val="FF0000"/>
                </a:solidFill>
              </a:rPr>
              <a:t> </a:t>
            </a:r>
            <a:r>
              <a:rPr lang="cs-CZ" sz="1300" dirty="0" smtClean="0"/>
              <a:t>MČ </a:t>
            </a:r>
            <a:r>
              <a:rPr lang="cs-CZ" sz="1300" dirty="0"/>
              <a:t>Praha 6 </a:t>
            </a:r>
            <a:r>
              <a:rPr lang="pt-BR" sz="1300" dirty="0" smtClean="0">
                <a:cs typeface="Arial" panose="020B0604020202020204" pitchFamily="34" charset="0"/>
              </a:rPr>
              <a:t>[</a:t>
            </a:r>
            <a:r>
              <a:rPr lang="pt-BR" sz="1300" dirty="0">
                <a:cs typeface="Arial" panose="020B0604020202020204" pitchFamily="34" charset="0"/>
              </a:rPr>
              <a:t>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 smtClean="0">
                <a:cs typeface="Arial" panose="020B0604020202020204" pitchFamily="34" charset="0"/>
              </a:rPr>
              <a:t>24</a:t>
            </a:r>
            <a:r>
              <a:rPr lang="pt-BR" sz="1300" dirty="0" smtClean="0">
                <a:cs typeface="Arial" panose="020B0604020202020204" pitchFamily="34" charset="0"/>
              </a:rPr>
              <a:t>]</a:t>
            </a:r>
            <a:r>
              <a:rPr lang="cs-CZ" sz="1300" dirty="0" smtClean="0"/>
              <a:t>. </a:t>
            </a:r>
            <a:r>
              <a:rPr lang="cs-CZ" sz="1300" dirty="0" smtClean="0"/>
              <a:t>Dostupné </a:t>
            </a:r>
            <a:r>
              <a:rPr lang="cs-CZ" sz="1300" dirty="0"/>
              <a:t>z: </a:t>
            </a:r>
            <a:r>
              <a:rPr lang="cs-CZ" sz="1300" dirty="0" smtClean="0"/>
              <a:t> </a:t>
            </a:r>
            <a:r>
              <a:rPr lang="cs-CZ" sz="1300" dirty="0" smtClean="0">
                <a:hlinkClick r:id="rId5"/>
              </a:rPr>
              <a:t>https</a:t>
            </a:r>
            <a:r>
              <a:rPr lang="cs-CZ" sz="1300" dirty="0">
                <a:hlinkClick r:id="rId5"/>
              </a:rPr>
              <a:t>://www.praha6.cz</a:t>
            </a:r>
            <a:r>
              <a:rPr lang="cs-CZ" sz="1300" dirty="0" smtClean="0">
                <a:hlinkClick r:id="rId5"/>
              </a:rPr>
              <a:t>/</a:t>
            </a:r>
            <a:r>
              <a:rPr lang="cs-CZ" sz="1300" dirty="0" smtClean="0"/>
              <a:t>.  </a:t>
            </a:r>
          </a:p>
          <a:p>
            <a:r>
              <a:rPr lang="cs-CZ" sz="1300" i="1" dirty="0" smtClean="0"/>
              <a:t>Hasičský záchranný sbor České republiky </a:t>
            </a:r>
            <a:r>
              <a:rPr lang="pt-BR" sz="1300" dirty="0">
                <a:cs typeface="Arial" panose="020B0604020202020204" pitchFamily="34" charset="0"/>
              </a:rPr>
              <a:t>[</a:t>
            </a:r>
            <a:r>
              <a:rPr lang="it-IT" sz="1300" dirty="0"/>
              <a:t>online]</a:t>
            </a:r>
            <a:r>
              <a:rPr lang="cs-CZ" sz="1300" dirty="0" smtClean="0"/>
              <a:t>.</a:t>
            </a:r>
            <a:r>
              <a:rPr lang="cs-CZ" sz="1300" dirty="0">
                <a:solidFill>
                  <a:srgbClr val="FF0000"/>
                </a:solidFill>
              </a:rPr>
              <a:t> </a:t>
            </a:r>
            <a:r>
              <a:rPr lang="cs-CZ" sz="1300" dirty="0" smtClean="0"/>
              <a:t>Generální </a:t>
            </a:r>
            <a:r>
              <a:rPr lang="cs-CZ" sz="1300" dirty="0"/>
              <a:t>ředitelství Hasičského záchranného sboru </a:t>
            </a:r>
            <a:r>
              <a:rPr lang="cs-CZ" sz="1300" dirty="0" smtClean="0"/>
              <a:t>ČR </a:t>
            </a:r>
            <a:r>
              <a:rPr lang="pt-BR" sz="1300" dirty="0">
                <a:cs typeface="Arial" panose="020B0604020202020204" pitchFamily="34" charset="0"/>
              </a:rPr>
              <a:t>[cit.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 smtClean="0">
                <a:cs typeface="Arial" panose="020B0604020202020204" pitchFamily="34" charset="0"/>
              </a:rPr>
              <a:t>25</a:t>
            </a:r>
            <a:r>
              <a:rPr lang="pt-BR" sz="1300" dirty="0" smtClean="0">
                <a:cs typeface="Arial" panose="020B0604020202020204" pitchFamily="34" charset="0"/>
              </a:rPr>
              <a:t>]</a:t>
            </a:r>
            <a:r>
              <a:rPr lang="cs-CZ" sz="1300" dirty="0" smtClean="0"/>
              <a:t>. </a:t>
            </a:r>
            <a:r>
              <a:rPr lang="cs-CZ" sz="1300" dirty="0" smtClean="0"/>
              <a:t>Dostupné </a:t>
            </a:r>
            <a:r>
              <a:rPr lang="cs-CZ" sz="1300" dirty="0"/>
              <a:t>z:</a:t>
            </a:r>
            <a:r>
              <a:rPr lang="cs-CZ" sz="1300" dirty="0" smtClean="0"/>
              <a:t> </a:t>
            </a:r>
            <a:r>
              <a:rPr lang="cs-CZ" sz="1300" dirty="0" smtClean="0">
                <a:hlinkClick r:id="rId6"/>
              </a:rPr>
              <a:t>https</a:t>
            </a:r>
            <a:r>
              <a:rPr lang="cs-CZ" sz="1300" dirty="0">
                <a:hlinkClick r:id="rId6"/>
              </a:rPr>
              <a:t>://</a:t>
            </a:r>
            <a:r>
              <a:rPr lang="cs-CZ" sz="1300" dirty="0" smtClean="0">
                <a:hlinkClick r:id="rId6"/>
              </a:rPr>
              <a:t>www.hzscr.cz/hasicky-zachranny-sbor-ceske-republiky.aspx</a:t>
            </a:r>
            <a:r>
              <a:rPr lang="cs-CZ" sz="1300" dirty="0" smtClean="0"/>
              <a:t>. </a:t>
            </a:r>
            <a:endParaRPr lang="cs-CZ" sz="1300" dirty="0" smtClean="0"/>
          </a:p>
          <a:p>
            <a:pPr>
              <a:spcBef>
                <a:spcPts val="312"/>
              </a:spcBef>
            </a:pPr>
            <a:r>
              <a:rPr lang="pt-BR" sz="1300" i="1" dirty="0" smtClean="0"/>
              <a:t>Program </a:t>
            </a:r>
            <a:r>
              <a:rPr lang="pt-BR" sz="1300" i="1" dirty="0"/>
              <a:t>prevence úrazů páteře a míchy BanalFatal! </a:t>
            </a:r>
            <a:r>
              <a:rPr lang="cs-CZ" sz="1300" dirty="0"/>
              <a:t> </a:t>
            </a:r>
            <a:r>
              <a:rPr lang="cs-CZ" sz="1300" dirty="0" smtClean="0"/>
              <a:t>Dostupné </a:t>
            </a:r>
            <a:r>
              <a:rPr lang="cs-CZ" sz="1300" dirty="0"/>
              <a:t>z: </a:t>
            </a:r>
            <a:r>
              <a:rPr lang="pt-BR" sz="1300" dirty="0" smtClean="0">
                <a:hlinkClick r:id="rId7"/>
              </a:rPr>
              <a:t>https</a:t>
            </a:r>
            <a:r>
              <a:rPr lang="pt-BR" sz="1300" dirty="0">
                <a:hlinkClick r:id="rId7"/>
              </a:rPr>
              <a:t>://banalfatal.cz</a:t>
            </a:r>
            <a:r>
              <a:rPr lang="pt-BR" sz="1300" dirty="0" smtClean="0">
                <a:hlinkClick r:id="rId7"/>
              </a:rPr>
              <a:t>/</a:t>
            </a:r>
            <a:r>
              <a:rPr lang="cs-CZ" sz="1300" dirty="0" smtClean="0"/>
              <a:t>.  </a:t>
            </a:r>
            <a:endParaRPr lang="cs-CZ" sz="1300" dirty="0" smtClean="0"/>
          </a:p>
          <a:p>
            <a:pPr fontAlgn="base">
              <a:spcBef>
                <a:spcPts val="312"/>
              </a:spcBef>
            </a:pPr>
            <a:r>
              <a:rPr lang="cs-CZ" sz="1300" dirty="0"/>
              <a:t>Na vodě nejsi nikdy </a:t>
            </a:r>
            <a:r>
              <a:rPr lang="cs-CZ" sz="1300" dirty="0" smtClean="0"/>
              <a:t>sám! In</a:t>
            </a:r>
            <a:r>
              <a:rPr lang="cs-CZ" sz="1300" dirty="0"/>
              <a:t>: </a:t>
            </a:r>
            <a:r>
              <a:rPr lang="cs-CZ" sz="1300" i="1" dirty="0" err="1"/>
              <a:t>Youtube</a:t>
            </a:r>
            <a:r>
              <a:rPr lang="cs-CZ" sz="1300" dirty="0"/>
              <a:t> [online]. 5. 5. 2021 </a:t>
            </a:r>
            <a:r>
              <a:rPr lang="cs-CZ" sz="1300" dirty="0" smtClean="0"/>
              <a:t>[cit. 2021-08-02]. </a:t>
            </a:r>
            <a:r>
              <a:rPr lang="cs-CZ" sz="1300" dirty="0"/>
              <a:t>Dostupné z: </a:t>
            </a:r>
            <a:r>
              <a:rPr lang="cs-CZ" sz="1300" dirty="0">
                <a:hlinkClick r:id="rId8"/>
              </a:rPr>
              <a:t>https://</a:t>
            </a:r>
            <a:r>
              <a:rPr lang="cs-CZ" sz="1300" dirty="0" smtClean="0">
                <a:hlinkClick r:id="rId8"/>
              </a:rPr>
              <a:t>www.youtube.com/</a:t>
            </a:r>
            <a:r>
              <a:rPr lang="cs-CZ" sz="1300" dirty="0" err="1" smtClean="0">
                <a:hlinkClick r:id="rId8"/>
              </a:rPr>
              <a:t>watch?v</a:t>
            </a:r>
            <a:r>
              <a:rPr lang="cs-CZ" sz="1300" dirty="0" smtClean="0">
                <a:hlinkClick r:id="rId8"/>
              </a:rPr>
              <a:t>=</a:t>
            </a:r>
            <a:r>
              <a:rPr lang="cs-CZ" sz="1300" dirty="0" err="1" smtClean="0">
                <a:hlinkClick r:id="rId8"/>
              </a:rPr>
              <a:t>myZWPEIsOKg&amp;t</a:t>
            </a:r>
            <a:r>
              <a:rPr lang="cs-CZ" sz="1300" dirty="0" smtClean="0">
                <a:hlinkClick r:id="rId8"/>
              </a:rPr>
              <a:t>=10s</a:t>
            </a:r>
            <a:r>
              <a:rPr lang="cs-CZ" sz="1300" dirty="0" smtClean="0"/>
              <a:t>.</a:t>
            </a:r>
            <a:r>
              <a:rPr lang="cs-CZ" sz="1300" dirty="0" smtClean="0">
                <a:solidFill>
                  <a:srgbClr val="FF0000"/>
                </a:solidFill>
              </a:rPr>
              <a:t> </a:t>
            </a:r>
            <a:r>
              <a:rPr lang="cs-CZ" sz="1300" dirty="0"/>
              <a:t>Kanál uživatele Státní plavební </a:t>
            </a:r>
            <a:r>
              <a:rPr lang="cs-CZ" sz="1300" dirty="0" smtClean="0"/>
              <a:t>správa</a:t>
            </a:r>
            <a:r>
              <a:rPr lang="cs-CZ" sz="1300" dirty="0" smtClean="0">
                <a:solidFill>
                  <a:srgbClr val="FF0000"/>
                </a:solidFill>
              </a:rPr>
              <a:t>.</a:t>
            </a:r>
            <a:endParaRPr lang="cs-CZ" sz="1300" dirty="0">
              <a:solidFill>
                <a:srgbClr val="FF0000"/>
              </a:solidFill>
            </a:endParaRPr>
          </a:p>
          <a:p>
            <a:endParaRPr lang="cs-CZ" sz="1400" dirty="0" smtClean="0"/>
          </a:p>
          <a:p>
            <a:r>
              <a:rPr lang="cs-CZ" sz="1300" b="1" dirty="0" smtClean="0">
                <a:solidFill>
                  <a:srgbClr val="21A161"/>
                </a:solidFill>
              </a:rPr>
              <a:t>Fotografie </a:t>
            </a:r>
            <a:r>
              <a:rPr lang="cs-CZ" sz="1300" b="1" dirty="0">
                <a:solidFill>
                  <a:srgbClr val="21A161"/>
                </a:solidFill>
              </a:rPr>
              <a:t>a další obrazový </a:t>
            </a:r>
            <a:r>
              <a:rPr lang="cs-CZ" sz="1300" b="1" dirty="0" smtClean="0">
                <a:solidFill>
                  <a:srgbClr val="21A161"/>
                </a:solidFill>
              </a:rPr>
              <a:t>materiál</a:t>
            </a:r>
          </a:p>
          <a:p>
            <a:r>
              <a:rPr lang="cs-CZ" sz="1300" dirty="0" smtClean="0"/>
              <a:t>Fotobanka </a:t>
            </a:r>
            <a:r>
              <a:rPr lang="cs-CZ" sz="1300" dirty="0"/>
              <a:t>Depositphotos.com</a:t>
            </a:r>
            <a:r>
              <a:rPr lang="cs-CZ" sz="1300" b="1" dirty="0"/>
              <a:t> </a:t>
            </a:r>
            <a:r>
              <a:rPr lang="cs-CZ" sz="1300" dirty="0"/>
              <a:t>(v rámci standardní licence pro Výzkumný ústav bezpečnosti práce, v</a:t>
            </a:r>
            <a:r>
              <a:rPr lang="cs-CZ" sz="1300" dirty="0" smtClean="0"/>
              <a:t>.  </a:t>
            </a:r>
            <a:r>
              <a:rPr lang="cs-CZ" sz="1300" dirty="0"/>
              <a:t>v</a:t>
            </a:r>
            <a:r>
              <a:rPr lang="cs-CZ" sz="1300" dirty="0" smtClean="0"/>
              <a:t>.  </a:t>
            </a:r>
            <a:r>
              <a:rPr lang="cs-CZ" sz="1300" dirty="0"/>
              <a:t>i., na období květen 2019 až duben 2020</a:t>
            </a:r>
            <a:r>
              <a:rPr lang="cs-CZ" sz="1300" dirty="0" smtClean="0"/>
              <a:t>). </a:t>
            </a:r>
          </a:p>
          <a:p>
            <a:r>
              <a:rPr lang="cs-CZ" sz="1300" dirty="0" smtClean="0"/>
              <a:t>Fotobanka </a:t>
            </a:r>
            <a:r>
              <a:rPr lang="cs-CZ" sz="1300" dirty="0"/>
              <a:t>Pixabay.com (</a:t>
            </a:r>
            <a:r>
              <a:rPr lang="fr-FR" sz="1300" dirty="0"/>
              <a:t>pod licencí Public Domain (CC0</a:t>
            </a:r>
            <a:r>
              <a:rPr lang="cs-CZ" sz="1300" dirty="0"/>
              <a:t>)</a:t>
            </a:r>
            <a:r>
              <a:rPr lang="fr-FR" sz="1300" dirty="0"/>
              <a:t>). </a:t>
            </a:r>
            <a:endParaRPr lang="cs-CZ" sz="13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1300" dirty="0" err="1"/>
              <a:t>Bahn</a:t>
            </a:r>
            <a:r>
              <a:rPr lang="cs-CZ" sz="1300" dirty="0"/>
              <a:t> </a:t>
            </a:r>
            <a:r>
              <a:rPr lang="cs-CZ" sz="1300" dirty="0" err="1"/>
              <a:t>aus</a:t>
            </a:r>
            <a:r>
              <a:rPr lang="cs-CZ" sz="1300" dirty="0"/>
              <a:t> </a:t>
            </a:r>
            <a:r>
              <a:rPr lang="cs-CZ" sz="1300" dirty="0" err="1"/>
              <a:t>Zusatzzeichen</a:t>
            </a:r>
            <a:r>
              <a:rPr lang="cs-CZ" sz="1300" dirty="0"/>
              <a:t> </a:t>
            </a:r>
            <a:r>
              <a:rPr lang="cs-CZ" sz="1300" dirty="0" smtClean="0"/>
              <a:t>1024-15.svg</a:t>
            </a:r>
            <a:r>
              <a:rPr lang="cs-CZ" sz="1300" b="1" dirty="0" smtClean="0"/>
              <a:t>. </a:t>
            </a:r>
            <a:r>
              <a:rPr lang="cs-CZ" sz="1300" i="1" dirty="0"/>
              <a:t>Wikipedie: otevřená encyklopedie</a:t>
            </a:r>
            <a:r>
              <a:rPr lang="cs-CZ" sz="1300" dirty="0"/>
              <a:t> [online]. </a:t>
            </a:r>
            <a:r>
              <a:rPr lang="cs-CZ" sz="1300" dirty="0" err="1" smtClean="0"/>
              <a:t>MediaWiki</a:t>
            </a:r>
            <a:r>
              <a:rPr lang="cs-CZ" sz="1300" dirty="0"/>
              <a:t>, stránka naposledy editována 8. </a:t>
            </a:r>
            <a:r>
              <a:rPr lang="cs-CZ" sz="1300" dirty="0" smtClean="0"/>
              <a:t>7. 2007 </a:t>
            </a:r>
            <a:r>
              <a:rPr lang="cs-CZ" sz="1300" dirty="0">
                <a:sym typeface="Symbol" panose="05050102010706020507" pitchFamily="18" charset="2"/>
              </a:rPr>
              <a:t></a:t>
            </a:r>
            <a:r>
              <a:rPr lang="cs-CZ" sz="1300" dirty="0"/>
              <a:t>cit. </a:t>
            </a:r>
            <a:r>
              <a:rPr lang="cs-CZ" sz="1300" dirty="0" smtClean="0"/>
              <a:t>2020-03-19]. </a:t>
            </a:r>
            <a:r>
              <a:rPr lang="cs-CZ" sz="1300" dirty="0" smtClean="0"/>
              <a:t>Dostupné </a:t>
            </a:r>
            <a:r>
              <a:rPr lang="cs-CZ" sz="1300" dirty="0" smtClean="0"/>
              <a:t>z: </a:t>
            </a:r>
            <a:r>
              <a:rPr lang="cs-CZ" sz="1300" dirty="0">
                <a:solidFill>
                  <a:srgbClr val="FF0000"/>
                </a:solidFill>
                <a:hlinkClick r:id="rId9"/>
              </a:rPr>
              <a:t>https://</a:t>
            </a:r>
            <a:r>
              <a:rPr lang="cs-CZ" sz="1300" dirty="0" smtClean="0">
                <a:solidFill>
                  <a:srgbClr val="FF0000"/>
                </a:solidFill>
                <a:hlinkClick r:id="rId9"/>
              </a:rPr>
              <a:t>cs.wikipedia.org/wiki/Soubor:Bahn_aus_Zusatzzeichen_1024-15.svg</a:t>
            </a:r>
            <a:r>
              <a:rPr lang="cs-CZ" sz="1300" dirty="0" smtClean="0"/>
              <a:t>.</a:t>
            </a:r>
            <a:r>
              <a:rPr lang="cs-CZ" sz="13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sz="1300" dirty="0" smtClean="0"/>
              <a:t>Výzkumný </a:t>
            </a:r>
            <a:r>
              <a:rPr lang="cs-CZ" sz="1300" dirty="0"/>
              <a:t>ústav bezpečnosti práce, v. v. i.</a:t>
            </a:r>
          </a:p>
          <a:p>
            <a:r>
              <a:rPr lang="cs-CZ" sz="1300" i="1" dirty="0" smtClean="0"/>
              <a:t>Horská služba.</a:t>
            </a:r>
            <a:r>
              <a:rPr lang="it-IT" sz="1300" dirty="0" smtClean="0"/>
              <a:t>[online]</a:t>
            </a:r>
            <a:r>
              <a:rPr lang="cs-CZ" sz="1300" dirty="0" smtClean="0"/>
              <a:t>. Horská </a:t>
            </a:r>
            <a:r>
              <a:rPr lang="cs-CZ" sz="1300" dirty="0"/>
              <a:t>služba ČR, o.p.s. </a:t>
            </a:r>
            <a:r>
              <a:rPr lang="pt-BR" sz="1300" dirty="0" smtClean="0">
                <a:cs typeface="Arial" panose="020B0604020202020204" pitchFamily="34" charset="0"/>
              </a:rPr>
              <a:t>[</a:t>
            </a:r>
            <a:r>
              <a:rPr lang="pt-BR" sz="1300" dirty="0">
                <a:cs typeface="Arial" panose="020B0604020202020204" pitchFamily="34" charset="0"/>
              </a:rPr>
              <a:t>cit. 20</a:t>
            </a:r>
            <a:r>
              <a:rPr lang="cs-CZ" sz="1300" dirty="0">
                <a:cs typeface="Arial" panose="020B0604020202020204" pitchFamily="34" charset="0"/>
              </a:rPr>
              <a:t>20</a:t>
            </a:r>
            <a:r>
              <a:rPr lang="pt-BR" sz="1300" dirty="0">
                <a:cs typeface="Arial" panose="020B0604020202020204" pitchFamily="34" charset="0"/>
              </a:rPr>
              <a:t>-</a:t>
            </a:r>
            <a:r>
              <a:rPr lang="cs-CZ" sz="1300" dirty="0">
                <a:cs typeface="Arial" panose="020B0604020202020204" pitchFamily="34" charset="0"/>
              </a:rPr>
              <a:t>03</a:t>
            </a:r>
            <a:r>
              <a:rPr lang="pt-BR" sz="1300" dirty="0" smtClean="0">
                <a:cs typeface="Arial" panose="020B0604020202020204" pitchFamily="34" charset="0"/>
              </a:rPr>
              <a:t>-</a:t>
            </a:r>
            <a:r>
              <a:rPr lang="cs-CZ" sz="1300" dirty="0" smtClean="0">
                <a:cs typeface="Arial" panose="020B0604020202020204" pitchFamily="34" charset="0"/>
              </a:rPr>
              <a:t>20</a:t>
            </a:r>
            <a:r>
              <a:rPr lang="pt-BR" sz="1300" dirty="0" smtClean="0">
                <a:cs typeface="Arial" panose="020B0604020202020204" pitchFamily="34" charset="0"/>
              </a:rPr>
              <a:t>]</a:t>
            </a:r>
            <a:r>
              <a:rPr lang="cs-CZ" sz="1300" dirty="0">
                <a:cs typeface="Arial" panose="020B0604020202020204" pitchFamily="34" charset="0"/>
              </a:rPr>
              <a:t>.</a:t>
            </a:r>
            <a:r>
              <a:rPr lang="cs-CZ" sz="1300" dirty="0"/>
              <a:t> </a:t>
            </a:r>
            <a:r>
              <a:rPr lang="cs-CZ" sz="1300" dirty="0" smtClean="0"/>
              <a:t>Dostupné </a:t>
            </a:r>
            <a:r>
              <a:rPr lang="cs-CZ" sz="1300" dirty="0"/>
              <a:t>z:</a:t>
            </a:r>
            <a:r>
              <a:rPr lang="cs-CZ" sz="1300" dirty="0" smtClean="0"/>
              <a:t> </a:t>
            </a:r>
            <a:r>
              <a:rPr lang="cs-CZ" sz="1300" dirty="0">
                <a:hlinkClick r:id="rId3"/>
              </a:rPr>
              <a:t>http://www.horskasluzba.cz</a:t>
            </a:r>
            <a:r>
              <a:rPr lang="cs-CZ" sz="1300" dirty="0" smtClean="0">
                <a:hlinkClick r:id="rId3"/>
              </a:rPr>
              <a:t>/</a:t>
            </a:r>
            <a:r>
              <a:rPr lang="cs-CZ" sz="1300" dirty="0" smtClean="0"/>
              <a:t>.</a:t>
            </a:r>
          </a:p>
          <a:p>
            <a:pPr marL="0" indent="0">
              <a:buNone/>
            </a:pPr>
            <a:endParaRPr lang="cs-CZ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Za branami školy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258" y="1268760"/>
            <a:ext cx="8283205" cy="547260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sz="2000" dirty="0" smtClean="0"/>
              <a:t>Ocitáte se sice za branami školy, stále </a:t>
            </a:r>
            <a:r>
              <a:rPr lang="cs-CZ" sz="2000" dirty="0"/>
              <a:t>se jedná o </a:t>
            </a:r>
            <a:r>
              <a:rPr lang="cs-CZ" sz="2000" dirty="0" smtClean="0"/>
              <a:t>„školní akci“, </a:t>
            </a:r>
            <a:r>
              <a:rPr lang="cs-CZ" sz="2000" dirty="0"/>
              <a:t>na které</a:t>
            </a:r>
            <a:r>
              <a:rPr lang="cs-CZ" sz="2000" dirty="0" smtClean="0"/>
              <a:t> je </a:t>
            </a:r>
            <a:r>
              <a:rPr lang="cs-CZ" sz="2000" b="1" dirty="0"/>
              <a:t>potřeba </a:t>
            </a:r>
            <a:r>
              <a:rPr lang="cs-CZ" sz="2000" b="1" dirty="0" smtClean="0"/>
              <a:t>dodržovat pravidla</a:t>
            </a:r>
            <a:r>
              <a:rPr lang="cs-CZ" sz="2000" dirty="0" smtClean="0"/>
              <a:t>, která přispějí k vaší bezpečnosti a ochraně zdraví. </a:t>
            </a:r>
          </a:p>
          <a:p>
            <a:pPr marL="0" indent="0" algn="just">
              <a:buNone/>
            </a:pPr>
            <a:r>
              <a:rPr lang="cs-CZ" sz="2000" dirty="0" smtClean="0"/>
              <a:t>Ta se vztahují:</a:t>
            </a:r>
          </a:p>
          <a:p>
            <a:pPr marL="0" indent="0" algn="just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000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2400"/>
              </a:spcBef>
              <a:buNone/>
            </a:pPr>
            <a:endParaRPr lang="cs-CZ" sz="1900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2400"/>
              </a:spcBef>
              <a:buNone/>
            </a:pPr>
            <a:r>
              <a:rPr lang="cs-CZ" sz="1900" b="1" dirty="0" smtClean="0">
                <a:solidFill>
                  <a:srgbClr val="FF0000"/>
                </a:solidFill>
              </a:rPr>
              <a:t>Pravidla pro bezpečnost a ochranu zdraví musíte dodržovat především vy, žáci. </a:t>
            </a:r>
            <a:br>
              <a:rPr lang="cs-CZ" sz="1900" b="1" dirty="0" smtClean="0">
                <a:solidFill>
                  <a:srgbClr val="FF0000"/>
                </a:solidFill>
              </a:rPr>
            </a:br>
            <a:r>
              <a:rPr lang="cs-CZ" sz="1500" dirty="0" smtClean="0"/>
              <a:t>Mnohá se vám mohou hodit i pro trávení volného času.</a:t>
            </a:r>
          </a:p>
          <a:p>
            <a:pPr marL="0" indent="0" algn="just">
              <a:buNone/>
            </a:pP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793" y="2845202"/>
            <a:ext cx="4968552" cy="312882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59779" y="2003619"/>
            <a:ext cx="5040560" cy="823302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1900" b="1" dirty="0"/>
              <a:t>n</a:t>
            </a:r>
            <a:r>
              <a:rPr lang="cs-CZ" sz="1900" b="1" dirty="0" smtClean="0"/>
              <a:t>a přesun do místa akce, </a:t>
            </a:r>
            <a:r>
              <a:rPr lang="cs-CZ" sz="1900" dirty="0" smtClean="0"/>
              <a:t>a</a:t>
            </a:r>
          </a:p>
          <a:p>
            <a:pPr>
              <a:lnSpc>
                <a:spcPct val="150000"/>
              </a:lnSpc>
            </a:pPr>
            <a:r>
              <a:rPr lang="cs-CZ" sz="1900" b="1" dirty="0" smtClean="0"/>
              <a:t>                     na místo konání a samotnou akci          </a:t>
            </a:r>
            <a:endParaRPr lang="cs-CZ" sz="19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60232" y="2465170"/>
            <a:ext cx="288032" cy="2646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79" y="4321081"/>
            <a:ext cx="4968552" cy="1652945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7867790" y="5299303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-434842" y="5299303"/>
            <a:ext cx="180020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600" b="1" cap="all" dirty="0" smtClean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!</a:t>
            </a:r>
            <a:endParaRPr lang="cs-CZ" sz="12600" b="1" cap="all" dirty="0">
              <a:solidFill>
                <a:schemeClr val="tx1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Základní pravidla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990523"/>
            <a:ext cx="8229600" cy="6093976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1350" dirty="0" smtClean="0">
                <a:latin typeface="+mj-lt"/>
              </a:rPr>
              <a:t>V době přesunu třídy, skupiny žáků nebo jednotlivců </a:t>
            </a:r>
            <a:r>
              <a:rPr lang="cs-CZ" sz="1350" dirty="0">
                <a:latin typeface="+mj-lt"/>
              </a:rPr>
              <a:t>na akci </a:t>
            </a:r>
            <a:r>
              <a:rPr lang="cs-CZ" sz="1350" dirty="0" smtClean="0">
                <a:latin typeface="+mj-lt"/>
              </a:rPr>
              <a:t> - pod dohledem učitele (vedoucího akce) a všech dalších doprovázejících osob - a při pobytu v místě konání, stejně jako při samotných akcích </a:t>
            </a:r>
            <a:r>
              <a:rPr lang="cs-CZ" sz="1350" b="1" dirty="0" smtClean="0">
                <a:latin typeface="+mj-lt"/>
              </a:rPr>
              <a:t>mají/musí žáci dodržovat tato základní pravidla</a:t>
            </a:r>
            <a:r>
              <a:rPr lang="cs-CZ" sz="1350" dirty="0" smtClean="0">
                <a:latin typeface="+mj-lt"/>
              </a:rPr>
              <a:t>:</a:t>
            </a:r>
            <a:r>
              <a:rPr lang="cs-CZ" sz="1350" dirty="0">
                <a:latin typeface="+mj-lt"/>
              </a:rPr>
              <a:t>  </a:t>
            </a:r>
            <a:endParaRPr lang="cs-CZ" sz="135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 smtClean="0">
                <a:latin typeface="+mj-lt"/>
              </a:rPr>
              <a:t>po </a:t>
            </a:r>
            <a:r>
              <a:rPr lang="cs-CZ" sz="1350" b="1" dirty="0">
                <a:latin typeface="+mj-lt"/>
              </a:rPr>
              <a:t>celou dobu dodržovat zásady slušného a ukázněného chování</a:t>
            </a:r>
            <a:r>
              <a:rPr lang="cs-CZ" sz="1350" dirty="0" smtClean="0">
                <a:latin typeface="+mj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 smtClean="0">
                <a:latin typeface="+mj-lt"/>
              </a:rPr>
              <a:t>dbát pokynů </a:t>
            </a:r>
            <a:r>
              <a:rPr lang="cs-CZ" sz="1350" b="1" dirty="0">
                <a:latin typeface="+mj-lt"/>
              </a:rPr>
              <a:t>učitele (vedoucího akce) a </a:t>
            </a:r>
            <a:r>
              <a:rPr lang="cs-CZ" sz="1350" b="1" dirty="0" smtClean="0">
                <a:latin typeface="+mj-lt"/>
              </a:rPr>
              <a:t>všech dalších doprovázejících osob</a:t>
            </a:r>
            <a:r>
              <a:rPr lang="cs-CZ" sz="1350" dirty="0" smtClean="0">
                <a:latin typeface="+mj-lt"/>
              </a:rPr>
              <a:t>, v případě zahájených akcí </a:t>
            </a:r>
            <a:r>
              <a:rPr lang="cs-CZ" sz="1350" b="1" dirty="0" smtClean="0">
                <a:latin typeface="+mj-lt"/>
              </a:rPr>
              <a:t>též pokynů vedoucích kurzů/instruktorů a dalších odpovědných osob</a:t>
            </a:r>
            <a:r>
              <a:rPr lang="cs-CZ" sz="1350" dirty="0" smtClean="0">
                <a:latin typeface="+mj-lt"/>
              </a:rPr>
              <a:t>,</a:t>
            </a:r>
            <a:endParaRPr lang="cs-CZ" sz="135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 smtClean="0">
                <a:latin typeface="+mj-lt"/>
                <a:ea typeface="Times New Roman" panose="02020603050405020304" pitchFamily="18" charset="0"/>
              </a:rPr>
              <a:t>dodržovat </a:t>
            </a:r>
            <a:r>
              <a:rPr lang="cs-CZ" sz="1350" b="1" dirty="0">
                <a:latin typeface="+mj-lt"/>
                <a:ea typeface="Times New Roman" panose="02020603050405020304" pitchFamily="18" charset="0"/>
              </a:rPr>
              <a:t>zákaz manipulace kdekoliv</a:t>
            </a:r>
            <a:r>
              <a:rPr lang="cs-CZ" sz="1350" dirty="0">
                <a:latin typeface="+mj-lt"/>
                <a:ea typeface="Times New Roman" panose="02020603050405020304" pitchFamily="18" charset="0"/>
              </a:rPr>
              <a:t> se zápalkami, hořlavými látkami, </a:t>
            </a: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>
                <a:latin typeface="+mj-lt"/>
                <a:ea typeface="Times New Roman" panose="02020603050405020304" pitchFamily="18" charset="0"/>
              </a:rPr>
              <a:t>dodržovat zákaz manipulace kdekoliv</a:t>
            </a:r>
            <a:r>
              <a:rPr lang="cs-CZ" sz="135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s</a:t>
            </a:r>
            <a:r>
              <a:rPr lang="cs-CZ" sz="1350" dirty="0">
                <a:latin typeface="+mj-lt"/>
                <a:ea typeface="Times New Roman" panose="02020603050405020304" pitchFamily="18" charset="0"/>
              </a:rPr>
              <a:t> elektrickými zásuvkami a zdroji vysokého elektrického napětí apod</a:t>
            </a: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., </a:t>
            </a:r>
            <a:endParaRPr lang="cs-CZ" sz="1350" dirty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 smtClean="0">
                <a:latin typeface="+mj-lt"/>
                <a:ea typeface="Times New Roman" panose="02020603050405020304" pitchFamily="18" charset="0"/>
              </a:rPr>
              <a:t>dodržovat</a:t>
            </a: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350" b="1" dirty="0" smtClean="0">
                <a:latin typeface="+mj-lt"/>
                <a:ea typeface="Times New Roman" panose="02020603050405020304" pitchFamily="18" charset="0"/>
              </a:rPr>
              <a:t>zákaz </a:t>
            </a:r>
            <a:r>
              <a:rPr lang="cs-CZ" sz="1350" b="1" dirty="0" smtClean="0">
                <a:latin typeface="+mj-lt"/>
              </a:rPr>
              <a:t>nošení nebezpečných předmětů </a:t>
            </a:r>
            <a:r>
              <a:rPr lang="cs-CZ" sz="1350" dirty="0">
                <a:latin typeface="+mj-lt"/>
              </a:rPr>
              <a:t>(ostré předměty, nože, pyrotechnické výrobky, spreje se slzným nebo paralyzujícím plynem, zbraně apod</a:t>
            </a:r>
            <a:r>
              <a:rPr lang="cs-CZ" sz="1350" dirty="0" smtClean="0">
                <a:latin typeface="+mj-lt"/>
              </a:rPr>
              <a:t>.) </a:t>
            </a:r>
            <a:r>
              <a:rPr lang="cs-CZ" sz="1350" b="1" dirty="0" smtClean="0">
                <a:latin typeface="+mj-lt"/>
              </a:rPr>
              <a:t>a cenných předmětů </a:t>
            </a:r>
            <a:r>
              <a:rPr lang="cs-CZ" sz="1350" dirty="0">
                <a:latin typeface="+mj-lt"/>
              </a:rPr>
              <a:t>(větší obnos peněz, šperky, drahé osobní věci - hodinky, notebooky apod</a:t>
            </a:r>
            <a:r>
              <a:rPr lang="cs-CZ" sz="1350" dirty="0" smtClean="0">
                <a:latin typeface="+mj-lt"/>
              </a:rPr>
              <a:t>., pokud nejsou výslovně vyžadovány a potřebné pro zdárný průběh akce),</a:t>
            </a:r>
            <a:endParaRPr lang="cs-CZ" sz="135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 smtClean="0">
                <a:latin typeface="+mj-lt"/>
                <a:ea typeface="Times New Roman" panose="02020603050405020304" pitchFamily="18" charset="0"/>
              </a:rPr>
              <a:t>dodržovat</a:t>
            </a:r>
            <a:r>
              <a:rPr lang="cs-CZ" sz="1350" b="1" dirty="0" smtClean="0">
                <a:latin typeface="+mj-lt"/>
              </a:rPr>
              <a:t> </a:t>
            </a:r>
            <a:r>
              <a:rPr lang="cs-CZ" sz="1350" b="1" dirty="0">
                <a:latin typeface="+mj-lt"/>
              </a:rPr>
              <a:t>zákaz držení, distribuce a </a:t>
            </a:r>
            <a:r>
              <a:rPr lang="cs-CZ" sz="1350" b="1" dirty="0" smtClean="0">
                <a:latin typeface="+mj-lt"/>
              </a:rPr>
              <a:t>kouření cigaret</a:t>
            </a:r>
            <a:r>
              <a:rPr lang="cs-CZ" sz="1350" dirty="0">
                <a:latin typeface="+mj-lt"/>
              </a:rPr>
              <a:t>,</a:t>
            </a:r>
            <a:r>
              <a:rPr lang="cs-CZ" sz="1350" b="1" dirty="0">
                <a:latin typeface="+mj-lt"/>
              </a:rPr>
              <a:t> </a:t>
            </a:r>
            <a:r>
              <a:rPr lang="cs-CZ" sz="1350" dirty="0" smtClean="0">
                <a:latin typeface="+mj-lt"/>
              </a:rPr>
              <a:t>vč. elektronických,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>
                <a:latin typeface="+mj-lt"/>
                <a:ea typeface="Times New Roman" panose="02020603050405020304" pitchFamily="18" charset="0"/>
              </a:rPr>
              <a:t>dodržovat</a:t>
            </a:r>
            <a:r>
              <a:rPr lang="cs-CZ" sz="1350" b="1" dirty="0">
                <a:latin typeface="+mj-lt"/>
              </a:rPr>
              <a:t> zákaz držení, distribuce </a:t>
            </a:r>
            <a:r>
              <a:rPr lang="cs-CZ" sz="1350" b="1" dirty="0" smtClean="0">
                <a:latin typeface="+mj-lt"/>
              </a:rPr>
              <a:t>a požívání </a:t>
            </a:r>
            <a:r>
              <a:rPr lang="cs-CZ" sz="1350" b="1" dirty="0">
                <a:latin typeface="+mj-lt"/>
              </a:rPr>
              <a:t>drog, </a:t>
            </a:r>
            <a:r>
              <a:rPr lang="cs-CZ" sz="1350" b="1" dirty="0" smtClean="0">
                <a:latin typeface="+mj-lt"/>
              </a:rPr>
              <a:t>alkoholu </a:t>
            </a:r>
            <a:r>
              <a:rPr lang="cs-CZ" sz="1350" b="1" dirty="0">
                <a:latin typeface="+mj-lt"/>
              </a:rPr>
              <a:t>a jiných </a:t>
            </a:r>
            <a:r>
              <a:rPr lang="cs-CZ" sz="1350" b="1" dirty="0" smtClean="0">
                <a:latin typeface="+mj-lt"/>
              </a:rPr>
              <a:t>návykových</a:t>
            </a:r>
            <a:r>
              <a:rPr lang="cs-CZ" sz="1350" b="1" dirty="0">
                <a:latin typeface="+mj-lt"/>
              </a:rPr>
              <a:t>/omamných </a:t>
            </a:r>
            <a:r>
              <a:rPr lang="cs-CZ" sz="1350" b="1" dirty="0" smtClean="0">
                <a:latin typeface="+mj-lt"/>
              </a:rPr>
              <a:t>látek</a:t>
            </a:r>
            <a:r>
              <a:rPr lang="cs-CZ" sz="1350" dirty="0" smtClean="0">
                <a:latin typeface="+mj-lt"/>
              </a:rPr>
              <a:t>, </a:t>
            </a:r>
            <a:endParaRPr lang="cs-CZ" sz="135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 smtClean="0">
                <a:latin typeface="+mj-lt"/>
              </a:rPr>
              <a:t>ohlásit</a:t>
            </a:r>
            <a:r>
              <a:rPr lang="cs-CZ" sz="1350" dirty="0" smtClean="0">
                <a:latin typeface="+mj-lt"/>
              </a:rPr>
              <a:t> učiteli </a:t>
            </a:r>
            <a:r>
              <a:rPr lang="cs-CZ" sz="1350" dirty="0">
                <a:latin typeface="+mj-lt"/>
              </a:rPr>
              <a:t>(</a:t>
            </a:r>
            <a:r>
              <a:rPr lang="cs-CZ" sz="1350" dirty="0" smtClean="0">
                <a:latin typeface="+mj-lt"/>
              </a:rPr>
              <a:t>vedoucímu </a:t>
            </a:r>
            <a:r>
              <a:rPr lang="cs-CZ" sz="1350" dirty="0">
                <a:latin typeface="+mj-lt"/>
              </a:rPr>
              <a:t>akce</a:t>
            </a:r>
            <a:r>
              <a:rPr lang="cs-CZ" sz="1350" dirty="0" smtClean="0">
                <a:latin typeface="+mj-lt"/>
              </a:rPr>
              <a:t>), </a:t>
            </a:r>
            <a:r>
              <a:rPr lang="cs-CZ" sz="1350" dirty="0">
                <a:latin typeface="+mj-lt"/>
              </a:rPr>
              <a:t>případně dalším doprovázejícím </a:t>
            </a:r>
            <a:r>
              <a:rPr lang="cs-CZ" sz="1350" dirty="0" smtClean="0">
                <a:latin typeface="+mj-lt"/>
              </a:rPr>
              <a:t>osobám </a:t>
            </a:r>
            <a:br>
              <a:rPr lang="cs-CZ" sz="1350" dirty="0" smtClean="0">
                <a:latin typeface="+mj-lt"/>
              </a:rPr>
            </a:br>
            <a:r>
              <a:rPr lang="cs-CZ" sz="1350" dirty="0" smtClean="0">
                <a:latin typeface="+mj-lt"/>
              </a:rPr>
              <a:t>nebo instruktorům, </a:t>
            </a:r>
            <a:r>
              <a:rPr lang="cs-CZ" sz="1350" dirty="0">
                <a:latin typeface="+mj-lt"/>
              </a:rPr>
              <a:t>bez zbytečného odkladu </a:t>
            </a:r>
            <a:r>
              <a:rPr lang="cs-CZ" sz="1350" b="1" dirty="0">
                <a:latin typeface="+mj-lt"/>
              </a:rPr>
              <a:t>každý </a:t>
            </a:r>
            <a:r>
              <a:rPr lang="cs-CZ" sz="1350" b="1" dirty="0" smtClean="0">
                <a:latin typeface="+mj-lt"/>
              </a:rPr>
              <a:t>úraz, </a:t>
            </a:r>
            <a:r>
              <a:rPr lang="cs-CZ" sz="1350" b="1" dirty="0">
                <a:latin typeface="+mj-lt"/>
              </a:rPr>
              <a:t>poranění a nehodu</a:t>
            </a:r>
            <a:r>
              <a:rPr lang="cs-CZ" sz="1350" dirty="0">
                <a:latin typeface="+mj-lt"/>
              </a:rPr>
              <a:t>, </a:t>
            </a:r>
            <a:r>
              <a:rPr lang="cs-CZ" sz="1350" dirty="0" smtClean="0">
                <a:latin typeface="+mj-lt"/>
              </a:rPr>
              <a:t/>
            </a:r>
            <a:br>
              <a:rPr lang="cs-CZ" sz="1350" dirty="0" smtClean="0">
                <a:latin typeface="+mj-lt"/>
              </a:rPr>
            </a:br>
            <a:r>
              <a:rPr lang="cs-CZ" sz="1350" dirty="0" smtClean="0">
                <a:latin typeface="+mj-lt"/>
              </a:rPr>
              <a:t>k </a:t>
            </a:r>
            <a:r>
              <a:rPr lang="cs-CZ" sz="1350" dirty="0">
                <a:latin typeface="+mj-lt"/>
              </a:rPr>
              <a:t>nimž dojde během </a:t>
            </a:r>
            <a:r>
              <a:rPr lang="cs-CZ" sz="1350" dirty="0" smtClean="0">
                <a:latin typeface="+mj-lt"/>
              </a:rPr>
              <a:t>akce, </a:t>
            </a:r>
            <a:r>
              <a:rPr lang="cs-CZ" sz="1350" b="1" dirty="0" smtClean="0">
                <a:latin typeface="+mj-lt"/>
              </a:rPr>
              <a:t>vč. napadení </a:t>
            </a:r>
            <a:r>
              <a:rPr lang="cs-CZ" sz="1350" b="1" dirty="0">
                <a:latin typeface="+mj-lt"/>
              </a:rPr>
              <a:t>zvířetem </a:t>
            </a:r>
            <a:r>
              <a:rPr lang="cs-CZ" sz="1350" dirty="0" smtClean="0">
                <a:latin typeface="+mj-lt"/>
              </a:rPr>
              <a:t>(škrábnutí či kousnutí psem, </a:t>
            </a:r>
            <a:br>
              <a:rPr lang="cs-CZ" sz="1350" dirty="0" smtClean="0">
                <a:latin typeface="+mj-lt"/>
              </a:rPr>
            </a:br>
            <a:r>
              <a:rPr lang="cs-CZ" sz="1350" dirty="0" smtClean="0">
                <a:latin typeface="+mj-lt"/>
              </a:rPr>
              <a:t>škrábnutí kočkou</a:t>
            </a:r>
            <a:r>
              <a:rPr lang="cs-CZ" sz="1350" dirty="0">
                <a:latin typeface="+mj-lt"/>
              </a:rPr>
              <a:t>, </a:t>
            </a:r>
            <a:r>
              <a:rPr lang="cs-CZ" sz="1350" dirty="0" smtClean="0">
                <a:latin typeface="+mj-lt"/>
              </a:rPr>
              <a:t>bodnutí </a:t>
            </a:r>
            <a:r>
              <a:rPr lang="cs-CZ" sz="1350" dirty="0">
                <a:latin typeface="+mj-lt"/>
              </a:rPr>
              <a:t>hmyzem</a:t>
            </a:r>
            <a:r>
              <a:rPr lang="cs-CZ" sz="1350" dirty="0" smtClean="0">
                <a:latin typeface="+mj-lt"/>
              </a:rPr>
              <a:t>); těmto osobám rovněž ohlásit </a:t>
            </a:r>
            <a:br>
              <a:rPr lang="cs-CZ" sz="1350" dirty="0" smtClean="0">
                <a:latin typeface="+mj-lt"/>
              </a:rPr>
            </a:br>
            <a:r>
              <a:rPr lang="cs-CZ" sz="1350" b="1" dirty="0" smtClean="0">
                <a:latin typeface="+mj-lt"/>
              </a:rPr>
              <a:t>nevolnost i každou </a:t>
            </a:r>
            <a:r>
              <a:rPr lang="cs-CZ" sz="1350" b="1" dirty="0">
                <a:latin typeface="+mj-lt"/>
              </a:rPr>
              <a:t>jinou náhlou změnu zdravotního </a:t>
            </a:r>
            <a:r>
              <a:rPr lang="cs-CZ" sz="1350" b="1" dirty="0" smtClean="0">
                <a:latin typeface="+mj-lt"/>
              </a:rPr>
              <a:t>stavu</a:t>
            </a:r>
            <a:r>
              <a:rPr lang="cs-CZ" sz="1350" dirty="0" smtClean="0">
                <a:solidFill>
                  <a:srgbClr val="000000"/>
                </a:solidFill>
                <a:latin typeface="+mj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b="1" dirty="0" smtClean="0">
                <a:latin typeface="+mj-lt"/>
              </a:rPr>
              <a:t>nekontaktovat cizí osoby ani se s nimi nedávat</a:t>
            </a:r>
            <a:r>
              <a:rPr lang="cs-CZ" sz="135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350" b="1" dirty="0">
                <a:latin typeface="+mj-lt"/>
                <a:ea typeface="Times New Roman" panose="02020603050405020304" pitchFamily="18" charset="0"/>
              </a:rPr>
              <a:t>do </a:t>
            </a:r>
            <a:r>
              <a:rPr lang="cs-CZ" sz="1350" b="1" dirty="0" smtClean="0">
                <a:latin typeface="+mj-lt"/>
                <a:ea typeface="Times New Roman" panose="02020603050405020304" pitchFamily="18" charset="0"/>
              </a:rPr>
              <a:t>hovoru</a:t>
            </a: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, činíme tak </a:t>
            </a:r>
            <a:br>
              <a:rPr lang="cs-CZ" sz="1350" dirty="0" smtClean="0">
                <a:latin typeface="+mj-lt"/>
                <a:ea typeface="Times New Roman" panose="02020603050405020304" pitchFamily="18" charset="0"/>
              </a:rPr>
            </a:b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pouze v</a:t>
            </a:r>
            <a:r>
              <a:rPr lang="cs-CZ" sz="1350" dirty="0">
                <a:latin typeface="+mj-lt"/>
                <a:ea typeface="Times New Roman" panose="02020603050405020304" pitchFamily="18" charset="0"/>
              </a:rPr>
              <a:t> </a:t>
            </a: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nevyhnutelném případě (ztratíme se, bloudíme,</a:t>
            </a:r>
            <a:br>
              <a:rPr lang="cs-CZ" sz="1350" dirty="0" smtClean="0">
                <a:latin typeface="+mj-lt"/>
                <a:ea typeface="Times New Roman" panose="02020603050405020304" pitchFamily="18" charset="0"/>
              </a:rPr>
            </a:b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máme jiný problém a jsme mimo dosah </a:t>
            </a:r>
            <a:r>
              <a:rPr lang="cs-CZ" sz="1350" dirty="0" smtClean="0">
                <a:latin typeface="+mj-lt"/>
              </a:rPr>
              <a:t>učitele nebo doprovázející osoby</a:t>
            </a:r>
            <a:br>
              <a:rPr lang="cs-CZ" sz="1350" dirty="0" smtClean="0">
                <a:latin typeface="+mj-lt"/>
              </a:rPr>
            </a:br>
            <a:r>
              <a:rPr lang="cs-CZ" sz="1350" dirty="0" smtClean="0">
                <a:latin typeface="+mj-lt"/>
              </a:rPr>
              <a:t>a nemáme mobil, signál apod.</a:t>
            </a:r>
            <a:r>
              <a:rPr lang="cs-CZ" sz="1350" dirty="0" smtClean="0">
                <a:latin typeface="+mj-lt"/>
                <a:ea typeface="Times New Roman" panose="02020603050405020304" pitchFamily="18" charset="0"/>
              </a:rPr>
              <a:t>),</a:t>
            </a:r>
            <a:endParaRPr lang="cs-CZ" sz="1350" dirty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dirty="0" smtClean="0">
                <a:latin typeface="+mj-lt"/>
              </a:rPr>
              <a:t>pro </a:t>
            </a:r>
            <a:r>
              <a:rPr lang="cs-CZ" sz="1350" dirty="0">
                <a:latin typeface="+mj-lt"/>
              </a:rPr>
              <a:t>případ, že se </a:t>
            </a:r>
            <a:r>
              <a:rPr lang="cs-CZ" sz="1350" dirty="0" smtClean="0">
                <a:latin typeface="+mj-lt"/>
              </a:rPr>
              <a:t>žák ztratí</a:t>
            </a:r>
            <a:r>
              <a:rPr lang="cs-CZ" sz="1350" dirty="0">
                <a:latin typeface="+mj-lt"/>
              </a:rPr>
              <a:t>, b</a:t>
            </a:r>
            <a:r>
              <a:rPr lang="cs-CZ" sz="1350" dirty="0" smtClean="0">
                <a:latin typeface="+mj-lt"/>
              </a:rPr>
              <a:t>ude </a:t>
            </a:r>
            <a:r>
              <a:rPr lang="cs-CZ" sz="1350" b="1" dirty="0" smtClean="0">
                <a:latin typeface="+mj-lt"/>
              </a:rPr>
              <a:t>dodržovat </a:t>
            </a:r>
            <a:r>
              <a:rPr lang="cs-CZ" sz="1350" b="1" dirty="0">
                <a:latin typeface="+mj-lt"/>
              </a:rPr>
              <a:t>předem </a:t>
            </a:r>
            <a:r>
              <a:rPr lang="cs-CZ" sz="1350" b="1" dirty="0" smtClean="0">
                <a:latin typeface="+mj-lt"/>
              </a:rPr>
              <a:t>domluvená </a:t>
            </a:r>
            <a:br>
              <a:rPr lang="cs-CZ" sz="1350" b="1" dirty="0" smtClean="0">
                <a:latin typeface="+mj-lt"/>
              </a:rPr>
            </a:br>
            <a:r>
              <a:rPr lang="cs-CZ" sz="1350" b="1" dirty="0" smtClean="0">
                <a:latin typeface="+mj-lt"/>
              </a:rPr>
              <a:t>pravidla, </a:t>
            </a:r>
            <a:r>
              <a:rPr lang="cs-CZ" sz="1350" b="1" dirty="0">
                <a:latin typeface="+mj-lt"/>
              </a:rPr>
              <a:t>jak </a:t>
            </a:r>
            <a:r>
              <a:rPr lang="cs-CZ" sz="1350" b="1" dirty="0" smtClean="0">
                <a:latin typeface="+mj-lt"/>
              </a:rPr>
              <a:t>postupovat; </a:t>
            </a:r>
            <a:r>
              <a:rPr lang="cs-CZ" sz="1350" dirty="0" smtClean="0">
                <a:latin typeface="+mj-lt"/>
              </a:rPr>
              <a:t>s těmito zásadami seznamuje učitel žáky </a:t>
            </a:r>
            <a:br>
              <a:rPr lang="cs-CZ" sz="1350" dirty="0" smtClean="0">
                <a:latin typeface="+mj-lt"/>
              </a:rPr>
            </a:br>
            <a:r>
              <a:rPr lang="cs-CZ" sz="1350" dirty="0" smtClean="0">
                <a:latin typeface="+mj-lt"/>
              </a:rPr>
              <a:t>před konáním akce,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dodržovat zásady pitného </a:t>
            </a:r>
            <a:r>
              <a:rPr lang="cs-CZ" sz="135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režimu,</a:t>
            </a:r>
            <a:endParaRPr lang="cs-CZ" sz="13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dirty="0" smtClean="0">
                <a:latin typeface="+mj-lt"/>
              </a:rPr>
              <a:t>nosit u </a:t>
            </a:r>
            <a:r>
              <a:rPr lang="cs-CZ" sz="1350" dirty="0">
                <a:latin typeface="+mj-lt"/>
              </a:rPr>
              <a:t>sebe občanský průkaz (pokud </a:t>
            </a:r>
            <a:r>
              <a:rPr lang="cs-CZ" sz="1350" dirty="0" smtClean="0">
                <a:latin typeface="+mj-lt"/>
              </a:rPr>
              <a:t>byl žákovi </a:t>
            </a:r>
            <a:r>
              <a:rPr lang="cs-CZ" sz="1350" dirty="0">
                <a:latin typeface="+mj-lt"/>
              </a:rPr>
              <a:t>již vydán</a:t>
            </a:r>
            <a:r>
              <a:rPr lang="cs-CZ" sz="1350" dirty="0" smtClean="0">
                <a:latin typeface="+mj-lt"/>
              </a:rPr>
              <a:t>).</a:t>
            </a:r>
            <a:endParaRPr lang="cs-CZ" sz="135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24" y="4005064"/>
            <a:ext cx="3851412" cy="25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0964"/>
            <a:ext cx="787961" cy="117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51" y="4416574"/>
            <a:ext cx="881646" cy="126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23" y="4512580"/>
            <a:ext cx="855123" cy="112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7011" y="147476"/>
            <a:ext cx="920394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cs-CZ" sz="4000" dirty="0" smtClean="0"/>
              <a:t>Pravidla pro přesun/přepravu do místa akce</a:t>
            </a:r>
            <a:endParaRPr lang="cs-CZ" sz="4000" dirty="0"/>
          </a:p>
        </p:txBody>
      </p:sp>
      <p:sp>
        <p:nvSpPr>
          <p:cNvPr id="3" name="Obdélník 2"/>
          <p:cNvSpPr/>
          <p:nvPr/>
        </p:nvSpPr>
        <p:spPr>
          <a:xfrm>
            <a:off x="469020" y="1087068"/>
            <a:ext cx="8229600" cy="1808187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1350" dirty="0" smtClean="0"/>
              <a:t>Přesun třídy, skupiny žáků nebo jednotlivců </a:t>
            </a:r>
            <a:r>
              <a:rPr lang="cs-CZ" sz="1350" dirty="0"/>
              <a:t>na </a:t>
            </a:r>
            <a:r>
              <a:rPr lang="cs-CZ" sz="1350" dirty="0" smtClean="0"/>
              <a:t>akci může probíhat:</a:t>
            </a:r>
            <a:r>
              <a:rPr lang="cs-CZ" sz="1350" dirty="0"/>
              <a:t>  </a:t>
            </a:r>
            <a:endParaRPr lang="cs-CZ" sz="1350" dirty="0" smtClean="0"/>
          </a:p>
          <a:p>
            <a:pPr marL="342900" indent="-342900">
              <a:buFont typeface="+mj-lt"/>
              <a:buAutoNum type="arabicParenR"/>
            </a:pPr>
            <a:r>
              <a:rPr lang="cs-CZ" sz="1400" dirty="0" smtClean="0"/>
              <a:t>pěšky</a:t>
            </a:r>
            <a:endParaRPr lang="cs-CZ" sz="1400" dirty="0"/>
          </a:p>
          <a:p>
            <a:pPr marL="342900" indent="-342900">
              <a:buFont typeface="+mj-lt"/>
              <a:buAutoNum type="arabicParenR"/>
            </a:pPr>
            <a:r>
              <a:rPr lang="cs-CZ" sz="1400" dirty="0" smtClean="0"/>
              <a:t>běžnými dopravními </a:t>
            </a:r>
            <a:r>
              <a:rPr lang="cs-CZ" sz="1400" dirty="0"/>
              <a:t>prostředky 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342900" indent="-342900">
              <a:buFont typeface="+mj-lt"/>
              <a:buAutoNum type="arabicParenR" startAt="3"/>
            </a:pPr>
            <a:r>
              <a:rPr lang="cs-CZ" sz="1400" dirty="0" smtClean="0"/>
              <a:t>specifickými dopravními prostředky provozovatele dopravy/přepravy (výletní loď, trajekt)</a:t>
            </a:r>
          </a:p>
          <a:p>
            <a:pPr marL="342900" indent="-342900">
              <a:buFont typeface="+mj-lt"/>
              <a:buAutoNum type="arabicParenR" startAt="3"/>
            </a:pPr>
            <a:r>
              <a:rPr lang="cs-CZ" sz="1400" dirty="0" smtClean="0"/>
              <a:t>prostředky, jimiž </a:t>
            </a:r>
            <a:r>
              <a:rPr lang="cs-CZ" sz="1400" dirty="0"/>
              <a:t>se </a:t>
            </a:r>
            <a:r>
              <a:rPr lang="cs-CZ" sz="1400" dirty="0" smtClean="0"/>
              <a:t>vzhledem k charakteru akce dopravují, přepravují nebo přemisťují sami žáci (jízdní kolo, </a:t>
            </a:r>
            <a:r>
              <a:rPr lang="cs-CZ" sz="1400" dirty="0">
                <a:solidFill>
                  <a:srgbClr val="000000"/>
                </a:solidFill>
              </a:rPr>
              <a:t>kánoe, </a:t>
            </a:r>
            <a:r>
              <a:rPr lang="cs-CZ" sz="1400" dirty="0" smtClean="0">
                <a:solidFill>
                  <a:srgbClr val="000000"/>
                </a:solidFill>
              </a:rPr>
              <a:t>raft, pramice, …</a:t>
            </a:r>
            <a:r>
              <a:rPr lang="cs-CZ" sz="1400" dirty="0" smtClean="0"/>
              <a:t>).</a:t>
            </a:r>
            <a:endParaRPr lang="cs-CZ" sz="1400" dirty="0"/>
          </a:p>
        </p:txBody>
      </p:sp>
      <p:sp>
        <p:nvSpPr>
          <p:cNvPr id="8" name="Obdélník 7"/>
          <p:cNvSpPr/>
          <p:nvPr/>
        </p:nvSpPr>
        <p:spPr>
          <a:xfrm>
            <a:off x="800519" y="1714574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smtClean="0"/>
              <a:t>- městská/příměstská </a:t>
            </a:r>
            <a:r>
              <a:rPr lang="cs-CZ" sz="1400" dirty="0"/>
              <a:t>a veřejná hromadná doprava (autobus, trolejbus, tramvaj, metro, </a:t>
            </a:r>
            <a:r>
              <a:rPr lang="cs-CZ" sz="1400" dirty="0" smtClean="0"/>
              <a:t>vlak)</a:t>
            </a:r>
            <a:endParaRPr lang="cs-CZ" sz="1400" dirty="0"/>
          </a:p>
          <a:p>
            <a:r>
              <a:rPr lang="cs-CZ" sz="1400" dirty="0"/>
              <a:t>- </a:t>
            </a:r>
            <a:r>
              <a:rPr lang="cs-CZ" sz="1400" dirty="0" smtClean="0"/>
              <a:t>smluvní </a:t>
            </a:r>
            <a:r>
              <a:rPr lang="cs-CZ" sz="1400" dirty="0"/>
              <a:t>dopravní prostředek školy (autobus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3788931" y="4742085"/>
            <a:ext cx="4239453" cy="892552"/>
          </a:xfrm>
          <a:prstGeom prst="rect">
            <a:avLst/>
          </a:prstGeom>
          <a:noFill/>
          <a:ln>
            <a:solidFill>
              <a:srgbClr val="A2AC89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300" b="1" dirty="0">
                <a:cs typeface="Arial" panose="020B0604020202020204" pitchFamily="34" charset="0"/>
              </a:rPr>
              <a:t>dodržujte </a:t>
            </a:r>
            <a:r>
              <a:rPr lang="cs-CZ" sz="1300" b="1" dirty="0" smtClean="0">
                <a:cs typeface="Arial" panose="020B0604020202020204" pitchFamily="34" charset="0"/>
              </a:rPr>
              <a:t>obecná pravidla pro přepravu cestujících </a:t>
            </a:r>
            <a:r>
              <a:rPr lang="cs-CZ" sz="1300" b="1" dirty="0">
                <a:cs typeface="Arial" panose="020B0604020202020204" pitchFamily="34" charset="0"/>
              </a:rPr>
              <a:t>dopravními prostředky, </a:t>
            </a:r>
            <a:endParaRPr lang="cs-CZ" sz="1300" b="1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300" b="1" dirty="0">
                <a:cs typeface="Arial" panose="020B0604020202020204" pitchFamily="34" charset="0"/>
              </a:rPr>
              <a:t>dodržujte </a:t>
            </a:r>
            <a:r>
              <a:rPr lang="cs-CZ" sz="1300" b="1" dirty="0" smtClean="0">
                <a:cs typeface="Arial" panose="020B0604020202020204" pitchFamily="34" charset="0"/>
              </a:rPr>
              <a:t>pravidla příslušného dopravce pro </a:t>
            </a:r>
            <a:r>
              <a:rPr lang="cs-CZ" sz="1300" b="1" dirty="0">
                <a:cs typeface="Arial" panose="020B0604020202020204" pitchFamily="34" charset="0"/>
              </a:rPr>
              <a:t>přepravu </a:t>
            </a:r>
            <a:r>
              <a:rPr lang="cs-CZ" sz="1300" b="1" dirty="0" smtClean="0">
                <a:cs typeface="Arial" panose="020B0604020202020204" pitchFamily="34" charset="0"/>
              </a:rPr>
              <a:t>cestujících;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972035" y="3254510"/>
            <a:ext cx="3491153" cy="1092607"/>
          </a:xfrm>
          <a:prstGeom prst="rect">
            <a:avLst/>
          </a:prstGeom>
          <a:noFill/>
          <a:ln>
            <a:solidFill>
              <a:srgbClr val="A2AC89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b="1" dirty="0"/>
              <a:t>dodržujte </a:t>
            </a:r>
            <a:r>
              <a:rPr lang="pl-PL" sz="1300" b="1" dirty="0" smtClean="0"/>
              <a:t>pravidla pro pohyb osob (chodců) na pozemních komunikacích v městském </a:t>
            </a:r>
            <a:br>
              <a:rPr lang="pl-PL" sz="1300" b="1" dirty="0" smtClean="0"/>
            </a:br>
            <a:r>
              <a:rPr lang="pl-PL" sz="1300" b="1" dirty="0" smtClean="0"/>
              <a:t>i venkovském protředí a </a:t>
            </a:r>
            <a:r>
              <a:rPr lang="cs-CZ" sz="1300" b="1" dirty="0"/>
              <a:t>dopravní </a:t>
            </a:r>
            <a:r>
              <a:rPr lang="cs-CZ" sz="1300" b="1" dirty="0" smtClean="0"/>
              <a:t>předpisy, </a:t>
            </a:r>
            <a:endParaRPr lang="pl-PL" sz="1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b="1" dirty="0">
                <a:ea typeface="Times New Roman" panose="02020603050405020304" pitchFamily="18" charset="0"/>
              </a:rPr>
              <a:t>s</a:t>
            </a:r>
            <a:r>
              <a:rPr lang="cs-CZ" sz="1300" b="1" dirty="0" smtClean="0">
                <a:ea typeface="Times New Roman" panose="02020603050405020304" pitchFamily="18" charset="0"/>
              </a:rPr>
              <a:t>e v</a:t>
            </a:r>
            <a:r>
              <a:rPr lang="cs-CZ" sz="1300" b="1" dirty="0">
                <a:ea typeface="Times New Roman" panose="02020603050405020304" pitchFamily="18" charset="0"/>
              </a:rPr>
              <a:t> žádném případě </a:t>
            </a:r>
            <a:r>
              <a:rPr lang="cs-CZ" sz="1300" b="1" dirty="0" smtClean="0">
                <a:ea typeface="Times New Roman" panose="02020603050405020304" pitchFamily="18" charset="0"/>
              </a:rPr>
              <a:t>nevzdalujte </a:t>
            </a:r>
            <a:r>
              <a:rPr lang="cs-CZ" sz="1300" b="1" dirty="0">
                <a:ea typeface="Times New Roman" panose="02020603050405020304" pitchFamily="18" charset="0"/>
              </a:rPr>
              <a:t>od učitele </a:t>
            </a:r>
            <a:r>
              <a:rPr lang="cs-CZ" sz="1300" b="1" dirty="0" smtClean="0">
                <a:ea typeface="Times New Roman" panose="02020603050405020304" pitchFamily="18" charset="0"/>
              </a:rPr>
              <a:t>a/nebo od</a:t>
            </a:r>
            <a:r>
              <a:rPr lang="cs-CZ" sz="1300" b="1" dirty="0" smtClean="0"/>
              <a:t> </a:t>
            </a:r>
            <a:r>
              <a:rPr lang="cs-CZ" sz="1300" b="1" dirty="0"/>
              <a:t>dalších doprovázejících </a:t>
            </a:r>
            <a:r>
              <a:rPr lang="cs-CZ" sz="1300" b="1" dirty="0" smtClean="0"/>
              <a:t>osob</a:t>
            </a:r>
            <a:r>
              <a:rPr lang="cs-CZ" sz="1300" b="1" dirty="0"/>
              <a:t>;</a:t>
            </a:r>
            <a:endParaRPr lang="cs-CZ" sz="1300" b="1" dirty="0" smtClean="0">
              <a:ea typeface="Times New Roman" panose="02020603050405020304" pitchFamily="18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5321786" y="3088165"/>
            <a:ext cx="3708333" cy="1492716"/>
          </a:xfrm>
          <a:prstGeom prst="rect">
            <a:avLst/>
          </a:prstGeom>
          <a:noFill/>
          <a:ln>
            <a:solidFill>
              <a:srgbClr val="A2AC89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b="1" dirty="0" smtClean="0"/>
              <a:t>používejte </a:t>
            </a:r>
            <a:r>
              <a:rPr lang="cs-CZ" sz="1300" b="1" dirty="0"/>
              <a:t>příslušné osobní ochranné </a:t>
            </a:r>
            <a:r>
              <a:rPr lang="cs-CZ" sz="1300" b="1" dirty="0" smtClean="0"/>
              <a:t>prostředky (helma/přilba, záchranná vesta, reflexní prvky),</a:t>
            </a:r>
            <a:endParaRPr lang="cs-CZ" sz="1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b="1" dirty="0" smtClean="0"/>
              <a:t>v případě nedobrovolného opuštění skupiny (kolona, říční proud) se řiďte instrukcemi, které jste před výjezdem nebo vyplutím dostali od instruktora nebo od jiné odpovědné osoby;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690622" y="4888943"/>
            <a:ext cx="29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469020" y="2924258"/>
            <a:ext cx="281875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dirty="0" smtClean="0">
                <a:solidFill>
                  <a:srgbClr val="000000"/>
                </a:solidFill>
              </a:rPr>
              <a:t>V těchto případech:</a:t>
            </a:r>
            <a:r>
              <a:rPr lang="cs-CZ" sz="1300" dirty="0" smtClean="0">
                <a:solidFill>
                  <a:srgbClr val="00B050"/>
                </a:solidFill>
              </a:rPr>
              <a:t> </a:t>
            </a:r>
            <a:endParaRPr lang="cs-CZ" sz="1300" dirty="0">
              <a:solidFill>
                <a:srgbClr val="00B050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2468181" y="5914722"/>
            <a:ext cx="64087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300" b="1" dirty="0" smtClean="0">
                <a:ea typeface="Times New Roman" panose="02020603050405020304" pitchFamily="18" charset="0"/>
              </a:rPr>
              <a:t>udržujte </a:t>
            </a:r>
            <a:r>
              <a:rPr lang="cs-CZ" sz="1300" b="1" dirty="0">
                <a:ea typeface="Times New Roman" panose="02020603050405020304" pitchFamily="18" charset="0"/>
              </a:rPr>
              <a:t>kontakt se </a:t>
            </a:r>
            <a:r>
              <a:rPr lang="cs-CZ" sz="1300" b="1" dirty="0" smtClean="0">
                <a:ea typeface="Times New Roman" panose="02020603050405020304" pitchFamily="18" charset="0"/>
              </a:rPr>
              <a:t>skupinou a skupinu </a:t>
            </a:r>
            <a:r>
              <a:rPr lang="cs-CZ" sz="1300" b="1" dirty="0">
                <a:ea typeface="Times New Roman" panose="02020603050405020304" pitchFamily="18" charset="0"/>
              </a:rPr>
              <a:t>svévolně </a:t>
            </a:r>
            <a:r>
              <a:rPr lang="cs-CZ" sz="1300" b="1" dirty="0" smtClean="0"/>
              <a:t>neopouštějte; v případech nutného dočasného opuštění skupiny (osobní hygiena apod.) informujte </a:t>
            </a:r>
            <a:r>
              <a:rPr lang="cs-CZ" sz="1300" b="1" dirty="0">
                <a:ea typeface="Times New Roman" panose="02020603050405020304" pitchFamily="18" charset="0"/>
              </a:rPr>
              <a:t>učitele a/nebo </a:t>
            </a:r>
            <a:r>
              <a:rPr lang="cs-CZ" sz="1300" b="1" dirty="0" smtClean="0"/>
              <a:t>další doprovázející osobu a dohodněte se na podmínkách, které při opuštění skupiny </a:t>
            </a:r>
            <a:r>
              <a:rPr lang="cs-CZ" sz="1300" b="1" dirty="0"/>
              <a:t>a pro bezpečný návrat </a:t>
            </a:r>
            <a:r>
              <a:rPr lang="cs-CZ" sz="1300" b="1" dirty="0" smtClean="0"/>
              <a:t>dodržíte.  </a:t>
            </a:r>
            <a:endParaRPr lang="pl-PL" sz="1300" b="1" dirty="0"/>
          </a:p>
        </p:txBody>
      </p:sp>
      <p:sp>
        <p:nvSpPr>
          <p:cNvPr id="22" name="Obdélník 21"/>
          <p:cNvSpPr/>
          <p:nvPr/>
        </p:nvSpPr>
        <p:spPr>
          <a:xfrm>
            <a:off x="636470" y="5807000"/>
            <a:ext cx="26628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pl-PL" sz="6600" b="1" dirty="0" smtClean="0">
                <a:solidFill>
                  <a:srgbClr val="85CA3A"/>
                </a:solidFill>
                <a:latin typeface="Viner Hand ITC" pitchFamily="66" charset="0"/>
              </a:rPr>
              <a:t>vždy</a:t>
            </a:r>
            <a:endParaRPr lang="pl-PL" sz="6600" b="1" dirty="0">
              <a:solidFill>
                <a:srgbClr val="85CA3A"/>
              </a:solidFill>
              <a:latin typeface="Viner Hand ITC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41" y="3225929"/>
            <a:ext cx="778645" cy="11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6727"/>
            <a:ext cx="8229600" cy="1143000"/>
          </a:xfrm>
          <a:solidFill>
            <a:srgbClr val="E1FFE1"/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dirty="0" smtClean="0">
                <a:ea typeface="Times New Roman" panose="02020603050405020304" pitchFamily="18" charset="0"/>
              </a:rPr>
              <a:t>Pěší přesun</a:t>
            </a:r>
            <a:endParaRPr lang="cs-CZ" dirty="0"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7200" y="1165394"/>
            <a:ext cx="8229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Vedle dříve uvedených pravidel pro </a:t>
            </a:r>
            <a:r>
              <a:rPr lang="pl-PL" sz="1350" dirty="0" smtClean="0"/>
              <a:t>pěší přesun </a:t>
            </a:r>
            <a:r>
              <a:rPr lang="pl-PL" sz="1350" b="1" dirty="0" smtClean="0"/>
              <a:t>dále</a:t>
            </a:r>
            <a:r>
              <a:rPr lang="cs-CZ" sz="1350" b="1" dirty="0" smtClean="0">
                <a:ea typeface="Times New Roman" panose="02020603050405020304" pitchFamily="18" charset="0"/>
              </a:rPr>
              <a:t> platí</a:t>
            </a:r>
            <a:r>
              <a:rPr lang="cs-CZ" sz="1350" dirty="0" smtClean="0">
                <a:ea typeface="Times New Roman" panose="02020603050405020304" pitchFamily="18" charset="0"/>
              </a:rPr>
              <a:t>: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135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350" b="1" cap="all" dirty="0" smtClean="0">
                <a:ea typeface="Times New Roman" panose="02020603050405020304" pitchFamily="18" charset="0"/>
              </a:rPr>
              <a:t>Město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po chodníku chodíme jako jednotlivci i skupina vpravo,</a:t>
            </a:r>
          </a:p>
          <a:p>
            <a:pPr marL="34290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větší skupina tvoří tzv. </a:t>
            </a:r>
            <a:r>
              <a:rPr lang="cs-CZ" sz="1350" dirty="0" smtClean="0"/>
              <a:t>organizovaný </a:t>
            </a:r>
            <a:r>
              <a:rPr lang="cs-CZ" sz="1350" dirty="0"/>
              <a:t>útvar </a:t>
            </a:r>
            <a:r>
              <a:rPr lang="cs-CZ" sz="1350" dirty="0" smtClean="0"/>
              <a:t>chodců, </a:t>
            </a:r>
            <a:r>
              <a:rPr lang="cs-CZ" sz="1350" b="1" dirty="0" smtClean="0"/>
              <a:t>při chůzi po vozovce </a:t>
            </a:r>
            <a:br>
              <a:rPr lang="cs-CZ" sz="1350" b="1" dirty="0" smtClean="0"/>
            </a:br>
            <a:r>
              <a:rPr lang="cs-CZ" sz="1350" b="1" dirty="0" smtClean="0"/>
              <a:t>má útvar povinnost </a:t>
            </a:r>
            <a:r>
              <a:rPr lang="cs-CZ" sz="1350" b="1" dirty="0"/>
              <a:t>jít </a:t>
            </a:r>
            <a:r>
              <a:rPr lang="cs-CZ" sz="1350" b="1" dirty="0" smtClean="0"/>
              <a:t>vpravo</a:t>
            </a:r>
            <a:r>
              <a:rPr lang="cs-CZ" sz="1350" dirty="0" smtClean="0"/>
              <a:t> (</a:t>
            </a:r>
            <a:r>
              <a:rPr lang="cs-CZ" sz="1350" b="1" dirty="0" smtClean="0"/>
              <a:t>při </a:t>
            </a:r>
            <a:r>
              <a:rPr lang="cs-CZ" sz="1350" b="1" dirty="0"/>
              <a:t>pravém okraji vozovky</a:t>
            </a:r>
            <a:r>
              <a:rPr lang="cs-CZ" sz="1350" dirty="0" smtClean="0"/>
              <a:t>, </a:t>
            </a:r>
            <a:r>
              <a:rPr lang="cs-CZ" sz="1350" dirty="0"/>
              <a:t>pokud tomu </a:t>
            </a:r>
            <a:r>
              <a:rPr lang="cs-CZ" sz="1350" dirty="0" smtClean="0"/>
              <a:t>nebrání </a:t>
            </a:r>
            <a:br>
              <a:rPr lang="cs-CZ" sz="1350" dirty="0" smtClean="0"/>
            </a:br>
            <a:r>
              <a:rPr lang="cs-CZ" sz="1350" dirty="0" smtClean="0"/>
              <a:t>zvláštní okolnosti), každý chodec má při chůzi </a:t>
            </a:r>
            <a:r>
              <a:rPr lang="cs-CZ" sz="1350" dirty="0"/>
              <a:t>po vozovce </a:t>
            </a:r>
            <a:r>
              <a:rPr lang="cs-CZ" sz="1350" dirty="0" smtClean="0"/>
              <a:t>povinnost sledovat okolní provoz,</a:t>
            </a:r>
          </a:p>
          <a:p>
            <a:pPr marL="34290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před </a:t>
            </a:r>
            <a:r>
              <a:rPr lang="cs-CZ" sz="1350" dirty="0">
                <a:ea typeface="Times New Roman" panose="02020603050405020304" pitchFamily="18" charset="0"/>
              </a:rPr>
              <a:t>každou vozovkou se </a:t>
            </a:r>
            <a:r>
              <a:rPr lang="cs-CZ" sz="1350" b="1" dirty="0">
                <a:ea typeface="Times New Roman" panose="02020603050405020304" pitchFamily="18" charset="0"/>
              </a:rPr>
              <a:t>vždy zastavíme a přecházíme </a:t>
            </a:r>
            <a:r>
              <a:rPr lang="cs-CZ" sz="1350" b="1" dirty="0" smtClean="0">
                <a:ea typeface="Times New Roman" panose="02020603050405020304" pitchFamily="18" charset="0"/>
              </a:rPr>
              <a:t>na zelený signál semaforu</a:t>
            </a:r>
            <a:r>
              <a:rPr lang="cs-CZ" sz="1350" dirty="0" smtClean="0">
                <a:ea typeface="Times New Roman" panose="02020603050405020304" pitchFamily="18" charset="0"/>
              </a:rPr>
              <a:t>,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při přecházení vozovky bez světelné signalizace budeme přecházet pouze na místech přechodů pro chodce, </a:t>
            </a:r>
            <a:br>
              <a:rPr lang="cs-CZ" sz="1350" dirty="0" smtClean="0">
                <a:ea typeface="Times New Roman" panose="02020603050405020304" pitchFamily="18" charset="0"/>
              </a:rPr>
            </a:br>
            <a:r>
              <a:rPr lang="cs-CZ" sz="1350" dirty="0" smtClean="0">
                <a:ea typeface="Times New Roman" panose="02020603050405020304" pitchFamily="18" charset="0"/>
              </a:rPr>
              <a:t>a to tak, že před každou vozovkou se </a:t>
            </a:r>
            <a:r>
              <a:rPr lang="cs-CZ" sz="1350" b="1" dirty="0" smtClean="0">
                <a:ea typeface="Times New Roman" panose="02020603050405020304" pitchFamily="18" charset="0"/>
              </a:rPr>
              <a:t>vždy zastavíme a přecházíme až na pokyn učitele</a:t>
            </a:r>
            <a:r>
              <a:rPr lang="cs-CZ" sz="1350" dirty="0" smtClean="0">
                <a:ea typeface="Times New Roman" panose="02020603050405020304" pitchFamily="18" charset="0"/>
              </a:rPr>
              <a:t> nebo </a:t>
            </a:r>
            <a:r>
              <a:rPr lang="cs-CZ" sz="1350" dirty="0" smtClean="0"/>
              <a:t>další doprovázející osoby, a</a:t>
            </a:r>
            <a:r>
              <a:rPr lang="cs-CZ" sz="1350" dirty="0" smtClean="0">
                <a:ea typeface="Times New Roman" panose="02020603050405020304" pitchFamily="18" charset="0"/>
              </a:rPr>
              <a:t> </a:t>
            </a:r>
            <a:r>
              <a:rPr lang="cs-CZ" sz="1350" b="1" dirty="0" smtClean="0">
                <a:ea typeface="Times New Roman" panose="02020603050405020304" pitchFamily="18" charset="0"/>
              </a:rPr>
              <a:t>před vstupem do vozovky se vždy rozhlédneme vlevo, vpravo a zase vlevo</a:t>
            </a:r>
            <a:r>
              <a:rPr lang="cs-CZ" sz="1350" dirty="0" smtClean="0">
                <a:ea typeface="Times New Roman" panose="02020603050405020304" pitchFamily="18" charset="0"/>
              </a:rPr>
              <a:t>; </a:t>
            </a:r>
            <a:r>
              <a:rPr lang="cs-CZ" sz="1350" b="1" dirty="0" smtClean="0">
                <a:ea typeface="Times New Roman" panose="02020603050405020304" pitchFamily="18" charset="0"/>
              </a:rPr>
              <a:t>přejít vozovku je možné pouze v případě, že v dohledu se nevyskytuje žádný dopravní prostředek</a:t>
            </a:r>
            <a:r>
              <a:rPr lang="cs-CZ" sz="1350" dirty="0" smtClean="0">
                <a:ea typeface="Times New Roman" panose="02020603050405020304" pitchFamily="18" charset="0"/>
              </a:rPr>
              <a:t>,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pokud </a:t>
            </a:r>
            <a:r>
              <a:rPr lang="cs-CZ" sz="1350" dirty="0">
                <a:ea typeface="Times New Roman" panose="02020603050405020304" pitchFamily="18" charset="0"/>
              </a:rPr>
              <a:t>přecházíme vozovku v místě přechodu pro chodce s fungujícími semafory, a to u křižovatky se semafory, ale dopravu na křižovatce a u přilehlých přechodů z nějakého důvodu řídí </a:t>
            </a:r>
            <a:r>
              <a:rPr lang="cs-CZ" sz="1350" dirty="0" smtClean="0">
                <a:ea typeface="Times New Roman" panose="02020603050405020304" pitchFamily="18" charset="0"/>
              </a:rPr>
              <a:t>dopravní policista</a:t>
            </a:r>
            <a:r>
              <a:rPr lang="cs-CZ" sz="1350" dirty="0">
                <a:ea typeface="Times New Roman" panose="02020603050405020304" pitchFamily="18" charset="0"/>
              </a:rPr>
              <a:t>, tak vozovku</a:t>
            </a:r>
            <a:r>
              <a:rPr lang="cs-CZ" sz="1350" b="1" u="sng" dirty="0">
                <a:ea typeface="Times New Roman" panose="02020603050405020304" pitchFamily="18" charset="0"/>
              </a:rPr>
              <a:t> </a:t>
            </a:r>
            <a:r>
              <a:rPr lang="cs-CZ" sz="1350" b="1" dirty="0">
                <a:ea typeface="Times New Roman" panose="02020603050405020304" pitchFamily="18" charset="0"/>
              </a:rPr>
              <a:t>nepřecházíme na </a:t>
            </a:r>
            <a:r>
              <a:rPr lang="cs-CZ" sz="1350" b="1" dirty="0" smtClean="0">
                <a:ea typeface="Times New Roman" panose="02020603050405020304" pitchFamily="18" charset="0"/>
              </a:rPr>
              <a:t>zelený signál </a:t>
            </a:r>
            <a:r>
              <a:rPr lang="cs-CZ" sz="1350" b="1" dirty="0">
                <a:ea typeface="Times New Roman" panose="02020603050405020304" pitchFamily="18" charset="0"/>
              </a:rPr>
              <a:t>semaforu </a:t>
            </a:r>
            <a:r>
              <a:rPr lang="cs-CZ" sz="1350" dirty="0">
                <a:ea typeface="Times New Roman" panose="02020603050405020304" pitchFamily="18" charset="0"/>
              </a:rPr>
              <a:t>ani po rozhlédnutí se, </a:t>
            </a:r>
            <a:r>
              <a:rPr lang="cs-CZ" sz="1350" b="1" dirty="0">
                <a:ea typeface="Times New Roman" panose="02020603050405020304" pitchFamily="18" charset="0"/>
              </a:rPr>
              <a:t>ale vždy na znamení </a:t>
            </a:r>
            <a:r>
              <a:rPr lang="cs-CZ" sz="1350" b="1" dirty="0" smtClean="0">
                <a:ea typeface="Times New Roman" panose="02020603050405020304" pitchFamily="18" charset="0"/>
              </a:rPr>
              <a:t>policisty,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při jakémkoliv přecházení vozovky nezdržujeme pomalou chůzí sebe ani ostatní,</a:t>
            </a:r>
          </a:p>
          <a:p>
            <a:pPr marL="34290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při </a:t>
            </a:r>
            <a:r>
              <a:rPr lang="cs-CZ" sz="1350" dirty="0">
                <a:ea typeface="Times New Roman" panose="02020603050405020304" pitchFamily="18" charset="0"/>
              </a:rPr>
              <a:t>chůzi po vozovce nebo po chodníku a při přecházení vozovky </a:t>
            </a:r>
            <a:r>
              <a:rPr lang="cs-CZ" sz="1350" dirty="0" smtClean="0">
                <a:ea typeface="Times New Roman" panose="02020603050405020304" pitchFamily="18" charset="0"/>
              </a:rPr>
              <a:t>dodržujeme </a:t>
            </a:r>
            <a:r>
              <a:rPr lang="cs-CZ" sz="1350" dirty="0">
                <a:ea typeface="Times New Roman" panose="02020603050405020304" pitchFamily="18" charset="0"/>
              </a:rPr>
              <a:t>rozestupy mezi dvojicemi (trojicemi apod.), jaké určí učitel nebo </a:t>
            </a:r>
            <a:r>
              <a:rPr lang="cs-CZ" sz="1350" dirty="0"/>
              <a:t>další doprovázející </a:t>
            </a:r>
            <a:r>
              <a:rPr lang="cs-CZ" sz="1350" dirty="0" smtClean="0"/>
              <a:t>osoba </a:t>
            </a:r>
            <a:r>
              <a:rPr lang="cs-CZ" sz="1350" dirty="0" smtClean="0">
                <a:ea typeface="Times New Roman" panose="02020603050405020304" pitchFamily="18" charset="0"/>
              </a:rPr>
              <a:t>a </a:t>
            </a:r>
            <a:r>
              <a:rPr lang="cs-CZ" sz="1350" dirty="0">
                <a:ea typeface="Times New Roman" panose="02020603050405020304" pitchFamily="18" charset="0"/>
              </a:rPr>
              <a:t>tyto </a:t>
            </a:r>
            <a:r>
              <a:rPr lang="cs-CZ" sz="1350" dirty="0" smtClean="0">
                <a:ea typeface="Times New Roman" panose="02020603050405020304" pitchFamily="18" charset="0"/>
              </a:rPr>
              <a:t>rozestupy nezvětšujeme.</a:t>
            </a:r>
          </a:p>
          <a:p>
            <a:pPr>
              <a:tabLst>
                <a:tab pos="457200" algn="l"/>
              </a:tabLst>
            </a:pPr>
            <a:endParaRPr lang="cs-CZ" sz="1350" cap="all" dirty="0" smtClean="0"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350" b="1" cap="all" dirty="0" smtClean="0">
                <a:ea typeface="Times New Roman" panose="02020603050405020304" pitchFamily="18" charset="0"/>
              </a:rPr>
              <a:t>Mimo město     </a:t>
            </a:r>
            <a:r>
              <a:rPr lang="cs-CZ" sz="1350" dirty="0" smtClean="0">
                <a:ea typeface="Times New Roman" panose="02020603050405020304" pitchFamily="18" charset="0"/>
              </a:rPr>
              <a:t>( (mimo městskou nebo vesnickou zástavbu, na výletech, při vycházkách do přírody apod.)</a:t>
            </a:r>
            <a:endParaRPr lang="cs-CZ" sz="1350" dirty="0"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350" b="1" dirty="0" smtClean="0">
                <a:ea typeface="Times New Roman" panose="02020603050405020304" pitchFamily="18" charset="0"/>
              </a:rPr>
              <a:t>platí především </a:t>
            </a:r>
            <a:r>
              <a:rPr lang="cs-CZ" sz="1350" dirty="0" smtClean="0">
                <a:ea typeface="Times New Roman" panose="02020603050405020304" pitchFamily="18" charset="0"/>
              </a:rPr>
              <a:t>pravidla: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350" b="1" dirty="0"/>
              <a:t>při chůzi po vozovce </a:t>
            </a:r>
            <a:r>
              <a:rPr lang="cs-CZ" sz="1350" b="1" dirty="0" smtClean="0"/>
              <a:t>má </a:t>
            </a:r>
            <a:r>
              <a:rPr lang="cs-CZ" sz="1350" b="1" dirty="0"/>
              <a:t>útvar povinnost jít vpravo</a:t>
            </a:r>
            <a:r>
              <a:rPr lang="cs-CZ" sz="1350" dirty="0"/>
              <a:t> (</a:t>
            </a:r>
            <a:r>
              <a:rPr lang="cs-CZ" sz="1350" b="1" dirty="0"/>
              <a:t>při pravém okraji vozovky</a:t>
            </a:r>
            <a:r>
              <a:rPr lang="cs-CZ" sz="1350" dirty="0"/>
              <a:t>, pokud tomu </a:t>
            </a:r>
            <a:br>
              <a:rPr lang="cs-CZ" sz="1350" dirty="0"/>
            </a:br>
            <a:r>
              <a:rPr lang="cs-CZ" sz="1350" dirty="0"/>
              <a:t>nebrání zvláštní okolnosti),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350" dirty="0"/>
              <a:t>v případě chůze po vozovce má chodec povinnost sledovat okolní provoz,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350" dirty="0" smtClean="0">
                <a:ea typeface="Times New Roman" panose="02020603050405020304" pitchFamily="18" charset="0"/>
              </a:rPr>
              <a:t>přecházíme tak</a:t>
            </a:r>
            <a:r>
              <a:rPr lang="cs-CZ" sz="1350" dirty="0">
                <a:ea typeface="Times New Roman" panose="02020603050405020304" pitchFamily="18" charset="0"/>
              </a:rPr>
              <a:t>, že před každou vozovkou se </a:t>
            </a:r>
            <a:r>
              <a:rPr lang="cs-CZ" sz="1350" b="1" dirty="0">
                <a:ea typeface="Times New Roman" panose="02020603050405020304" pitchFamily="18" charset="0"/>
              </a:rPr>
              <a:t>vždy zastavíme a přecházíme až na pokyn učitele </a:t>
            </a:r>
            <a:r>
              <a:rPr lang="cs-CZ" sz="1350" dirty="0">
                <a:ea typeface="Times New Roman" panose="02020603050405020304" pitchFamily="18" charset="0"/>
              </a:rPr>
              <a:t>nebo </a:t>
            </a:r>
            <a:r>
              <a:rPr lang="cs-CZ" sz="1350" dirty="0"/>
              <a:t>další doprovázející osoby, a</a:t>
            </a:r>
            <a:r>
              <a:rPr lang="cs-CZ" sz="1350" dirty="0">
                <a:ea typeface="Times New Roman" panose="02020603050405020304" pitchFamily="18" charset="0"/>
              </a:rPr>
              <a:t> </a:t>
            </a:r>
            <a:r>
              <a:rPr lang="cs-CZ" sz="1350" b="1" dirty="0">
                <a:ea typeface="Times New Roman" panose="02020603050405020304" pitchFamily="18" charset="0"/>
              </a:rPr>
              <a:t>před vstupem do vozovky se vždy rozhlédneme vlevo, vpravo a zase vlevo</a:t>
            </a:r>
            <a:r>
              <a:rPr lang="cs-CZ" sz="1350" dirty="0">
                <a:ea typeface="Times New Roman" panose="02020603050405020304" pitchFamily="18" charset="0"/>
              </a:rPr>
              <a:t>; </a:t>
            </a:r>
            <a:r>
              <a:rPr lang="cs-CZ" sz="1350" b="1" dirty="0">
                <a:ea typeface="Times New Roman" panose="02020603050405020304" pitchFamily="18" charset="0"/>
              </a:rPr>
              <a:t>přejít vozovku je možné pouze v případě, že v dohledu se nevyskytuje žádný dopravní </a:t>
            </a:r>
            <a:r>
              <a:rPr lang="cs-CZ" sz="1350" b="1" dirty="0" smtClean="0">
                <a:ea typeface="Times New Roman" panose="02020603050405020304" pitchFamily="18" charset="0"/>
              </a:rPr>
              <a:t>prostředek</a:t>
            </a:r>
            <a:r>
              <a:rPr lang="cs-CZ" sz="1350" dirty="0" smtClean="0">
                <a:ea typeface="Times New Roman" panose="02020603050405020304" pitchFamily="18" charset="0"/>
              </a:rPr>
              <a:t>.</a:t>
            </a:r>
            <a:endParaRPr lang="cs-CZ" sz="1350" dirty="0"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50" y="340638"/>
            <a:ext cx="1420139" cy="191121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452320" y="274792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604720" y="290032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76488" y="1484782"/>
            <a:ext cx="1368152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Město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76488" y="4975053"/>
            <a:ext cx="1368152" cy="355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Mimo město</a:t>
            </a:r>
            <a:endParaRPr lang="cs-CZ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86688" y="1417638"/>
            <a:ext cx="82001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ea typeface="Times New Roman" panose="02020603050405020304" pitchFamily="18" charset="0"/>
              </a:rPr>
              <a:t>Vedle dříve uvedených </a:t>
            </a:r>
            <a:r>
              <a:rPr lang="cs-CZ" sz="1600" dirty="0" smtClean="0">
                <a:ea typeface="Times New Roman" panose="02020603050405020304" pitchFamily="18" charset="0"/>
              </a:rPr>
              <a:t>obecných základních pravidel pro </a:t>
            </a:r>
            <a:r>
              <a:rPr lang="cs-CZ" sz="1600" dirty="0" smtClean="0">
                <a:cs typeface="Arial" panose="020B0604020202020204" pitchFamily="34" charset="0"/>
              </a:rPr>
              <a:t>přepravu </a:t>
            </a:r>
            <a:r>
              <a:rPr lang="cs-CZ" sz="1600" dirty="0">
                <a:cs typeface="Arial" panose="020B0604020202020204" pitchFamily="34" charset="0"/>
              </a:rPr>
              <a:t>cestujících dopravními </a:t>
            </a:r>
            <a:r>
              <a:rPr lang="cs-CZ" sz="1600" dirty="0" smtClean="0">
                <a:cs typeface="Arial" panose="020B0604020202020204" pitchFamily="34" charset="0"/>
              </a:rPr>
              <a:t>prostředky jako jsou autobus MHD, tramvaj, trolejbus, metro, autobus dálkové dopravy nebo vlak, </a:t>
            </a:r>
            <a:r>
              <a:rPr lang="cs-CZ" sz="1600" dirty="0" smtClean="0">
                <a:ea typeface="Times New Roman" panose="02020603050405020304" pitchFamily="18" charset="0"/>
              </a:rPr>
              <a:t> </a:t>
            </a:r>
            <a:r>
              <a:rPr lang="pl-PL" sz="1600" b="1" dirty="0" smtClean="0"/>
              <a:t>dále</a:t>
            </a:r>
            <a:r>
              <a:rPr lang="cs-CZ" sz="1600" b="1" dirty="0" smtClean="0">
                <a:ea typeface="Times New Roman" panose="02020603050405020304" pitchFamily="18" charset="0"/>
              </a:rPr>
              <a:t> platí:</a:t>
            </a:r>
          </a:p>
          <a:p>
            <a:endParaRPr lang="cs-CZ" sz="1600" b="1" dirty="0" smtClean="0"/>
          </a:p>
          <a:p>
            <a:r>
              <a:rPr lang="cs-CZ" sz="1600" b="1" dirty="0" smtClean="0"/>
              <a:t>Čekání na nástupištích, stanicích a zastávkách, nastupování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E1FFE1"/>
          </a:solidFill>
        </p:spPr>
        <p:txBody>
          <a:bodyPr>
            <a:normAutofit fontScale="90000"/>
          </a:bodyPr>
          <a:lstStyle/>
          <a:p>
            <a:r>
              <a:rPr lang="cs-CZ" dirty="0" smtClean="0">
                <a:cs typeface="Arial" panose="020B0604020202020204" pitchFamily="34" charset="0"/>
              </a:rPr>
              <a:t>Rozšířená pravidla </a:t>
            </a:r>
            <a:r>
              <a:rPr lang="cs-CZ" dirty="0">
                <a:cs typeface="Arial" panose="020B0604020202020204" pitchFamily="34" charset="0"/>
              </a:rPr>
              <a:t>pro přepravu </a:t>
            </a:r>
            <a:r>
              <a:rPr lang="cs-CZ" dirty="0" smtClean="0">
                <a:cs typeface="Arial" panose="020B0604020202020204" pitchFamily="34" charset="0"/>
              </a:rPr>
              <a:t>cestujících dopravními </a:t>
            </a:r>
            <a:r>
              <a:rPr lang="cs-CZ" dirty="0">
                <a:cs typeface="Arial" panose="020B0604020202020204" pitchFamily="34" charset="0"/>
              </a:rPr>
              <a:t>prostředky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86688" y="2708920"/>
            <a:ext cx="8229600" cy="3539430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Na výchozí/nástupní </a:t>
            </a:r>
            <a:r>
              <a:rPr lang="cs-CZ" sz="1600" b="1" dirty="0"/>
              <a:t>stanici (zastávku) </a:t>
            </a:r>
            <a:r>
              <a:rPr lang="cs-CZ" sz="1600" b="1" dirty="0" smtClean="0"/>
              <a:t>či odjezdové stanoviště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 smtClean="0"/>
              <a:t>dorazit </a:t>
            </a:r>
            <a:r>
              <a:rPr lang="cs-CZ" sz="1600" b="1" dirty="0"/>
              <a:t>včas, raději s určitým časovým </a:t>
            </a:r>
            <a:r>
              <a:rPr lang="cs-CZ" sz="1600" b="1" dirty="0" smtClean="0"/>
              <a:t>předstihem.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Při čekání </a:t>
            </a:r>
            <a:r>
              <a:rPr lang="cs-CZ" sz="1600" b="1" dirty="0"/>
              <a:t>na příslušný spoj </a:t>
            </a:r>
            <a:r>
              <a:rPr lang="cs-CZ" sz="1600" b="1" dirty="0" smtClean="0"/>
              <a:t>utvořit organizovanou skupinu na dříve dohodnutém místě, při čekání venku a mimo nádražní čekárnu </a:t>
            </a:r>
            <a:r>
              <a:rPr lang="cs-CZ" sz="1600" b="1" dirty="0" smtClean="0">
                <a:ea typeface="Times New Roman" panose="02020603050405020304" pitchFamily="18" charset="0"/>
              </a:rPr>
              <a:t>udržovat </a:t>
            </a:r>
            <a:r>
              <a:rPr lang="cs-CZ" sz="1600" b="1" dirty="0">
                <a:ea typeface="Times New Roman" panose="02020603050405020304" pitchFamily="18" charset="0"/>
              </a:rPr>
              <a:t>dostatečnou vzdálenost asi 1,5 m od kolejiště nebo 0,5 m od vozovky, </a:t>
            </a:r>
            <a:r>
              <a:rPr lang="cs-CZ" sz="1600" b="1" dirty="0" smtClean="0">
                <a:ea typeface="Times New Roman" panose="02020603050405020304" pitchFamily="18" charset="0"/>
              </a:rPr>
              <a:t>a nevstupovat </a:t>
            </a:r>
            <a:r>
              <a:rPr lang="cs-CZ" sz="1600" b="1" dirty="0">
                <a:ea typeface="Times New Roman" panose="02020603050405020304" pitchFamily="18" charset="0"/>
              </a:rPr>
              <a:t>v žádném případě na koleje či </a:t>
            </a:r>
            <a:r>
              <a:rPr lang="cs-CZ" sz="1600" b="1" dirty="0" smtClean="0">
                <a:ea typeface="Times New Roman" panose="02020603050405020304" pitchFamily="18" charset="0"/>
              </a:rPr>
              <a:t>vozovku.</a:t>
            </a:r>
            <a:endParaRPr lang="cs-CZ" sz="1600" b="1" dirty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Při </a:t>
            </a:r>
            <a:r>
              <a:rPr lang="cs-CZ" sz="1600" b="1" dirty="0"/>
              <a:t>čekání na příslušný spoj </a:t>
            </a:r>
            <a:r>
              <a:rPr lang="cs-CZ" sz="1600" b="1" dirty="0" smtClean="0"/>
              <a:t>být stále pohromadě s ostatními a od skupiny se nevzdalovat, udržovat </a:t>
            </a:r>
            <a:r>
              <a:rPr lang="cs-CZ" sz="1600" b="1" dirty="0"/>
              <a:t>kázeň, </a:t>
            </a:r>
            <a:r>
              <a:rPr lang="cs-CZ" sz="1600" b="1" dirty="0" smtClean="0"/>
              <a:t>zejména se nestrkat, neskákat a </a:t>
            </a:r>
            <a:r>
              <a:rPr lang="cs-CZ" sz="1600" b="1" dirty="0"/>
              <a:t>řídit </a:t>
            </a:r>
            <a:r>
              <a:rPr lang="cs-CZ" sz="1600" b="1" dirty="0" smtClean="0"/>
              <a:t>se pokyny </a:t>
            </a:r>
            <a:r>
              <a:rPr lang="cs-CZ" sz="1600" b="1" dirty="0"/>
              <a:t>přednosty stanice, výpravčího </a:t>
            </a:r>
            <a:r>
              <a:rPr lang="cs-CZ" sz="1600" b="1" dirty="0" smtClean="0"/>
              <a:t>a jiného dozoru stanice, nádraží, dopravního terminálu apod.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Pokud cestujete se zavazadly, být při </a:t>
            </a:r>
            <a:r>
              <a:rPr lang="cs-CZ" sz="1600" b="1" dirty="0"/>
              <a:t>čekání na příslušný spoj </a:t>
            </a:r>
            <a:r>
              <a:rPr lang="cs-CZ" sz="1600" b="1" dirty="0" smtClean="0"/>
              <a:t>pohromadě a umisťovat je tak, aby nepřekážela skupině ani jiným cestujícím.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A</a:t>
            </a:r>
            <a:r>
              <a:rPr lang="cs-CZ" sz="1600" b="1" dirty="0" smtClean="0"/>
              <a:t>ž </a:t>
            </a:r>
            <a:r>
              <a:rPr lang="cs-CZ" sz="1600" b="1" dirty="0"/>
              <a:t>do úplného zastavení dopravního prostředku se </a:t>
            </a:r>
            <a:r>
              <a:rPr lang="cs-CZ" sz="1600" b="1" dirty="0" smtClean="0"/>
              <a:t>nepřibližovat k </a:t>
            </a:r>
            <a:r>
              <a:rPr lang="cs-CZ" sz="1600" b="1" dirty="0"/>
              <a:t>okrajům nástupiště, ani </a:t>
            </a: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>k němu samotnému.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N</a:t>
            </a:r>
            <a:r>
              <a:rPr lang="cs-CZ" sz="1600" b="1" dirty="0" smtClean="0"/>
              <a:t>astupovat </a:t>
            </a:r>
            <a:r>
              <a:rPr lang="cs-CZ" sz="1600" b="1" dirty="0"/>
              <a:t>do dopravních prostředků až na pokyn </a:t>
            </a:r>
            <a:r>
              <a:rPr lang="cs-CZ" sz="1600" b="1" dirty="0" smtClean="0"/>
              <a:t>učitele, případně dalších </a:t>
            </a:r>
            <a:r>
              <a:rPr lang="cs-CZ" sz="1600" b="1" dirty="0"/>
              <a:t>doprovázejících </a:t>
            </a:r>
            <a:r>
              <a:rPr lang="cs-CZ" sz="1600" b="1" dirty="0" smtClean="0"/>
              <a:t>osob. P</a:t>
            </a:r>
            <a:r>
              <a:rPr lang="cs-CZ" sz="1600" b="1" dirty="0" smtClean="0">
                <a:ea typeface="Times New Roman" panose="02020603050405020304" pitchFamily="18" charset="0"/>
              </a:rPr>
              <a:t>ři </a:t>
            </a:r>
            <a:r>
              <a:rPr lang="cs-CZ" sz="1600" b="1" dirty="0">
                <a:ea typeface="Times New Roman" panose="02020603050405020304" pitchFamily="18" charset="0"/>
              </a:rPr>
              <a:t>vstupu a výstupu z dopravního </a:t>
            </a:r>
            <a:r>
              <a:rPr lang="cs-CZ" sz="1600" b="1" dirty="0" smtClean="0">
                <a:ea typeface="Times New Roman" panose="02020603050405020304" pitchFamily="18" charset="0"/>
              </a:rPr>
              <a:t>prostředku se nestrkat a nepředbíhat.</a:t>
            </a:r>
            <a:endParaRPr lang="cs-CZ" sz="1600" b="1" dirty="0">
              <a:ea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57200" y="6248350"/>
            <a:ext cx="8259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9900"/>
                </a:solidFill>
              </a:rPr>
              <a:t>První </a:t>
            </a:r>
            <a:r>
              <a:rPr lang="cs-CZ" sz="1600" b="1" dirty="0">
                <a:solidFill>
                  <a:srgbClr val="009900"/>
                </a:solidFill>
              </a:rPr>
              <a:t>do dopravního prostředku nastupuje některá z doprovázejících osob, </a:t>
            </a:r>
            <a:r>
              <a:rPr lang="cs-CZ" sz="1600" b="1" dirty="0" smtClean="0">
                <a:solidFill>
                  <a:srgbClr val="009900"/>
                </a:solidFill>
              </a:rPr>
              <a:t/>
            </a:r>
            <a:br>
              <a:rPr lang="cs-CZ" sz="1600" b="1" dirty="0" smtClean="0">
                <a:solidFill>
                  <a:srgbClr val="009900"/>
                </a:solidFill>
              </a:rPr>
            </a:br>
            <a:r>
              <a:rPr lang="cs-CZ" sz="1600" b="1" dirty="0" smtClean="0">
                <a:solidFill>
                  <a:srgbClr val="009900"/>
                </a:solidFill>
              </a:rPr>
              <a:t>učitel </a:t>
            </a:r>
            <a:r>
              <a:rPr lang="cs-CZ" sz="1600" b="1" dirty="0">
                <a:solidFill>
                  <a:srgbClr val="009900"/>
                </a:solidFill>
              </a:rPr>
              <a:t>nastupuje jako poslední. Při výstupu se tyto role obracejí.</a:t>
            </a:r>
          </a:p>
        </p:txBody>
      </p:sp>
    </p:spTree>
    <p:extLst>
      <p:ext uri="{BB962C8B-B14F-4D97-AF65-F5344CB8AC3E}">
        <p14:creationId xmlns:p14="http://schemas.microsoft.com/office/powerpoint/2010/main" val="24930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86689" y="1456823"/>
            <a:ext cx="820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Jízda, cestovní přestávka 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E1FFE1"/>
          </a:solidFill>
        </p:spPr>
        <p:txBody>
          <a:bodyPr>
            <a:normAutofit fontScale="90000"/>
          </a:bodyPr>
          <a:lstStyle/>
          <a:p>
            <a:r>
              <a:rPr lang="cs-CZ" dirty="0" smtClean="0">
                <a:cs typeface="Arial" panose="020B0604020202020204" pitchFamily="34" charset="0"/>
              </a:rPr>
              <a:t>Rozšířená pravidla </a:t>
            </a:r>
            <a:r>
              <a:rPr lang="cs-CZ" dirty="0">
                <a:cs typeface="Arial" panose="020B0604020202020204" pitchFamily="34" charset="0"/>
              </a:rPr>
              <a:t>pro přepravu </a:t>
            </a:r>
            <a:r>
              <a:rPr lang="cs-CZ" dirty="0" smtClean="0">
                <a:cs typeface="Arial" panose="020B0604020202020204" pitchFamily="34" charset="0"/>
              </a:rPr>
              <a:t>cestujících dopravními </a:t>
            </a:r>
            <a:r>
              <a:rPr lang="cs-CZ" dirty="0">
                <a:cs typeface="Arial" panose="020B0604020202020204" pitchFamily="34" charset="0"/>
              </a:rPr>
              <a:t>prostředky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73157" y="2930595"/>
            <a:ext cx="8200111" cy="3323987"/>
          </a:xfrm>
          <a:prstGeom prst="rect">
            <a:avLst/>
          </a:prstGeom>
          <a:solidFill>
            <a:srgbClr val="E1FFE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B</a:t>
            </a:r>
            <a:r>
              <a:rPr lang="cs-CZ" sz="1400" b="1" dirty="0" smtClean="0"/>
              <a:t>ěhem </a:t>
            </a:r>
            <a:r>
              <a:rPr lang="cs-CZ" sz="1400" b="1" dirty="0"/>
              <a:t>jízdy </a:t>
            </a:r>
            <a:r>
              <a:rPr lang="cs-CZ" sz="1400" b="1" dirty="0" smtClean="0"/>
              <a:t>dodržovat přepravní řád, a přitom zejména: </a:t>
            </a:r>
          </a:p>
          <a:p>
            <a:endParaRPr lang="cs-CZ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smtClean="0">
                <a:ea typeface="Times New Roman" panose="02020603050405020304" pitchFamily="18" charset="0"/>
              </a:rPr>
              <a:t>Pokud se (v prostředku veřejné dopravy) </a:t>
            </a:r>
            <a:r>
              <a:rPr lang="cs-CZ" sz="1400" b="1" dirty="0" smtClean="0"/>
              <a:t>nepodaří, </a:t>
            </a:r>
            <a:r>
              <a:rPr lang="cs-CZ" sz="1400" b="1" dirty="0"/>
              <a:t>aby všichni žáci seděli, budou se stojící žáci přidržovat držadel/madel.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smtClean="0"/>
              <a:t>Doporučuje se nepobývat </a:t>
            </a:r>
            <a:r>
              <a:rPr lang="cs-CZ" sz="1400" b="1" dirty="0"/>
              <a:t>v blízkosti dveří, </a:t>
            </a:r>
            <a:r>
              <a:rPr lang="cs-CZ" sz="1400" b="1" dirty="0" smtClean="0"/>
              <a:t>a při cestě vlakem nepřecházet </a:t>
            </a:r>
            <a:r>
              <a:rPr lang="cs-CZ" sz="1400" b="1" dirty="0"/>
              <a:t>z vagónu do </a:t>
            </a:r>
            <a:r>
              <a:rPr lang="cs-CZ" sz="1400" b="1" dirty="0" smtClean="0"/>
              <a:t>vagónu.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smtClean="0"/>
              <a:t>V </a:t>
            </a:r>
            <a:r>
              <a:rPr lang="cs-CZ" sz="1400" b="1" dirty="0"/>
              <a:t>případě cestovní přestávky se řídit pokyny učitele a dalšího doprovodu, případně </a:t>
            </a:r>
            <a:r>
              <a:rPr lang="cs-CZ" sz="1400" b="1" dirty="0" smtClean="0"/>
              <a:t>řidiče, a dále: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/>
          </a:p>
        </p:txBody>
      </p:sp>
      <p:sp>
        <p:nvSpPr>
          <p:cNvPr id="9" name="Obdélník 8"/>
          <p:cNvSpPr/>
          <p:nvPr/>
        </p:nvSpPr>
        <p:spPr>
          <a:xfrm>
            <a:off x="452656" y="6250446"/>
            <a:ext cx="8259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9900"/>
                </a:solidFill>
              </a:rPr>
              <a:t>Ve smluvním autobusu a v dalších dopravních prostředcích vybavených bezpečnostními pásy jsou žáci povinni tyto ochranné prostředky </a:t>
            </a:r>
            <a:r>
              <a:rPr lang="cs-CZ" sz="1600" b="1" dirty="0">
                <a:solidFill>
                  <a:srgbClr val="009900"/>
                </a:solidFill>
              </a:rPr>
              <a:t>doporučeným způsobem </a:t>
            </a:r>
            <a:r>
              <a:rPr lang="cs-CZ" sz="1600" b="1" dirty="0" smtClean="0">
                <a:solidFill>
                  <a:srgbClr val="009900"/>
                </a:solidFill>
              </a:rPr>
              <a:t>používat.  </a:t>
            </a:r>
            <a:endParaRPr lang="cs-CZ" sz="1600" b="1" dirty="0">
              <a:solidFill>
                <a:srgbClr val="0099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87952" y="1800849"/>
            <a:ext cx="822379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400" dirty="0" smtClean="0"/>
              <a:t>O zdravotní nevolnosti spojené s cestováním autobusem nebo jiným dopravním prostředkem by měl váš učitel vědět předem od rodičů. Pro tyto případy se s nimi také domluví o tom, jak při vaší nevolnosti postupovat. </a:t>
            </a:r>
            <a:br>
              <a:rPr lang="cs-CZ" sz="1400" dirty="0" smtClean="0"/>
            </a:br>
            <a:r>
              <a:rPr lang="cs-CZ" sz="1400" dirty="0" smtClean="0"/>
              <a:t>Žáci s kinetózou pokud možno cestují v blízkosti učitele nebo jiné doprovázející osoby </a:t>
            </a:r>
          </a:p>
          <a:p>
            <a:pPr algn="ctr"/>
            <a:r>
              <a:rPr lang="cs-CZ" sz="1400" dirty="0" smtClean="0"/>
              <a:t>a informují je průběžně nebo na dotaz o svém aktuálním zdravotním stavu.  </a:t>
            </a:r>
            <a:r>
              <a:rPr lang="cs-CZ" sz="1400" dirty="0"/>
              <a:t> </a:t>
            </a:r>
            <a:r>
              <a:rPr lang="cs-CZ" dirty="0">
                <a:solidFill>
                  <a:srgbClr val="21A161"/>
                </a:solidFill>
              </a:rPr>
              <a:t>   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83568" y="3177895"/>
            <a:ext cx="75079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 smtClean="0"/>
              <a:t>sedět </a:t>
            </a:r>
            <a:r>
              <a:rPr lang="cs-CZ" sz="1400" b="1" dirty="0"/>
              <a:t>v klidu na svém místě, </a:t>
            </a:r>
            <a:r>
              <a:rPr lang="cs-CZ" sz="1400" b="1" dirty="0" smtClean="0"/>
              <a:t>opřený/á </a:t>
            </a:r>
            <a:r>
              <a:rPr lang="cs-CZ" sz="1400" b="1" dirty="0"/>
              <a:t>o opěradlo, přidržovat se </a:t>
            </a:r>
            <a:r>
              <a:rPr lang="cs-CZ" sz="1400" b="1" dirty="0" smtClean="0"/>
              <a:t>držadel/madel,</a:t>
            </a:r>
            <a:endParaRPr lang="cs-CZ" sz="1400" b="1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 smtClean="0"/>
              <a:t>nevyklánět </a:t>
            </a:r>
            <a:r>
              <a:rPr lang="cs-CZ" sz="1400" b="1" dirty="0"/>
              <a:t>se </a:t>
            </a:r>
            <a:r>
              <a:rPr lang="cs-CZ" sz="1400" b="1" dirty="0" smtClean="0"/>
              <a:t>během jízdy </a:t>
            </a:r>
            <a:r>
              <a:rPr lang="cs-CZ" sz="1400" b="1" dirty="0"/>
              <a:t>z </a:t>
            </a:r>
            <a:r>
              <a:rPr lang="cs-CZ" sz="1400" b="1" dirty="0" smtClean="0"/>
              <a:t>oken, </a:t>
            </a:r>
            <a:endParaRPr lang="cs-CZ" sz="1400" b="1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/>
              <a:t>nevyhazovat </a:t>
            </a:r>
            <a:r>
              <a:rPr lang="cs-CZ" sz="1400" b="1" dirty="0" smtClean="0"/>
              <a:t>z</a:t>
            </a:r>
            <a:r>
              <a:rPr lang="cs-CZ" sz="1400" b="1" dirty="0"/>
              <a:t> </a:t>
            </a:r>
            <a:r>
              <a:rPr lang="cs-CZ" sz="1400" b="1" dirty="0" smtClean="0"/>
              <a:t>oken </a:t>
            </a:r>
            <a:r>
              <a:rPr lang="cs-CZ" sz="1400" b="1" dirty="0"/>
              <a:t>jakékoliv </a:t>
            </a:r>
            <a:r>
              <a:rPr lang="cs-CZ" sz="1400" b="1" dirty="0" smtClean="0"/>
              <a:t>předměty,</a:t>
            </a:r>
            <a:endParaRPr lang="cs-CZ" sz="1400" b="1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/>
              <a:t>udržovat pořádek.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83568" y="4901444"/>
            <a:ext cx="79576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 smtClean="0"/>
              <a:t>dodržovat </a:t>
            </a:r>
            <a:r>
              <a:rPr lang="cs-CZ" sz="1400" b="1" dirty="0"/>
              <a:t>časový </a:t>
            </a:r>
            <a:r>
              <a:rPr lang="cs-CZ" sz="1400" b="1" dirty="0" smtClean="0"/>
              <a:t>plán přestávky, </a:t>
            </a:r>
            <a:endParaRPr lang="cs-CZ" sz="1400" b="1" dirty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/>
              <a:t>p</a:t>
            </a:r>
            <a:r>
              <a:rPr lang="cs-CZ" sz="1400" b="1" dirty="0" smtClean="0"/>
              <a:t>ři </a:t>
            </a:r>
            <a:r>
              <a:rPr lang="cs-CZ" sz="1400" b="1" dirty="0"/>
              <a:t>vystupování z autobusu a při pohybu na parkovišti a komunikacích </a:t>
            </a:r>
            <a:r>
              <a:rPr lang="cs-CZ" sz="1400" b="1" dirty="0" smtClean="0"/>
              <a:t>dbát </a:t>
            </a:r>
            <a:r>
              <a:rPr lang="cs-CZ" sz="1400" b="1" dirty="0"/>
              <a:t>o svou </a:t>
            </a:r>
            <a:r>
              <a:rPr lang="cs-CZ" sz="1400" b="1" dirty="0" smtClean="0"/>
              <a:t>bezpečnost, zdržovat se pouze </a:t>
            </a:r>
            <a:r>
              <a:rPr lang="cs-CZ" sz="1400" b="1" dirty="0"/>
              <a:t>na určených </a:t>
            </a:r>
            <a:r>
              <a:rPr lang="cs-CZ" sz="1400" b="1" dirty="0" smtClean="0"/>
              <a:t>místech</a:t>
            </a:r>
            <a:r>
              <a:rPr lang="cs-CZ" sz="1400" b="1" dirty="0"/>
              <a:t> </a:t>
            </a:r>
            <a:r>
              <a:rPr lang="cs-CZ" sz="1400" b="1" dirty="0" smtClean="0"/>
              <a:t>a řídit se pravidly </a:t>
            </a:r>
            <a:r>
              <a:rPr lang="cs-CZ" sz="1400" b="1" dirty="0"/>
              <a:t>silničního </a:t>
            </a:r>
            <a:r>
              <a:rPr lang="cs-CZ" sz="1400" b="1" dirty="0" smtClean="0"/>
              <a:t>provozu (provozu na parkovišti nebo odpočivadle),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 smtClean="0"/>
              <a:t>v případě, </a:t>
            </a:r>
            <a:r>
              <a:rPr lang="cs-CZ" sz="1400" b="1" dirty="0"/>
              <a:t>že </a:t>
            </a:r>
            <a:r>
              <a:rPr lang="cs-CZ" sz="1400" b="1" dirty="0" smtClean="0"/>
              <a:t>se opozdíte nebo ztratíte, dodržte předem s vaším učitelem domluvené zásady, jak </a:t>
            </a:r>
            <a:r>
              <a:rPr lang="cs-CZ" sz="1400" b="1" dirty="0"/>
              <a:t>se </a:t>
            </a:r>
            <a:endParaRPr lang="cs-CZ" sz="1400" b="1" dirty="0" smtClean="0"/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cs-CZ" sz="1400" b="1" dirty="0" smtClean="0"/>
              <a:t>v </a:t>
            </a:r>
            <a:r>
              <a:rPr lang="cs-CZ" sz="1400" b="1" dirty="0"/>
              <a:t>takovém případě </a:t>
            </a:r>
            <a:r>
              <a:rPr lang="cs-CZ" sz="1400" b="1" dirty="0" smtClean="0"/>
              <a:t>zachovat.</a:t>
            </a:r>
            <a:endParaRPr lang="cs-CZ" sz="1400" b="1" dirty="0"/>
          </a:p>
          <a:p>
            <a:pPr marL="285750" indent="-285750">
              <a:buFont typeface="Calibri" panose="020F0502020204030204" pitchFamily="34" charset="0"/>
              <a:buChar char="‐"/>
            </a:pPr>
            <a:endParaRPr lang="cs-CZ" sz="1400" dirty="0" smtClean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5011</TotalTime>
  <Words>3276</Words>
  <Application>Microsoft Office PowerPoint</Application>
  <PresentationFormat>Předvádění na obrazovce (4:3)</PresentationFormat>
  <Paragraphs>503</Paragraphs>
  <Slides>30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9" baseType="lpstr">
      <vt:lpstr>Arial</vt:lpstr>
      <vt:lpstr>Arial Nova</vt:lpstr>
      <vt:lpstr>Calibri</vt:lpstr>
      <vt:lpstr>Symbol</vt:lpstr>
      <vt:lpstr>Times New Roman</vt:lpstr>
      <vt:lpstr>TimesNewRomanPSMT</vt:lpstr>
      <vt:lpstr>Viner Hand ITC</vt:lpstr>
      <vt:lpstr>Wingdings</vt:lpstr>
      <vt:lpstr>Motiv systému Office</vt:lpstr>
      <vt:lpstr>OCHRANA ZDRAVÍ   Bezpečnost  za branami školy  2021</vt:lpstr>
      <vt:lpstr>Vzdělávání neprobíhá jen ve škole</vt:lpstr>
      <vt:lpstr>Prezentace aplikace PowerPoint</vt:lpstr>
      <vt:lpstr>Za branami školy</vt:lpstr>
      <vt:lpstr>Základní pravidla</vt:lpstr>
      <vt:lpstr>Pravidla pro přesun/přepravu do místa akce</vt:lpstr>
      <vt:lpstr>Pěší přesun</vt:lpstr>
      <vt:lpstr>Rozšířená pravidla pro přepravu cestujících dopravními prostředky</vt:lpstr>
      <vt:lpstr>Rozšířená pravidla pro přepravu cestujících dopravními prostředky</vt:lpstr>
      <vt:lpstr>Rozšířená pravidla pro přepravu cestujících dopravními prostředky</vt:lpstr>
      <vt:lpstr>Přeprava z místa A do místa B na jízdním kole</vt:lpstr>
      <vt:lpstr>Prezentace aplikace PowerPoint</vt:lpstr>
      <vt:lpstr>Prezentace aplikace PowerPoint</vt:lpstr>
      <vt:lpstr>Přeprava z místa A do místa B s využitím různých druhů plavidel (kánoe, rafty, pramice)</vt:lpstr>
      <vt:lpstr>Bezpečnost v místě konání akce</vt:lpstr>
      <vt:lpstr>Bezpečnost v místě ubytování</vt:lpstr>
      <vt:lpstr>Bezpečnost při lyžařském výcviku</vt:lpstr>
      <vt:lpstr>Bezpečnost při lyžařském výcviku</vt:lpstr>
      <vt:lpstr>Bezpečnost při lyžařském výcviku</vt:lpstr>
      <vt:lpstr>Bezpečnost při plaveckém výcviku (výuce plavání)</vt:lpstr>
      <vt:lpstr>Bezpečnost při koupání</vt:lpstr>
      <vt:lpstr>Bezpečnost na vodě</vt:lpstr>
      <vt:lpstr>Prezentace aplikace PowerPoint</vt:lpstr>
      <vt:lpstr>Bezpečnost při soutěžích a přehlídkách</vt:lpstr>
      <vt:lpstr>Bezpečnost na školním výletě </vt:lpstr>
      <vt:lpstr>Bezpečnost na školním výletě </vt:lpstr>
      <vt:lpstr>Pravidla pro bezpečné chování v přírodě </vt:lpstr>
      <vt:lpstr>Pravidla pro bezpečné chování v přírodě </vt:lpstr>
      <vt:lpstr>Použité zdroje</vt:lpstr>
      <vt:lpstr>Použité zdroje - pokrač.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 branami školy</dc:title>
  <dc:creator>Evička</dc:creator>
  <cp:lastModifiedBy>Irena Kuhnová</cp:lastModifiedBy>
  <cp:revision>919</cp:revision>
  <dcterms:created xsi:type="dcterms:W3CDTF">2019-08-10T07:00:57Z</dcterms:created>
  <dcterms:modified xsi:type="dcterms:W3CDTF">2021-08-03T05:20:46Z</dcterms:modified>
</cp:coreProperties>
</file>