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2" r:id="rId2"/>
    <p:sldId id="283" r:id="rId3"/>
    <p:sldId id="273" r:id="rId4"/>
    <p:sldId id="286" r:id="rId5"/>
    <p:sldId id="287" r:id="rId6"/>
    <p:sldId id="301" r:id="rId7"/>
    <p:sldId id="258" r:id="rId8"/>
    <p:sldId id="290" r:id="rId9"/>
    <p:sldId id="303" r:id="rId10"/>
    <p:sldId id="291" r:id="rId11"/>
    <p:sldId id="260" r:id="rId12"/>
    <p:sldId id="293" r:id="rId13"/>
    <p:sldId id="298" r:id="rId14"/>
    <p:sldId id="282" r:id="rId15"/>
    <p:sldId id="279" r:id="rId16"/>
    <p:sldId id="30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94660"/>
  </p:normalViewPr>
  <p:slideViewPr>
    <p:cSldViewPr>
      <p:cViewPr varScale="1">
        <p:scale>
          <a:sx n="65" d="100"/>
          <a:sy n="65" d="100"/>
        </p:scale>
        <p:origin x="144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99B21-2BB2-4028-9048-3A5D355FFB1F}" type="datetimeFigureOut">
              <a:rPr lang="cs-CZ" smtClean="0"/>
              <a:t>07.07.2022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54956-6465-4F44-B131-C92B90C6C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22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04283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</a:t>
            </a:r>
            <a:r>
              <a:rPr lang="cs-CZ" baseline="0" dirty="0" smtClean="0"/>
              <a:t> případě, že na škole jsou jiné značky, je dobré, aby značení odpovídalo tomu, co je prostorách školy použit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54956-6465-4F44-B131-C92B90C6C6B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696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605357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706706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BARBARUSHA. </a:t>
            </a:r>
            <a:r>
              <a:rPr lang="cs-CZ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Depositphotos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[online].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Aug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08, 2019 [cit. 3.2.2020]. Dostupný pod licencí standardní na WWW: https://cz.depositphotos.com/293311956/stock-photo-young-man-is-standing-in.html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54956-6465-4F44-B131-C92B90C6C6B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951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HONCHARUK, Valerie. </a:t>
            </a:r>
            <a:r>
              <a:rPr lang="pt-B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Depositphotos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[online]. Jul 15, 2018 [cit. 3.2.2020]. Dostupný pod licencí standardní na WWW: https://cz.depositphotos.com/204066692/stock-photo-portrait-young-inattentive-girl-distracted.html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54956-6465-4F44-B131-C92B90C6C6B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462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54956-6465-4F44-B131-C92B90C6C6B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806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54956-6465-4F44-B131-C92B90C6C6B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040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Případně je možné dopsat další věci, které žáci ve své skupinové práci napíší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BARBARUSHA. </a:t>
            </a:r>
            <a:r>
              <a:rPr lang="cs-CZ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Depositphotos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[online].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Aug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08, 2019 [cit. 3.2.2020]. Dostupný pod licencí standardní na WWW: https://cz.depositphotos.com/293291590/stock-photo-boy-and-girl-in-a.html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54956-6465-4F44-B131-C92B90C6C6B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532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54956-6465-4F44-B131-C92B90C6C6B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530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54956-6465-4F44-B131-C92B90C6C6B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742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</a:t>
            </a:r>
            <a:r>
              <a:rPr lang="cs-CZ" baseline="0" dirty="0" smtClean="0"/>
              <a:t> případě, že na škole jsou jiné značky, je dobré, aby značení odpovídalo tomu, co je prostorách školy použit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54956-6465-4F44-B131-C92B90C6C6B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78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7E47-6B6A-4245-A171-D460CCCBC887}" type="datetimeFigureOut">
              <a:rPr lang="cs-CZ" smtClean="0"/>
              <a:t>07.07.2022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16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7E47-6B6A-4245-A171-D460CCCBC887}" type="datetimeFigureOut">
              <a:rPr lang="cs-CZ" smtClean="0"/>
              <a:t>07.07.2022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67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7E47-6B6A-4245-A171-D460CCCBC887}" type="datetimeFigureOut">
              <a:rPr lang="cs-CZ" smtClean="0"/>
              <a:t>07.07.2022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87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7E47-6B6A-4245-A171-D460CCCBC887}" type="datetimeFigureOut">
              <a:rPr lang="cs-CZ" smtClean="0"/>
              <a:t>07.07.2022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61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7E47-6B6A-4245-A171-D460CCCBC887}" type="datetimeFigureOut">
              <a:rPr lang="cs-CZ" smtClean="0"/>
              <a:t>07.07.2022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96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7E47-6B6A-4245-A171-D460CCCBC887}" type="datetimeFigureOut">
              <a:rPr lang="cs-CZ" smtClean="0"/>
              <a:t>07.07.2022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77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7E47-6B6A-4245-A171-D460CCCBC887}" type="datetimeFigureOut">
              <a:rPr lang="cs-CZ" smtClean="0"/>
              <a:t>07.07.2022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12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7E47-6B6A-4245-A171-D460CCCBC887}" type="datetimeFigureOut">
              <a:rPr lang="cs-CZ" smtClean="0"/>
              <a:t>07.07.2022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598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7E47-6B6A-4245-A171-D460CCCBC887}" type="datetimeFigureOut">
              <a:rPr lang="cs-CZ" smtClean="0"/>
              <a:t>07.07.2022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70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7E47-6B6A-4245-A171-D460CCCBC887}" type="datetimeFigureOut">
              <a:rPr lang="cs-CZ" smtClean="0"/>
              <a:t>07.07.2022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88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7E47-6B6A-4245-A171-D460CCCBC887}" type="datetimeFigureOut">
              <a:rPr lang="cs-CZ" smtClean="0"/>
              <a:t>07.07.2022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4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C7E47-6B6A-4245-A171-D460CCCBC887}" type="datetimeFigureOut">
              <a:rPr lang="cs-CZ" smtClean="0"/>
              <a:t>07.07.2022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18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url=https://www.parlamentnilisty.cz/arena/monitor/Na-ministerstvu-radi-policie-Zatkla-dva-lidi-z-IT-614644&amp;psig=AOvVaw34ennoN1x-HLc3g4mVRH-P&amp;ust=1586941596497000&amp;source=images&amp;cd=vfe&amp;ved=0CAIQjRxqFwoTCMCHjJzI5-gCFQAAAAAdAAAAAB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vt8IbLldx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diff.com/getahead/report/selfie-daredevil-wu-yongning-dies-but-extreme-selfie-madness-lives-on/20171214.htm" TargetMode="External"/><Relationship Id="rId3" Type="http://schemas.openxmlformats.org/officeDocument/2006/relationships/hyperlink" Target="http://ebozp.vubp.cz/wiki/index.php/Hlavn%C3%AD_strana" TargetMode="External"/><Relationship Id="rId7" Type="http://schemas.openxmlformats.org/officeDocument/2006/relationships/hyperlink" Target="https://en.wikipedia.org/wiki/List_of_selfie-related_injuries_and_death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dnes.cz/auto/zpravodajstvi/pri-ladeni-radia-na-vas-ciha-nebezpeci-ujedete-desitky-metru-poslepu.A130425_113154_automoto_fdv" TargetMode="External"/><Relationship Id="rId11" Type="http://schemas.openxmlformats.org/officeDocument/2006/relationships/hyperlink" Target="https://www.blesk.cz/clanek/zpravy-krimi/631661/smrtici-selfie-kvuli-perfektnim-fotkam-zemrely-uz-stovky-lidi.html" TargetMode="External"/><Relationship Id="rId5" Type="http://schemas.openxmlformats.org/officeDocument/2006/relationships/hyperlink" Target="https://www.idnes.cz/auto/zpravodajstvi/mobil-volant-nehody-statistika-kampan-besip-policie-lerch-ceska-asociace-pojistoven.A180502_112054_automoto_taj" TargetMode="External"/><Relationship Id="rId10" Type="http://schemas.openxmlformats.org/officeDocument/2006/relationships/hyperlink" Target="https://www.blesk.cz/clanek/zpravy-pribehy/684765/krasna-sofia-32-si-chtela-udelat-co-nejhezci-selfie-na-srazu-nad-vodopadem-zritila-se-a-zemrela.html" TargetMode="External"/><Relationship Id="rId4" Type="http://schemas.openxmlformats.org/officeDocument/2006/relationships/hyperlink" Target="https://www.ibesip.cz/" TargetMode="External"/><Relationship Id="rId9" Type="http://schemas.openxmlformats.org/officeDocument/2006/relationships/hyperlink" Target="https://www.idnes.cz/brno/zpravy/nehoda-mobil-chodec-tramvaj-brno-skolak-chlapec.A190822_134256_brno-zpravy_mos1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dnes.cz/brno/zpravy/nehoda-mobil-chodec-tramvaj-brno-skolak-chlapec.A190822_134256_brno-zpravy_mos1" TargetMode="External"/><Relationship Id="rId3" Type="http://schemas.openxmlformats.org/officeDocument/2006/relationships/hyperlink" Target="https://tn.nova.cz/zpravodajstvi/clanek/397788-mladik-15-fotil-selfie-na-sloupu-u-zeleznice-nyni-bojuje-o-zivot?campaignsrc=tn_clipboard" TargetMode="External"/><Relationship Id="rId7" Type="http://schemas.openxmlformats.org/officeDocument/2006/relationships/hyperlink" Target="https://www.youtube.com/watch?v=cvt8IbLldx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l26IqdZ3MpI" TargetMode="External"/><Relationship Id="rId5" Type="http://schemas.openxmlformats.org/officeDocument/2006/relationships/hyperlink" Target="https://www.youtube.com/watch?v=25AwG7MpnAQ" TargetMode="External"/><Relationship Id="rId4" Type="http://schemas.openxmlformats.org/officeDocument/2006/relationships/hyperlink" Target="https://digiarena.zive.cz/v-roce-2020-si-selfie-vyzadala-7-zivotu-pokles-umrti-ma-paradoxne-na-svedomi-covid-19" TargetMode="External"/><Relationship Id="rId9" Type="http://schemas.openxmlformats.org/officeDocument/2006/relationships/hyperlink" Target="https://www.blesk.cz/clanek/zpravy-pribehy/684765/krasna-sofia-32-si-chtela-udelat-co-nejhezci-selfie-na-srazu-nad-vodopadem-zritila-se-a-zemrela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5AwG7MpnA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nes.cz/brno/zpravy/nehoda-mobil-chodec-tramvaj-brno-skolak-chlapec.A190822_134256_brno-zpravy_mos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26IqdZ3Mp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iff.com/getahead/report/selfie-daredevil-wu-yongning-dies-but-extreme-selfie-madness-lives-on/20171214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iff.com/getahead/report/selfie-daredevil-wu-yongning-dies-but-extreme-selfie-madness-lives-on/20171214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83568" y="1988841"/>
            <a:ext cx="7772400" cy="2088231"/>
          </a:xfrm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cs-CZ" sz="2400" b="1" dirty="0" smtClean="0"/>
              <a:t>OCHRANA ZDRAVÍ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4900" b="1" cap="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Když nepozornost </a:t>
            </a:r>
            <a:r>
              <a:rPr lang="cs-CZ" sz="4900" b="1" cap="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zabíjí</a:t>
            </a:r>
            <a:r>
              <a:rPr lang="cs-CZ" sz="4000" b="1" cap="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000" b="1" cap="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mobil nebezpečná zbraň?</a:t>
            </a:r>
            <a:endParaRPr lang="cs-CZ" sz="4000" dirty="0" smtClean="0"/>
          </a:p>
        </p:txBody>
      </p:sp>
      <p:sp>
        <p:nvSpPr>
          <p:cNvPr id="3" name="Obdélník 2"/>
          <p:cNvSpPr/>
          <p:nvPr/>
        </p:nvSpPr>
        <p:spPr>
          <a:xfrm>
            <a:off x="1569349" y="5890781"/>
            <a:ext cx="71512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200" dirty="0" smtClean="0"/>
              <a:t>Zpracoval kolektiv autorů z Výzkumného ústavu bezpečnosti práce, v. v. i., v rámci projektu TIRSMPSV701 </a:t>
            </a:r>
            <a:r>
              <a:rPr lang="cs-CZ" sz="1200" dirty="0"/>
              <a:t>Inovativní řešení skupiny potřeb v oblasti optimalizace předpisů, postupů </a:t>
            </a:r>
            <a:r>
              <a:rPr lang="cs-CZ" sz="1200" dirty="0" smtClean="0"/>
              <a:t>a </a:t>
            </a:r>
            <a:r>
              <a:rPr lang="cs-CZ" sz="1200" dirty="0"/>
              <a:t>opatření </a:t>
            </a:r>
            <a:r>
              <a:rPr lang="cs-CZ" sz="1200" dirty="0" smtClean="0"/>
              <a:t>BOZP </a:t>
            </a:r>
            <a:r>
              <a:rPr lang="cs-CZ" sz="1200" dirty="0"/>
              <a:t>včetně diseminačních </a:t>
            </a:r>
            <a:r>
              <a:rPr lang="cs-CZ" sz="1200" dirty="0" smtClean="0"/>
              <a:t>opatření (TIMPSV0007 Podpora </a:t>
            </a:r>
            <a:r>
              <a:rPr lang="cs-CZ" sz="1200" dirty="0"/>
              <a:t>rozvoje odborných kompetencí budoucí pracovní síly </a:t>
            </a:r>
            <a:r>
              <a:rPr lang="cs-CZ" sz="1200" dirty="0" smtClean="0"/>
              <a:t>k</a:t>
            </a:r>
            <a:r>
              <a:rPr lang="cs-CZ" sz="1200" dirty="0"/>
              <a:t> bezpečnosti a ochraně zdraví při </a:t>
            </a:r>
            <a:r>
              <a:rPr lang="cs-CZ" sz="1200" dirty="0" smtClean="0"/>
              <a:t>práci).</a:t>
            </a:r>
            <a:endParaRPr lang="cs-CZ" sz="1200" dirty="0"/>
          </a:p>
        </p:txBody>
      </p:sp>
      <p:pic>
        <p:nvPicPr>
          <p:cNvPr id="1026" name="Picture 2" descr="Na ministerstvu řádí policie: Zatkla dva lidi z IT ..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931" y="159396"/>
            <a:ext cx="2065795" cy="100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" y="6013822"/>
            <a:ext cx="926114" cy="5849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860"/>
            <a:ext cx="1894303" cy="92017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475656" y="217706"/>
            <a:ext cx="4968552" cy="923330"/>
          </a:xfrm>
          <a:prstGeom prst="rect">
            <a:avLst/>
          </a:prstGeom>
          <a:solidFill>
            <a:schemeClr val="bg1"/>
          </a:solidFill>
          <a:ln>
            <a:solidFill>
              <a:srgbClr val="F0374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200" dirty="0" smtClean="0">
                <a:solidFill>
                  <a:srgbClr val="F03741"/>
                </a:solidFill>
              </a:rPr>
              <a:t>Tento projekt a jím dosažené výsledky byly spolufinancovány se </a:t>
            </a:r>
            <a:r>
              <a:rPr lang="cs-CZ" sz="1200" dirty="0">
                <a:solidFill>
                  <a:srgbClr val="F03741"/>
                </a:solidFill>
              </a:rPr>
              <a:t>státní </a:t>
            </a:r>
            <a:r>
              <a:rPr lang="cs-CZ" sz="1200" dirty="0" smtClean="0">
                <a:solidFill>
                  <a:srgbClr val="F03741"/>
                </a:solidFill>
              </a:rPr>
              <a:t>podporou Technologické agentury ČR v rámci Programu BETA2.</a:t>
            </a:r>
          </a:p>
          <a:p>
            <a:pPr algn="ctr"/>
            <a:r>
              <a:rPr lang="cs-CZ" sz="1200" b="1" dirty="0" smtClean="0">
                <a:solidFill>
                  <a:srgbClr val="F03741"/>
                </a:solidFill>
              </a:rPr>
              <a:t>www.tacr.cz</a:t>
            </a:r>
          </a:p>
          <a:p>
            <a:pPr algn="ctr">
              <a:lnSpc>
                <a:spcPct val="150000"/>
              </a:lnSpc>
            </a:pPr>
            <a:r>
              <a:rPr lang="cs-CZ" sz="1200" i="1" dirty="0" smtClean="0">
                <a:solidFill>
                  <a:srgbClr val="F03741"/>
                </a:solidFill>
              </a:rPr>
              <a:t>Výzkum užitečný pro společnost</a:t>
            </a:r>
            <a:r>
              <a:rPr lang="cs-CZ" sz="1200" i="1" dirty="0" smtClean="0">
                <a:solidFill>
                  <a:srgbClr val="FF0000"/>
                </a:solidFill>
              </a:rPr>
              <a:t>.</a:t>
            </a:r>
            <a:endParaRPr lang="cs-CZ" sz="1200" i="1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720818" y="4797152"/>
            <a:ext cx="1697901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00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aktualizace</a:t>
            </a:r>
            <a:r>
              <a:rPr lang="cs-CZ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cs-CZ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červenec </a:t>
            </a:r>
            <a:r>
              <a:rPr lang="cs-CZ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92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Proč </a:t>
            </a:r>
            <a:r>
              <a:rPr lang="cs-CZ" dirty="0"/>
              <a:t>může být mobil nebezpečný? </a:t>
            </a:r>
          </a:p>
        </p:txBody>
      </p:sp>
      <p:sp>
        <p:nvSpPr>
          <p:cNvPr id="3" name="Oválný bublinový popisek 2"/>
          <p:cNvSpPr/>
          <p:nvPr/>
        </p:nvSpPr>
        <p:spPr>
          <a:xfrm rot="10800000">
            <a:off x="1352046" y="1402164"/>
            <a:ext cx="2880320" cy="1461454"/>
          </a:xfrm>
          <a:prstGeom prst="wedgeEllipse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ný bublinový popisek 11"/>
          <p:cNvSpPr/>
          <p:nvPr/>
        </p:nvSpPr>
        <p:spPr>
          <a:xfrm rot="10800000" flipH="1">
            <a:off x="4788024" y="1428205"/>
            <a:ext cx="2880320" cy="1481116"/>
          </a:xfrm>
          <a:prstGeom prst="wedgeEllipse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1115616" y="1554585"/>
            <a:ext cx="31914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Jako náctiletý řidič </a:t>
            </a:r>
            <a:br>
              <a:rPr lang="cs-CZ" b="1" dirty="0" smtClean="0">
                <a:solidFill>
                  <a:srgbClr val="FFFF00"/>
                </a:solidFill>
              </a:rPr>
            </a:br>
            <a:r>
              <a:rPr lang="cs-CZ" b="1" dirty="0" smtClean="0">
                <a:solidFill>
                  <a:srgbClr val="FFFF00"/>
                </a:solidFill>
              </a:rPr>
              <a:t>můžete </a:t>
            </a:r>
            <a:r>
              <a:rPr lang="cs-CZ" b="1" dirty="0">
                <a:solidFill>
                  <a:srgbClr val="FFFF00"/>
                </a:solidFill>
              </a:rPr>
              <a:t>způsobit </a:t>
            </a:r>
            <a:r>
              <a:rPr lang="cs-CZ" b="1" dirty="0" smtClean="0">
                <a:solidFill>
                  <a:srgbClr val="FFFF00"/>
                </a:solidFill>
              </a:rPr>
              <a:t>dopravní nehodu, někoho zranit </a:t>
            </a:r>
            <a:br>
              <a:rPr lang="cs-CZ" b="1" dirty="0" smtClean="0">
                <a:solidFill>
                  <a:srgbClr val="FFFF00"/>
                </a:solidFill>
              </a:rPr>
            </a:br>
            <a:r>
              <a:rPr lang="cs-CZ" b="1" dirty="0" smtClean="0">
                <a:solidFill>
                  <a:srgbClr val="FFFF00"/>
                </a:solidFill>
              </a:rPr>
              <a:t>nebo usmrtit. 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4795823" y="1554584"/>
            <a:ext cx="2872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92D050"/>
                </a:solidFill>
              </a:rPr>
              <a:t>V kterémkoliv věku se můžete stát obětí dopravní nehody, kterou způsobil řidič s mobilem v </a:t>
            </a:r>
            <a:r>
              <a:rPr lang="cs-CZ" b="1" dirty="0">
                <a:solidFill>
                  <a:srgbClr val="92D050"/>
                </a:solidFill>
              </a:rPr>
              <a:t>r</a:t>
            </a:r>
            <a:r>
              <a:rPr lang="cs-CZ" b="1" dirty="0" smtClean="0">
                <a:solidFill>
                  <a:srgbClr val="92D050"/>
                </a:solidFill>
              </a:rPr>
              <a:t>uce. </a:t>
            </a:r>
            <a:endParaRPr lang="cs-CZ" b="1" dirty="0">
              <a:solidFill>
                <a:srgbClr val="92D050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015716" y="3429000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Používání mobilu </a:t>
            </a:r>
            <a:r>
              <a:rPr lang="cs-CZ" b="1" dirty="0" smtClean="0">
                <a:solidFill>
                  <a:srgbClr val="FF0000"/>
                </a:solidFill>
              </a:rPr>
              <a:t>podstatně snižuje naši pozornost.  </a:t>
            </a:r>
            <a:endParaRPr lang="cs-CZ" dirty="0"/>
          </a:p>
        </p:txBody>
      </p:sp>
      <p:sp>
        <p:nvSpPr>
          <p:cNvPr id="20" name="Zástupný symbol pro obsah 3"/>
          <p:cNvSpPr txBox="1">
            <a:spLocks/>
          </p:cNvSpPr>
          <p:nvPr/>
        </p:nvSpPr>
        <p:spPr>
          <a:xfrm>
            <a:off x="755576" y="3903243"/>
            <a:ext cx="7632848" cy="22322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800" b="1" cap="all" dirty="0" smtClean="0"/>
              <a:t>Používání mobilu při řízení automobilu:</a:t>
            </a:r>
          </a:p>
          <a:p>
            <a:r>
              <a:rPr lang="cs-CZ" sz="1800" b="1" dirty="0" smtClean="0"/>
              <a:t>Kvůli SMS zprávě, fotce nebo hovoru ročně způsobí čeští řidiči až deset tisíc nehod a škody za 550 milionů korun. </a:t>
            </a:r>
          </a:p>
          <a:p>
            <a:r>
              <a:rPr lang="cs-CZ" sz="1800" b="1" dirty="0" smtClean="0"/>
              <a:t>Nevěnování se řízení – nejčastější příčina dopravních nehod.</a:t>
            </a:r>
          </a:p>
          <a:p>
            <a:r>
              <a:rPr lang="cs-CZ" sz="1800" b="1" dirty="0" smtClean="0"/>
              <a:t>Řidiči jsou při telefonování ovlivněni podobně, jako kdyby měli v krvi </a:t>
            </a:r>
            <a:br>
              <a:rPr lang="cs-CZ" sz="1800" b="1" dirty="0" smtClean="0"/>
            </a:br>
            <a:r>
              <a:rPr lang="cs-CZ" sz="1800" b="1" dirty="0" smtClean="0"/>
              <a:t>0,8 promile alkoholu.</a:t>
            </a:r>
          </a:p>
        </p:txBody>
      </p:sp>
      <p:sp>
        <p:nvSpPr>
          <p:cNvPr id="9" name="Obdélník 8"/>
          <p:cNvSpPr/>
          <p:nvPr/>
        </p:nvSpPr>
        <p:spPr>
          <a:xfrm>
            <a:off x="791580" y="6027003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Řidič ani chodec na sebe nemusí </a:t>
            </a:r>
            <a:br>
              <a:rPr lang="cs-CZ" sz="2400" b="1" dirty="0" smtClean="0">
                <a:solidFill>
                  <a:srgbClr val="FF0000"/>
                </a:solidFill>
              </a:rPr>
            </a:br>
            <a:r>
              <a:rPr lang="cs-CZ" sz="2400" b="1" dirty="0" smtClean="0">
                <a:solidFill>
                  <a:srgbClr val="FF0000"/>
                </a:solidFill>
              </a:rPr>
              <a:t>stihnout dostatečně </a:t>
            </a:r>
            <a:r>
              <a:rPr lang="cs-CZ" sz="2400" b="1" dirty="0">
                <a:solidFill>
                  <a:srgbClr val="FF0000"/>
                </a:solidFill>
              </a:rPr>
              <a:t>rychle </a:t>
            </a:r>
            <a:r>
              <a:rPr lang="cs-CZ" sz="2400" b="1" dirty="0" smtClean="0">
                <a:solidFill>
                  <a:srgbClr val="FF0000"/>
                </a:solidFill>
              </a:rPr>
              <a:t>zareagovat</a:t>
            </a:r>
            <a:r>
              <a:rPr lang="cs-CZ" sz="24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80610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Proč nepoužívat mobil při řízení?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439652" y="134076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Používání mobilu </a:t>
            </a:r>
            <a:r>
              <a:rPr lang="cs-CZ" b="1" dirty="0" smtClean="0">
                <a:solidFill>
                  <a:srgbClr val="FF0000"/>
                </a:solidFill>
              </a:rPr>
              <a:t>při řízení vozidla podstatně snižuje pozornost. 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92587" y="1772816"/>
            <a:ext cx="8075240" cy="42334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b="1" dirty="0" smtClean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nepozornost </a:t>
            </a:r>
            <a:r>
              <a:rPr lang="cs-CZ" b="1" dirty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zabíjí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Experti </a:t>
            </a:r>
            <a:r>
              <a:rPr lang="cs-CZ" dirty="0" smtClean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dirty="0" smtClean="0"/>
              <a:t>lavní </a:t>
            </a:r>
            <a:r>
              <a:rPr lang="cs-CZ" dirty="0"/>
              <a:t>organizace německých motoristů se sídlem v Mnichově </a:t>
            </a:r>
            <a:r>
              <a:rPr lang="cs-CZ" dirty="0" smtClean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ADAC (</a:t>
            </a:r>
            <a:r>
              <a:rPr lang="cs-CZ" dirty="0" err="1"/>
              <a:t>Allgemeiner</a:t>
            </a:r>
            <a:r>
              <a:rPr lang="cs-CZ" dirty="0"/>
              <a:t> </a:t>
            </a:r>
            <a:r>
              <a:rPr lang="cs-CZ" dirty="0" err="1"/>
              <a:t>Deutscher</a:t>
            </a:r>
            <a:r>
              <a:rPr lang="cs-CZ" dirty="0"/>
              <a:t> </a:t>
            </a:r>
            <a:r>
              <a:rPr lang="cs-CZ" dirty="0" smtClean="0"/>
              <a:t>Automobil-Club</a:t>
            </a:r>
            <a:r>
              <a:rPr lang="cs-CZ" dirty="0" smtClean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s </a:t>
            </a:r>
            <a:r>
              <a:rPr lang="cs-CZ" dirty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pomocí kamer měřili, jak často řidič odvrátí oči od dění na silnici.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Řidiči dostali v testu různé úkoly: ladili stanice v rádiu, které pak ukládali do paměti. Nebo hledali v palubním počítači údaj o spotřebě paliva a dojezdu.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Jako nejhorší pro bezpečnost se ukázalo ladění rádiové stanice. V průměru </a:t>
            </a:r>
            <a:r>
              <a:rPr lang="cs-CZ" b="1" dirty="0" smtClean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dirty="0" smtClean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 smtClean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cs-CZ" b="1" dirty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vyžádalo 11 pohledů mimo silnici, které trvaly celkem 12 vteřin. </a:t>
            </a:r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 zjištění dojezdu na palivo zbývající v nádrži řidič potřeboval čtyři pohledy </a:t>
            </a:r>
            <a:r>
              <a:rPr lang="cs-CZ" b="1" dirty="0" smtClean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dirty="0" smtClean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 smtClean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trvající celkem 4,4 </a:t>
            </a:r>
            <a:r>
              <a:rPr lang="cs-CZ" b="1" dirty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vteřiny. </a:t>
            </a:r>
            <a:endParaRPr lang="cs-CZ" b="1" dirty="0" smtClean="0">
              <a:solidFill>
                <a:srgbClr val="263238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Nejdelší </a:t>
            </a:r>
            <a:r>
              <a:rPr lang="cs-CZ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pohledy na přístroje a věnování </a:t>
            </a:r>
            <a:r>
              <a:rPr lang="cs-CZ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 práci s </a:t>
            </a:r>
            <a:r>
              <a:rPr lang="cs-CZ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ovladači </a:t>
            </a:r>
            <a:r>
              <a:rPr lang="cs-CZ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přitom trvaly </a:t>
            </a:r>
            <a:r>
              <a:rPr lang="cs-CZ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dvě vteřiny</a:t>
            </a:r>
            <a:r>
              <a:rPr lang="cs-CZ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91580" y="6027003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Řidič ani chodec na sebe nemusí </a:t>
            </a:r>
            <a:br>
              <a:rPr lang="cs-CZ" sz="2400" b="1" dirty="0" smtClean="0">
                <a:solidFill>
                  <a:srgbClr val="FF0000"/>
                </a:solidFill>
              </a:rPr>
            </a:br>
            <a:r>
              <a:rPr lang="cs-CZ" sz="2400" b="1" dirty="0" smtClean="0">
                <a:solidFill>
                  <a:srgbClr val="FF0000"/>
                </a:solidFill>
              </a:rPr>
              <a:t>stihnout dostatečně </a:t>
            </a:r>
            <a:r>
              <a:rPr lang="cs-CZ" sz="2400" b="1" dirty="0">
                <a:solidFill>
                  <a:srgbClr val="FF0000"/>
                </a:solidFill>
              </a:rPr>
              <a:t>rychle </a:t>
            </a:r>
            <a:r>
              <a:rPr lang="cs-CZ" sz="2400" b="1" dirty="0" smtClean="0">
                <a:solidFill>
                  <a:srgbClr val="FF0000"/>
                </a:solidFill>
              </a:rPr>
              <a:t>zareagovat</a:t>
            </a:r>
            <a:r>
              <a:rPr lang="cs-CZ" sz="24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871993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Proč nepoužívat mobil při řízení?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351063" y="2755471"/>
            <a:ext cx="4320480" cy="304979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 smtClean="0">
              <a:hlinkClick r:id="rId3"/>
            </a:endParaRPr>
          </a:p>
          <a:p>
            <a:pPr marL="0" indent="0">
              <a:buNone/>
            </a:pPr>
            <a:endParaRPr lang="cs-CZ" sz="2400" dirty="0">
              <a:hlinkClick r:id="rId3"/>
            </a:endParaRPr>
          </a:p>
          <a:p>
            <a:pPr marL="0" indent="0">
              <a:buNone/>
            </a:pPr>
            <a:endParaRPr lang="cs-CZ" sz="2400" dirty="0" smtClean="0">
              <a:hlinkClick r:id="rId3"/>
            </a:endParaRPr>
          </a:p>
          <a:p>
            <a:pPr marL="0" indent="0">
              <a:buNone/>
            </a:pPr>
            <a:endParaRPr lang="cs-CZ" sz="2400" dirty="0">
              <a:hlinkClick r:id="rId3"/>
            </a:endParaRPr>
          </a:p>
          <a:p>
            <a:pPr marL="0" indent="0">
              <a:buNone/>
            </a:pPr>
            <a:endParaRPr lang="cs-CZ" sz="2400" dirty="0" smtClean="0">
              <a:hlinkClick r:id="rId3"/>
            </a:endParaRPr>
          </a:p>
        </p:txBody>
      </p:sp>
      <p:pic>
        <p:nvPicPr>
          <p:cNvPr id="2050" name="Picture 2" descr="D:\w\vubp\03 nepozornost\03-0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2896"/>
            <a:ext cx="3911054" cy="199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378955" y="1628800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Používání mobilu </a:t>
            </a:r>
            <a:r>
              <a:rPr lang="cs-CZ" b="1" dirty="0" smtClean="0">
                <a:solidFill>
                  <a:srgbClr val="FF0000"/>
                </a:solidFill>
              </a:rPr>
              <a:t>při řízení vozidla podstatně snižuje pozornost. 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70384" y="5883173"/>
            <a:ext cx="8003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solidFill>
                  <a:srgbClr val="002060"/>
                </a:solidFill>
                <a:sym typeface="Symbol" panose="05050102010706020507" pitchFamily="18" charset="2"/>
              </a:rPr>
              <a:t>T</a:t>
            </a:r>
            <a:r>
              <a:rPr lang="cs-CZ" dirty="0" smtClean="0">
                <a:solidFill>
                  <a:srgbClr val="002060"/>
                </a:solidFill>
              </a:rPr>
              <a:t>est s diváky během filmového představení. Video nepřináší traumatizující zážitek.</a:t>
            </a:r>
            <a:r>
              <a:rPr lang="cs-CZ" dirty="0" smtClean="0">
                <a:solidFill>
                  <a:srgbClr val="002060"/>
                </a:solidFill>
                <a:sym typeface="Symbol" panose="05050102010706020507" pitchFamily="18" charset="2"/>
              </a:rPr>
              <a:t>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922487" y="4745664"/>
            <a:ext cx="5177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hlinkClick r:id="rId3"/>
              </a:rPr>
              <a:t>https://www.youtube.com/watch?v=cvt8IbLldxw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64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15837">
            <a:off x="6478606" y="517612"/>
            <a:ext cx="1823046" cy="166678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 a 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31840" y="2060848"/>
            <a:ext cx="5698976" cy="427703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cs-CZ" sz="2800" dirty="0" smtClean="0"/>
          </a:p>
          <a:p>
            <a:r>
              <a:rPr lang="cs-CZ" sz="2800" dirty="0" smtClean="0"/>
              <a:t>Kdy </a:t>
            </a:r>
            <a:r>
              <a:rPr lang="cs-CZ" sz="2800" dirty="0"/>
              <a:t>je používání mobilu nejvíce nebezpečné?</a:t>
            </a:r>
          </a:p>
          <a:p>
            <a:r>
              <a:rPr lang="cs-CZ" sz="2800" dirty="0" smtClean="0"/>
              <a:t>Jaké jsou vaše vlastní zkušenosti?</a:t>
            </a:r>
          </a:p>
          <a:p>
            <a:r>
              <a:rPr lang="cs-CZ" sz="2800" dirty="0" smtClean="0"/>
              <a:t>Už se vám něco stalo nebo skoro stalo?</a:t>
            </a:r>
          </a:p>
          <a:p>
            <a:r>
              <a:rPr lang="cs-CZ" sz="2800" dirty="0" smtClean="0"/>
              <a:t>Jak to dopadlo nebo mohlo dopadnout?</a:t>
            </a:r>
          </a:p>
          <a:p>
            <a:endParaRPr lang="cs-CZ" sz="2800" dirty="0"/>
          </a:p>
          <a:p>
            <a:r>
              <a:rPr lang="cs-CZ" sz="2800" dirty="0" smtClean="0"/>
              <a:t>Jak se chovat, abychom přežili ve zdraví i s mobilem?</a:t>
            </a:r>
          </a:p>
        </p:txBody>
      </p:sp>
      <p:sp>
        <p:nvSpPr>
          <p:cNvPr id="4" name="Obdélník 3"/>
          <p:cNvSpPr/>
          <p:nvPr/>
        </p:nvSpPr>
        <p:spPr>
          <a:xfrm>
            <a:off x="280940" y="1460030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Diskutujte s celou třídou nebo ve skupinách:  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204864"/>
            <a:ext cx="278643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Kde a kdy si máme rozmyslet telefonování, </a:t>
            </a:r>
            <a:r>
              <a:rPr lang="cs-CZ" sz="4000" dirty="0" err="1" smtClean="0"/>
              <a:t>esemeskování</a:t>
            </a:r>
            <a:r>
              <a:rPr lang="cs-CZ" sz="4000" dirty="0" smtClean="0"/>
              <a:t>, hraní her, surfování po internetu, sledování videí, poslech hudby přes sluchátka, pořizování fotografií nebo </a:t>
            </a:r>
            <a:r>
              <a:rPr lang="cs-CZ" sz="4000" dirty="0" err="1" smtClean="0"/>
              <a:t>selfie</a:t>
            </a:r>
            <a:r>
              <a:rPr lang="cs-CZ" sz="4000" dirty="0" smtClean="0"/>
              <a:t>?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3870340"/>
            <a:ext cx="8229600" cy="27809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cs-CZ" sz="1800" b="1" dirty="0" smtClean="0">
                <a:solidFill>
                  <a:srgbClr val="FF0000"/>
                </a:solidFill>
              </a:rPr>
              <a:t>chůze </a:t>
            </a:r>
            <a:r>
              <a:rPr lang="cs-CZ" sz="1800" b="1" dirty="0">
                <a:solidFill>
                  <a:srgbClr val="FF0000"/>
                </a:solidFill>
              </a:rPr>
              <a:t>v </a:t>
            </a:r>
            <a:r>
              <a:rPr lang="cs-CZ" sz="1800" b="1" dirty="0" smtClean="0">
                <a:solidFill>
                  <a:srgbClr val="FF0000"/>
                </a:solidFill>
              </a:rPr>
              <a:t>běžném (dopravním) </a:t>
            </a:r>
            <a:r>
              <a:rPr lang="cs-CZ" sz="1800" b="1" dirty="0">
                <a:solidFill>
                  <a:srgbClr val="FF0000"/>
                </a:solidFill>
              </a:rPr>
              <a:t>provozu - pohyb </a:t>
            </a:r>
            <a:r>
              <a:rPr lang="cs-CZ" sz="1800" b="1" dirty="0" smtClean="0">
                <a:solidFill>
                  <a:srgbClr val="FF0000"/>
                </a:solidFill>
              </a:rPr>
              <a:t>a zdržování se v </a:t>
            </a:r>
            <a:r>
              <a:rPr lang="cs-CZ" sz="1800" b="1" dirty="0">
                <a:solidFill>
                  <a:srgbClr val="FF0000"/>
                </a:solidFill>
              </a:rPr>
              <a:t>blízkosti </a:t>
            </a:r>
            <a:r>
              <a:rPr lang="cs-CZ" sz="1800" b="1" dirty="0" smtClean="0">
                <a:solidFill>
                  <a:srgbClr val="FF0000"/>
                </a:solidFill>
              </a:rPr>
              <a:t>aut, motocyklů, tramvají, autobusů, trolejbusů </a:t>
            </a:r>
            <a:r>
              <a:rPr lang="cs-CZ" sz="1800" b="1" dirty="0">
                <a:solidFill>
                  <a:srgbClr val="FF0000"/>
                </a:solidFill>
              </a:rPr>
              <a:t>a dalších prostředků MHD – nástupní </a:t>
            </a:r>
            <a:r>
              <a:rPr lang="cs-CZ" sz="1800" b="1" dirty="0" smtClean="0">
                <a:solidFill>
                  <a:srgbClr val="FF0000"/>
                </a:solidFill>
              </a:rPr>
              <a:t>ostrůvky/nástupiště, </a:t>
            </a:r>
            <a:r>
              <a:rPr lang="cs-CZ" sz="1800" b="1" dirty="0">
                <a:solidFill>
                  <a:srgbClr val="FF0000"/>
                </a:solidFill>
              </a:rPr>
              <a:t>zastávky, </a:t>
            </a:r>
            <a:r>
              <a:rPr lang="cs-CZ" sz="1800" b="1" dirty="0" smtClean="0">
                <a:solidFill>
                  <a:srgbClr val="FF0000"/>
                </a:solidFill>
              </a:rPr>
              <a:t>přechody pro chodce, … </a:t>
            </a:r>
          </a:p>
          <a:p>
            <a:r>
              <a:rPr lang="cs-CZ" sz="1800" b="1" dirty="0" smtClean="0">
                <a:solidFill>
                  <a:srgbClr val="FF0000"/>
                </a:solidFill>
              </a:rPr>
              <a:t>jízda </a:t>
            </a:r>
            <a:r>
              <a:rPr lang="cs-CZ" sz="1800" b="1" dirty="0">
                <a:solidFill>
                  <a:srgbClr val="FF0000"/>
                </a:solidFill>
              </a:rPr>
              <a:t>na </a:t>
            </a:r>
            <a:r>
              <a:rPr lang="cs-CZ" sz="1800" b="1" dirty="0" smtClean="0">
                <a:solidFill>
                  <a:srgbClr val="FF0000"/>
                </a:solidFill>
              </a:rPr>
              <a:t>kole</a:t>
            </a:r>
          </a:p>
          <a:p>
            <a:r>
              <a:rPr lang="cs-CZ" sz="1800" b="1" dirty="0">
                <a:solidFill>
                  <a:srgbClr val="FF0000"/>
                </a:solidFill>
              </a:rPr>
              <a:t>řízení </a:t>
            </a:r>
            <a:r>
              <a:rPr lang="cs-CZ" sz="1800" b="1" dirty="0" smtClean="0">
                <a:solidFill>
                  <a:srgbClr val="FF0000"/>
                </a:solidFill>
              </a:rPr>
              <a:t>motocyklu nebo automobilu</a:t>
            </a:r>
          </a:p>
          <a:p>
            <a:r>
              <a:rPr lang="cs-CZ" sz="1800" b="1" dirty="0">
                <a:solidFill>
                  <a:srgbClr val="FF0000"/>
                </a:solidFill>
              </a:rPr>
              <a:t>pohyb </a:t>
            </a:r>
            <a:r>
              <a:rPr lang="cs-CZ" sz="1800" b="1" dirty="0" smtClean="0">
                <a:solidFill>
                  <a:srgbClr val="FF0000"/>
                </a:solidFill>
              </a:rPr>
              <a:t>po nástupištích </a:t>
            </a:r>
            <a:r>
              <a:rPr lang="cs-CZ" sz="1800" b="1" dirty="0">
                <a:solidFill>
                  <a:srgbClr val="FF0000"/>
                </a:solidFill>
              </a:rPr>
              <a:t>meziměstské veřejné </a:t>
            </a:r>
            <a:r>
              <a:rPr lang="cs-CZ" sz="1800" b="1" dirty="0" smtClean="0">
                <a:solidFill>
                  <a:srgbClr val="FF0000"/>
                </a:solidFill>
              </a:rPr>
              <a:t>dopravy (vlaková </a:t>
            </a:r>
            <a:r>
              <a:rPr lang="cs-CZ" sz="1800" b="1" dirty="0">
                <a:solidFill>
                  <a:srgbClr val="FF0000"/>
                </a:solidFill>
              </a:rPr>
              <a:t>nádraží, autobusová </a:t>
            </a:r>
            <a:r>
              <a:rPr lang="cs-CZ" sz="1800" b="1" dirty="0" smtClean="0">
                <a:solidFill>
                  <a:srgbClr val="FF0000"/>
                </a:solidFill>
              </a:rPr>
              <a:t>nádraží) a zdržování se na zastávkách nebo stanovištích meziměstské veřejné dopravy</a:t>
            </a:r>
          </a:p>
          <a:p>
            <a:r>
              <a:rPr lang="cs-CZ" sz="1800" b="1" dirty="0" smtClean="0">
                <a:solidFill>
                  <a:srgbClr val="FF0000"/>
                </a:solidFill>
              </a:rPr>
              <a:t>pohyb </a:t>
            </a:r>
            <a:r>
              <a:rPr lang="cs-CZ" sz="1800" b="1" dirty="0">
                <a:solidFill>
                  <a:srgbClr val="FF0000"/>
                </a:solidFill>
              </a:rPr>
              <a:t>a zdržování se na </a:t>
            </a:r>
            <a:r>
              <a:rPr lang="cs-CZ" sz="1800" b="1" dirty="0" smtClean="0">
                <a:solidFill>
                  <a:srgbClr val="FF0000"/>
                </a:solidFill>
              </a:rPr>
              <a:t>shromaždištích pro odjezd na výlety, zájezdy apod.</a:t>
            </a:r>
          </a:p>
          <a:p>
            <a:r>
              <a:rPr lang="cs-CZ" sz="1800" b="1" dirty="0" smtClean="0">
                <a:solidFill>
                  <a:srgbClr val="FF0000"/>
                </a:solidFill>
              </a:rPr>
              <a:t>pohyb a zdržování se na </a:t>
            </a:r>
            <a:r>
              <a:rPr lang="cs-CZ" sz="1800" b="1" dirty="0">
                <a:solidFill>
                  <a:srgbClr val="FF0000"/>
                </a:solidFill>
              </a:rPr>
              <a:t>dalších nebezpečných </a:t>
            </a:r>
            <a:r>
              <a:rPr lang="cs-CZ" sz="1800" b="1" dirty="0" smtClean="0">
                <a:solidFill>
                  <a:srgbClr val="FF0000"/>
                </a:solidFill>
              </a:rPr>
              <a:t>místech s provozem dopravních prostředků</a:t>
            </a:r>
            <a:endParaRPr lang="cs-CZ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b="1" dirty="0">
              <a:solidFill>
                <a:srgbClr val="FF0000"/>
              </a:solidFill>
            </a:endParaRPr>
          </a:p>
          <a:p>
            <a:endParaRPr lang="cs-CZ" sz="1800" dirty="0" smtClean="0"/>
          </a:p>
        </p:txBody>
      </p:sp>
      <p:sp>
        <p:nvSpPr>
          <p:cNvPr id="12" name="Obdélník 11"/>
          <p:cNvSpPr/>
          <p:nvPr/>
        </p:nvSpPr>
        <p:spPr>
          <a:xfrm>
            <a:off x="388910" y="3501008"/>
            <a:ext cx="8024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Jaké situace mohou být zdrojem poškození zdraví</a:t>
            </a:r>
            <a:r>
              <a:rPr lang="cs-CZ" b="1" dirty="0" smtClean="0"/>
              <a:t>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33383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04405" y="662741"/>
            <a:ext cx="7988498" cy="697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600" dirty="0" smtClean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r>
              <a:rPr lang="cs-CZ" sz="1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Text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Encyklopedie BOZP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[online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MediaWiki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, stránka naposledy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editována 17. 9.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b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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cit.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2020-02-03].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Dostupný z: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ebozp.vubp.cz/wiki/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index.php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/Hlavn%C3%AD_strana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BESIP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]. c2020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 BESIP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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cit.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2020-02-04].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Dostupný z: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https://www.ibesip.cz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13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ProcházkoVÁ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Martina. Mobil za volantem loni zabil 65 lidí. Experti rozjedou emotivní kampaň. </a:t>
            </a: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iDnes.cz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 [online]. MAFRA, 2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května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[cit.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2020-02-05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]. Dostupný z: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www.idnes.cz/auto/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zpravodajstvi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/mobil-volant-nehody-statistika-kampan-besip-policie-lerch-ceska-asociace-pojistoven.A180502_112054_automoto_taj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dvořák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, František. Při ladění rádia na vás číhá nebezpečí. Ujedete desítky metrů poslepu. </a:t>
            </a: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iDnes.cz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 [online]. MAFRA,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25. dubna 2013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[cit.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2020-02-04].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Dostupný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z: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www.idnes.cz/auto/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zpravodajstvi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/pri-ladeni-radia-na-vas-ciha-nebezpeci-ujedete-desitky-metru-poslepu.A130425_113154_automoto_fdv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List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of selfie-related injuries and deaths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Wikipedia</a:t>
            </a:r>
            <a:r>
              <a:rPr lang="cs-CZ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Free </a:t>
            </a:r>
            <a:r>
              <a:rPr lang="cs-CZ" sz="1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Encyklopedia</a:t>
            </a:r>
            <a:r>
              <a:rPr lang="cs-CZ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[online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MediaWiki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stránka naposledy editována 2. února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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cit.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2020-02-03].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Dostupný z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en.wikipedia.org/wiki/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List_of_selfie-related_injuries_and_deaths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Selfie daredevil dies, but the extreme selfie madness lives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Rediff.com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[online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Rediff.com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India Limited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, 14. 12. 2017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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cit.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2020-02-05].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Dostupný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z: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://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www.rediff.com/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getahead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/report/selfie-daredevil-wu-yongning-dies-but-extreme-selfie-madness-lives-on/20171214.htm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) VIDEO: Třináctiletý chlapec sledoval mobil, vzápětí ho srazila tramvaj.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iDnes.cz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MAFRA, 22. srpna 2019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[cit.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2019-08-22].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Dostupný z: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://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www.idnes.cz/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brno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/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zpravy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/nehoda-mobil-chodec-tramvaj-brno-skolak-chlapec.A190822_134256_brno-zpravy_mos1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(ran)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Krásná Sofia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chtěla udělat co nejhezčí </a:t>
            </a:r>
            <a:r>
              <a:rPr lang="cs-CZ" sz="1300" dirty="0" err="1">
                <a:latin typeface="Arial" panose="020B0604020202020204" pitchFamily="34" charset="0"/>
                <a:cs typeface="Arial" panose="020B0604020202020204" pitchFamily="34" charset="0"/>
              </a:rPr>
              <a:t>selfie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 na srázu nad vodopádem. Zřítila se a zemřela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Blesk.cz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CZECH NEWS CENTER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a.s., 17. července 2021 [cit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2022-07-07].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Dostupný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z: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</a:t>
            </a:r>
            <a:r>
              <a:rPr lang="cs-CZ" sz="13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://</a:t>
            </a:r>
            <a:r>
              <a:rPr lang="cs-CZ" sz="13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www.blesk.cz/clanek/zpravy-pribehy/684765/krasna-sofia-32-si-chtela-udelat-co-nejhezci-selfie-na-srazu-nad-vodopadem-zritila-se-a-zemrela.html</a:t>
            </a:r>
            <a:r>
              <a:rPr lang="cs-CZ" sz="13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(DH) Smrtící </a:t>
            </a:r>
            <a:r>
              <a:rPr lang="cs-CZ" sz="1300" dirty="0" err="1">
                <a:latin typeface="Arial" panose="020B0604020202020204" pitchFamily="34" charset="0"/>
                <a:cs typeface="Arial" panose="020B0604020202020204" pitchFamily="34" charset="0"/>
              </a:rPr>
              <a:t>selfie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: Kvůli perfektním fotkám zemřely už stovky lidí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Blesk.cz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[online]. CZECH NEWS CENTER a.s.,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20. února 2020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[cit. 2022-07-07]. Dostupný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z: </a:t>
            </a:r>
            <a:r>
              <a:rPr lang="cs-CZ" sz="13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ttps</a:t>
            </a:r>
            <a:r>
              <a:rPr lang="cs-CZ" sz="13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://</a:t>
            </a:r>
            <a:r>
              <a:rPr lang="cs-CZ" sz="13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www.blesk.cz/</a:t>
            </a:r>
            <a:r>
              <a:rPr lang="cs-CZ" sz="1300" dirty="0" err="1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clanek</a:t>
            </a:r>
            <a:r>
              <a:rPr lang="cs-CZ" sz="13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/</a:t>
            </a:r>
            <a:r>
              <a:rPr lang="cs-CZ" sz="1300" dirty="0" err="1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zpravy</a:t>
            </a:r>
            <a:r>
              <a:rPr lang="cs-CZ" sz="13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-krimi/631661/smrtici-selfie-kvuli-perfektnim-fotkam-zemrely-uz-stovky-lidi.html</a:t>
            </a:r>
            <a:r>
              <a:rPr lang="cs-CZ" sz="13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13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04405" y="478075"/>
            <a:ext cx="7488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Použité zdroje</a:t>
            </a:r>
            <a:endParaRPr lang="cs-CZ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01469" y="487025"/>
            <a:ext cx="7988498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600" dirty="0" smtClean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Text </a:t>
            </a: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pokračování</a:t>
            </a:r>
            <a:endParaRPr lang="cs-CZ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HOŤ, Vladimír. Mladík fotil </a:t>
            </a:r>
            <a:r>
              <a:rPr lang="cs-CZ" sz="1300" dirty="0" err="1">
                <a:latin typeface="Arial" panose="020B0604020202020204" pitchFamily="34" charset="0"/>
                <a:cs typeface="Arial" panose="020B0604020202020204" pitchFamily="34" charset="0"/>
              </a:rPr>
              <a:t>selfie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 na sloupu u železnice! Nyní bojuje o život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TN.CZ</a:t>
            </a:r>
            <a:r>
              <a:rPr lang="cs-CZ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[online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 err="1"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 (AP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), 15. září 2019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[cit. 2022-07-07]. Dostupný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z: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tn.nova.cz/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zpravodajstvi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clanek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/397788-mladik-15-fotil-selfie-na-sloupu-u-zeleznice-nyni-bojuje-o-zivot?campaignsrc=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tn_clipboard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KOS, Adam. V </a:t>
            </a:r>
            <a:r>
              <a:rPr lang="cs-CZ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roce 2020 si </a:t>
            </a:r>
            <a:r>
              <a:rPr lang="cs-CZ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selfie</a:t>
            </a:r>
            <a:r>
              <a:rPr lang="cs-CZ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vyžádala 7 životů, pokles úmrtí má paradoxně na svědomí </a:t>
            </a:r>
            <a:r>
              <a:rPr lang="cs-CZ" sz="1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Covid-19. DIGIarena.cz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[online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/>
              <a:t>CZECH NEWS CENTER </a:t>
            </a:r>
            <a:r>
              <a:rPr lang="en-US" sz="1400" dirty="0" err="1"/>
              <a:t>a.s</a:t>
            </a:r>
            <a:r>
              <a:rPr lang="en-US" sz="1400" dirty="0" smtClean="0"/>
              <a:t>.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, 24. ledna 2021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[cit.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2022-07-07]. Dostupný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z: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digiarena.zive.cz/v-roce-2020-si-selfie-vyzadala-7-zivotu-pokles-umrti-ma-paradoxne-na-svedomi-covid-19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1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</a:rPr>
              <a:t>Videa</a:t>
            </a: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</a:rPr>
              <a:t>, fotografie </a:t>
            </a: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</a:rPr>
              <a:t>a další obrazový </a:t>
            </a: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</a:rPr>
              <a:t>materiál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Fotobanka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Depositphotos.com</a:t>
            </a:r>
            <a:r>
              <a:rPr lang="cs-CZ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(v rámci standardní licence pro Výzkumný ústav bezpečnosti práce,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. v. i., na období květen 2019 až duben 2020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Fotobanka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Pixabay.com (</a:t>
            </a: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pod licencí Public Domain (CC0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Střet tramvaje s chodcem.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[online]. Kanál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uživatele BESIP, 28. 3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2019 [cit. 2020-02-06].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Dostupné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z: </a:t>
            </a:r>
            <a:r>
              <a:rPr lang="cs-CZ" sz="1300" u="sng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cs-CZ" sz="13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cs-CZ" sz="1300" u="sng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www.youtube.com/</a:t>
            </a:r>
            <a:r>
              <a:rPr lang="cs-CZ" sz="1300" u="sng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watch?v</a:t>
            </a:r>
            <a:r>
              <a:rPr lang="cs-CZ" sz="1300" u="sng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=25AwG7MpnAQ</a:t>
            </a:r>
            <a:r>
              <a:rPr lang="cs-CZ" sz="13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3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Don't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Use Mobile While Walking | Texting While Walking Accidents | Accident due to using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Mobile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[online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r>
              <a:rPr lang="cs-CZ" sz="1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Kanál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uživatele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Art </a:t>
            </a:r>
            <a:r>
              <a:rPr lang="cs-CZ" sz="13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cs-CZ" sz="1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27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[cit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2020-02-11].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Dostupné z: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www.youtube.com/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watch?v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=l26IqdZ3MpI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Volkswagen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Eyes on the road - passenger care - Care With Your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Mobile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In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[online]. Kanál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uživatele 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Hollywoodzone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1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16. 6. 2014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[cit.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2020-02-14].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Dostupné z: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www.youtube.com/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watch?v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=cvt8IbLldxw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300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) VIDEO: Třináctiletý chlapec sledoval mobil, vzápětí ho srazila tramvaj. </a:t>
            </a: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iDnes.cz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 [online]. MAFRA, 22. srpna 2019 [cit. 2019-08-22]. Dostupný z: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www.idnes.cz/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brno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/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zpravy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/nehoda-mobil-chodec-tramvaj-brno-skolak-chlapec.A190822_134256_brno-zpravy_mos1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(ran) Krásná Sofia si chtěla udělat co nejhezčí </a:t>
            </a:r>
            <a:r>
              <a:rPr lang="cs-CZ" sz="1300" dirty="0" err="1">
                <a:latin typeface="Arial" panose="020B0604020202020204" pitchFamily="34" charset="0"/>
                <a:cs typeface="Arial" panose="020B0604020202020204" pitchFamily="34" charset="0"/>
              </a:rPr>
              <a:t>selfie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 na srázu nad vodopádem. Zřítila se a zemřela. </a:t>
            </a: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Blesk.cz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[online]. CZECH NEWS CENTER a.s., 17. července 2021 [cit. 2022-07-07]. Dostupný z: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</a:t>
            </a:r>
            <a:r>
              <a:rPr lang="cs-CZ" sz="13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://</a:t>
            </a:r>
            <a:r>
              <a:rPr lang="cs-CZ" sz="13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www.blesk.cz/clanek/zpravy-pribehy/684765/krasna-sofia-32-si-chtela-udelat-co-nejhezci-selfie-na-srazu-nad-vodopadem-zritila-se-a-zemrela.html</a:t>
            </a:r>
            <a:r>
              <a:rPr lang="cs-CZ" sz="13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04405" y="278468"/>
            <a:ext cx="7488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Použité zdroje – </a:t>
            </a: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pokrač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63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 může nepozornost zabíjet?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07974" y="4009961"/>
            <a:ext cx="8141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Co je nebezpečí?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01106" y="3211241"/>
            <a:ext cx="81021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SzPts val="1000"/>
              <a:tabLst>
                <a:tab pos="457200" algn="l"/>
              </a:tabLst>
            </a:pPr>
            <a:r>
              <a:rPr lang="cs-CZ" dirty="0" smtClean="0">
                <a:cs typeface="Arial" panose="020B0604020202020204" pitchFamily="34" charset="0"/>
              </a:rPr>
              <a:t>Riziko chápeme </a:t>
            </a:r>
            <a:r>
              <a:rPr lang="cs-CZ" dirty="0">
                <a:cs typeface="Arial" panose="020B0604020202020204" pitchFamily="34" charset="0"/>
              </a:rPr>
              <a:t>jako </a:t>
            </a:r>
            <a:r>
              <a:rPr lang="cs-CZ" b="1" dirty="0">
                <a:cs typeface="Arial" panose="020B0604020202020204" pitchFamily="34" charset="0"/>
              </a:rPr>
              <a:t>zdroj zranění nebo poškození </a:t>
            </a:r>
            <a:r>
              <a:rPr lang="cs-CZ" b="1" dirty="0" smtClean="0">
                <a:cs typeface="Arial" panose="020B0604020202020204" pitchFamily="34" charset="0"/>
              </a:rPr>
              <a:t>zdraví</a:t>
            </a:r>
            <a:r>
              <a:rPr lang="cs-CZ" dirty="0" smtClean="0">
                <a:cs typeface="Arial" panose="020B0604020202020204" pitchFamily="34" charset="0"/>
              </a:rPr>
              <a:t>. Riziko tedy zakládá možnost nebo dokonce pravděpodobnost vzniku úrazu. </a:t>
            </a:r>
            <a:endParaRPr lang="cs-CZ" dirty="0"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01106" y="4385489"/>
            <a:ext cx="811254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dirty="0"/>
              <a:t>Nebezpečím je jakákoliv situace, která nás </a:t>
            </a:r>
            <a:r>
              <a:rPr lang="cs-CZ" dirty="0" smtClean="0"/>
              <a:t>ohrožuje, tj. </a:t>
            </a:r>
            <a:r>
              <a:rPr lang="cs-CZ" b="1" dirty="0" smtClean="0"/>
              <a:t>situace, která je zdrojem možného poškození zdraví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501106" y="5512183"/>
            <a:ext cx="812505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 smtClean="0"/>
              <a:t>Úraz je </a:t>
            </a:r>
            <a:r>
              <a:rPr lang="cs-CZ" b="1" dirty="0" smtClean="0"/>
              <a:t>jakékoliv </a:t>
            </a:r>
            <a:r>
              <a:rPr lang="cs-CZ" b="1" dirty="0"/>
              <a:t>zranění nebo poškození </a:t>
            </a:r>
            <a:r>
              <a:rPr lang="cs-CZ" b="1" dirty="0" smtClean="0"/>
              <a:t>zdraví</a:t>
            </a:r>
            <a:r>
              <a:rPr lang="cs-CZ" dirty="0" smtClean="0"/>
              <a:t>, které si vyžádá ošetření, poskytnutí první pomoci nebo nás upoutá na lůžko doma, v nemocnici nebo v jiném zdravotnickém zařízení.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27963" y="2874186"/>
            <a:ext cx="8141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Co je riziko</a:t>
            </a:r>
            <a:r>
              <a:rPr lang="cs-CZ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cs-CZ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07975" y="5142851"/>
            <a:ext cx="8141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Jak chápeme úraz?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Oválný bublinový popisek 2"/>
          <p:cNvSpPr/>
          <p:nvPr/>
        </p:nvSpPr>
        <p:spPr>
          <a:xfrm rot="10800000">
            <a:off x="1352046" y="1402164"/>
            <a:ext cx="2880320" cy="1461454"/>
          </a:xfrm>
          <a:prstGeom prst="wedgeEllipse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ný bublinový popisek 11"/>
          <p:cNvSpPr/>
          <p:nvPr/>
        </p:nvSpPr>
        <p:spPr>
          <a:xfrm rot="10800000" flipH="1">
            <a:off x="4788024" y="1428205"/>
            <a:ext cx="2880320" cy="1481116"/>
          </a:xfrm>
          <a:prstGeom prst="wedgeEllipse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4600979" y="1556602"/>
            <a:ext cx="32947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92D050"/>
                </a:solidFill>
              </a:rPr>
              <a:t>Pokud je naše </a:t>
            </a:r>
            <a:br>
              <a:rPr lang="cs-CZ" b="1" dirty="0" smtClean="0">
                <a:solidFill>
                  <a:srgbClr val="92D050"/>
                </a:solidFill>
              </a:rPr>
            </a:br>
            <a:r>
              <a:rPr lang="cs-CZ" b="1" dirty="0" smtClean="0">
                <a:solidFill>
                  <a:srgbClr val="92D050"/>
                </a:solidFill>
              </a:rPr>
              <a:t>pozornost zaměřena na konkrétní podnět, a ostatní podněty nevnímáme.</a:t>
            </a:r>
            <a:endParaRPr lang="cs-CZ" b="1" dirty="0">
              <a:solidFill>
                <a:srgbClr val="92D05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616680" y="1556602"/>
            <a:ext cx="23510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V </a:t>
            </a:r>
            <a:r>
              <a:rPr lang="cs-CZ" b="1" dirty="0">
                <a:solidFill>
                  <a:srgbClr val="FFFF00"/>
                </a:solidFill>
              </a:rPr>
              <a:t>situacích, kdy se </a:t>
            </a:r>
            <a:r>
              <a:rPr lang="cs-CZ" b="1" dirty="0" smtClean="0">
                <a:solidFill>
                  <a:srgbClr val="FFFF00"/>
                </a:solidFill>
              </a:rPr>
              <a:t> plně nesoustředíme na činnost, která se pojí </a:t>
            </a:r>
          </a:p>
          <a:p>
            <a:pPr algn="ctr"/>
            <a:r>
              <a:rPr lang="cs-CZ" b="1" dirty="0" smtClean="0">
                <a:solidFill>
                  <a:srgbClr val="FFFF00"/>
                </a:solidFill>
              </a:rPr>
              <a:t>s určitým rizikem.</a:t>
            </a:r>
          </a:p>
        </p:txBody>
      </p:sp>
    </p:spTree>
    <p:extLst>
      <p:ext uri="{BB962C8B-B14F-4D97-AF65-F5344CB8AC3E}">
        <p14:creationId xmlns:p14="http://schemas.microsoft.com/office/powerpoint/2010/main" val="285961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Proč může být mobil nebezpečný?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3394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015716" y="1288191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Používání mobilu </a:t>
            </a:r>
            <a:r>
              <a:rPr lang="cs-CZ" b="1" dirty="0" smtClean="0">
                <a:solidFill>
                  <a:srgbClr val="FF0000"/>
                </a:solidFill>
              </a:rPr>
              <a:t>podstatně snižuje naši pozornost. 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72816"/>
            <a:ext cx="5112060" cy="340804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55576" y="543935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Pokud mám na uších sluchátka – </a:t>
            </a:r>
            <a:r>
              <a:rPr lang="cs-CZ" sz="2400" b="1" dirty="0">
                <a:solidFill>
                  <a:srgbClr val="FF0000"/>
                </a:solidFill>
              </a:rPr>
              <a:t>neslyším tramvaj, auta ani jiné další zvuky</a:t>
            </a:r>
            <a:r>
              <a:rPr lang="cs-CZ" sz="2400" dirty="0"/>
              <a:t>, které mě mohou upozornit na blížící se nebezpečí.</a:t>
            </a:r>
          </a:p>
        </p:txBody>
      </p:sp>
    </p:spTree>
    <p:extLst>
      <p:ext uri="{BB962C8B-B14F-4D97-AF65-F5344CB8AC3E}">
        <p14:creationId xmlns:p14="http://schemas.microsoft.com/office/powerpoint/2010/main" val="32058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Proč může být mobil nebezpečný?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3394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015716" y="1288191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Používání mobilu </a:t>
            </a:r>
            <a:r>
              <a:rPr lang="cs-CZ" b="1" dirty="0" smtClean="0">
                <a:solidFill>
                  <a:srgbClr val="FF0000"/>
                </a:solidFill>
              </a:rPr>
              <a:t>podstatně snižuje naši pozornost. 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55576" y="543935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Při čtení a psaní </a:t>
            </a:r>
            <a:r>
              <a:rPr lang="cs-CZ" sz="2400" dirty="0" smtClean="0"/>
              <a:t>SMS zpráv </a:t>
            </a:r>
            <a:r>
              <a:rPr lang="cs-CZ" sz="2400" b="1" dirty="0">
                <a:solidFill>
                  <a:srgbClr val="FF0000"/>
                </a:solidFill>
              </a:rPr>
              <a:t>nemusím zaznamenat auto, motorku, tramvaj, nestačím pak dostatečně rychle reagovat</a:t>
            </a:r>
            <a:r>
              <a:rPr lang="cs-CZ" sz="2400" dirty="0"/>
              <a:t>. 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43279"/>
            <a:ext cx="4680520" cy="312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1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Proč může být mobil nebezpečný?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3394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015716" y="1288191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Používání mobilu </a:t>
            </a:r>
            <a:r>
              <a:rPr lang="cs-CZ" b="1" dirty="0" smtClean="0">
                <a:solidFill>
                  <a:srgbClr val="FF0000"/>
                </a:solidFill>
              </a:rPr>
              <a:t>podstatně snižuje naši pozornost. 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08715" y="5665933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Tramvaj </a:t>
            </a:r>
            <a:r>
              <a:rPr lang="cs-CZ" sz="2400" b="1" dirty="0" smtClean="0">
                <a:solidFill>
                  <a:srgbClr val="FF0000"/>
                </a:solidFill>
              </a:rPr>
              <a:t>neuhne!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649087" y="3244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! </a:t>
            </a:r>
            <a:endParaRPr lang="cs-CZ" b="1" dirty="0"/>
          </a:p>
        </p:txBody>
      </p:sp>
      <p:pic>
        <p:nvPicPr>
          <p:cNvPr id="8" name="Picture 2" descr="D:\w\vubp\03 nepozornost\03-0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2" y="1686016"/>
            <a:ext cx="7633243" cy="389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038069" y="6037113"/>
            <a:ext cx="5220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>
                <a:hlinkClick r:id="rId3"/>
              </a:rPr>
              <a:t>https://www.youtube.com/watch?v=25AwG7MpnAQ</a:t>
            </a:r>
            <a:endParaRPr lang="cs-CZ" dirty="0"/>
          </a:p>
          <a:p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27424" y="6415272"/>
            <a:ext cx="8003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solidFill>
                  <a:srgbClr val="002060"/>
                </a:solidFill>
                <a:sym typeface="Symbol" panose="05050102010706020507" pitchFamily="18" charset="2"/>
              </a:rPr>
              <a:t></a:t>
            </a:r>
            <a:r>
              <a:rPr lang="cs-CZ" dirty="0" smtClean="0">
                <a:solidFill>
                  <a:srgbClr val="002060"/>
                </a:solidFill>
              </a:rPr>
              <a:t>Střet </a:t>
            </a:r>
            <a:r>
              <a:rPr lang="cs-CZ" dirty="0">
                <a:solidFill>
                  <a:srgbClr val="002060"/>
                </a:solidFill>
              </a:rPr>
              <a:t>tramvaje s </a:t>
            </a:r>
            <a:r>
              <a:rPr lang="cs-CZ" dirty="0" smtClean="0">
                <a:solidFill>
                  <a:srgbClr val="002060"/>
                </a:solidFill>
              </a:rPr>
              <a:t>chodcem – test s figurínou. Video nepřináší traumatizující zážitek.</a:t>
            </a:r>
            <a:r>
              <a:rPr lang="cs-CZ" dirty="0" smtClean="0">
                <a:solidFill>
                  <a:srgbClr val="002060"/>
                </a:solidFill>
                <a:sym typeface="Symbol" panose="05050102010706020507" pitchFamily="18" charset="2"/>
              </a:rPr>
              <a:t>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12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683568" y="1703394"/>
            <a:ext cx="8003232" cy="326365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Proč může být mobil nebezpečný?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3394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015716" y="1288191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Používání mobilu </a:t>
            </a:r>
            <a:r>
              <a:rPr lang="cs-CZ" b="1" dirty="0" smtClean="0">
                <a:solidFill>
                  <a:srgbClr val="FF0000"/>
                </a:solidFill>
              </a:rPr>
              <a:t>podstatně snižuje naši pozornost. 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267744" y="5059800"/>
            <a:ext cx="5220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cs typeface="Arial" panose="020B0604020202020204" pitchFamily="34" charset="0"/>
                <a:hlinkClick r:id="rId3"/>
              </a:rPr>
              <a:t>https://www.idnes.cz/brno/zpravy/nehoda-mobil-chodec-tramvaj-brno-skolak-chlapec.A190822_134256_brno-zpravy_mos1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83568" y="6101078"/>
            <a:ext cx="800323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solidFill>
                  <a:srgbClr val="002060"/>
                </a:solidFill>
                <a:sym typeface="Symbol" panose="05050102010706020507" pitchFamily="18" charset="2"/>
              </a:rPr>
              <a:t></a:t>
            </a:r>
            <a:r>
              <a:rPr lang="cs-CZ" dirty="0" smtClean="0">
                <a:solidFill>
                  <a:srgbClr val="002060"/>
                </a:solidFill>
              </a:rPr>
              <a:t>Střet </a:t>
            </a:r>
            <a:r>
              <a:rPr lang="cs-CZ" dirty="0">
                <a:solidFill>
                  <a:srgbClr val="002060"/>
                </a:solidFill>
              </a:rPr>
              <a:t>tramvaje s </a:t>
            </a:r>
            <a:r>
              <a:rPr lang="cs-CZ" dirty="0" smtClean="0">
                <a:solidFill>
                  <a:srgbClr val="002060"/>
                </a:solidFill>
              </a:rPr>
              <a:t>chodcem. Nehoda vypadá strašidelně. </a:t>
            </a:r>
          </a:p>
          <a:p>
            <a:pPr algn="ctr"/>
            <a:r>
              <a:rPr lang="cs-CZ" dirty="0" smtClean="0">
                <a:solidFill>
                  <a:srgbClr val="002060"/>
                </a:solidFill>
              </a:rPr>
              <a:t>Školák naštěstí utrpěl „jen“ středně </a:t>
            </a:r>
            <a:r>
              <a:rPr lang="cs-CZ" dirty="0">
                <a:solidFill>
                  <a:srgbClr val="002060"/>
                </a:solidFill>
              </a:rPr>
              <a:t>těžká </a:t>
            </a:r>
            <a:r>
              <a:rPr lang="cs-CZ" dirty="0" smtClean="0">
                <a:solidFill>
                  <a:srgbClr val="002060"/>
                </a:solidFill>
              </a:rPr>
              <a:t>zranění.</a:t>
            </a:r>
            <a:r>
              <a:rPr lang="cs-CZ" dirty="0" smtClean="0">
                <a:solidFill>
                  <a:srgbClr val="002060"/>
                </a:solidFill>
                <a:sym typeface="Symbol" panose="05050102010706020507" pitchFamily="18" charset="2"/>
              </a:rPr>
              <a:t>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83568" y="1703394"/>
            <a:ext cx="8003232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Stalo se v srpnu 2019 v Brně: 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Třináctiletý </a:t>
            </a: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chlapec sledoval mobil, vzápětí ho srazila tramvaj. 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675" y="2629974"/>
            <a:ext cx="36766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44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Podívejte se na různé příhody </a:t>
            </a:r>
            <a:br>
              <a:rPr lang="cs-CZ" dirty="0" smtClean="0"/>
            </a:br>
            <a:r>
              <a:rPr lang="cs-CZ" dirty="0" smtClean="0"/>
              <a:t>chodců s mobilem v ruce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200" dirty="0" smtClean="0">
                <a:hlinkClick r:id="rId3"/>
              </a:rPr>
              <a:t>https</a:t>
            </a:r>
            <a:r>
              <a:rPr lang="cs-CZ" sz="2200" dirty="0">
                <a:hlinkClick r:id="rId3"/>
              </a:rPr>
              <a:t>://www.youtube.com/watch?v=l26IqdZ3MpI</a:t>
            </a:r>
            <a:endParaRPr lang="cs-CZ" sz="2200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lvl="2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08" y="2492896"/>
            <a:ext cx="4644008" cy="309628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99592" y="592019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solidFill>
                  <a:srgbClr val="002060"/>
                </a:solidFill>
              </a:rPr>
              <a:t>Videa nepřinášejí </a:t>
            </a:r>
            <a:r>
              <a:rPr lang="cs-CZ" dirty="0">
                <a:solidFill>
                  <a:srgbClr val="002060"/>
                </a:solidFill>
              </a:rPr>
              <a:t>traumatizující </a:t>
            </a:r>
            <a:r>
              <a:rPr lang="cs-CZ" dirty="0" smtClean="0">
                <a:solidFill>
                  <a:srgbClr val="002060"/>
                </a:solidFill>
              </a:rPr>
              <a:t>zážitek. </a:t>
            </a:r>
          </a:p>
          <a:p>
            <a:pPr algn="ctr"/>
            <a:r>
              <a:rPr lang="cs-CZ" dirty="0" smtClean="0">
                <a:solidFill>
                  <a:srgbClr val="002060"/>
                </a:solidFill>
              </a:rPr>
              <a:t>Žádný z chodců a dalších účastníků silničního provozu nebyl zraněn.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187624" y="5838728"/>
            <a:ext cx="504056" cy="794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>
                <a:solidFill>
                  <a:srgbClr val="002060"/>
                </a:solidFill>
                <a:sym typeface="Symbol" panose="05050102010706020507" pitchFamily="18" charset="2"/>
              </a:rPr>
              <a:t></a:t>
            </a:r>
            <a:endParaRPr lang="cs-CZ" sz="4000" dirty="0"/>
          </a:p>
        </p:txBody>
      </p:sp>
      <p:sp>
        <p:nvSpPr>
          <p:cNvPr id="7" name="Obdélník 6"/>
          <p:cNvSpPr/>
          <p:nvPr/>
        </p:nvSpPr>
        <p:spPr>
          <a:xfrm>
            <a:off x="7668344" y="5875993"/>
            <a:ext cx="425765" cy="720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>
                <a:solidFill>
                  <a:srgbClr val="002060"/>
                </a:solidFill>
                <a:sym typeface="Symbol" panose="05050102010706020507" pitchFamily="18" charset="2"/>
              </a:rPr>
              <a:t>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55565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Proč může být mobil nebezpečný?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3394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475656" y="1452090"/>
            <a:ext cx="6534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latin typeface="Open Sans"/>
              </a:rPr>
              <a:t>Kvůli </a:t>
            </a:r>
            <a:r>
              <a:rPr lang="cs-CZ" b="1" dirty="0">
                <a:solidFill>
                  <a:srgbClr val="FF0000"/>
                </a:solidFill>
              </a:rPr>
              <a:t>perfektním</a:t>
            </a:r>
            <a:r>
              <a:rPr lang="cs-CZ" b="1" dirty="0">
                <a:solidFill>
                  <a:srgbClr val="FF0000"/>
                </a:solidFill>
                <a:latin typeface="Open Sans"/>
              </a:rPr>
              <a:t> fotkám zemřely už stovky lidí!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2384177"/>
            <a:ext cx="3933796" cy="4467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 smtClean="0"/>
              <a:t>Studie z roku </a:t>
            </a:r>
            <a:r>
              <a:rPr lang="en-US" sz="2200" dirty="0" smtClean="0"/>
              <a:t>2018 </a:t>
            </a:r>
            <a:r>
              <a:rPr lang="cs-CZ" sz="2200" dirty="0" smtClean="0"/>
              <a:t>ukazuje, </a:t>
            </a:r>
            <a:br>
              <a:rPr lang="cs-CZ" sz="2200" dirty="0" smtClean="0"/>
            </a:br>
            <a:r>
              <a:rPr lang="cs-CZ" sz="2200" dirty="0" smtClean="0"/>
              <a:t>že mezi říjnem 2011 </a:t>
            </a:r>
            <a:br>
              <a:rPr lang="cs-CZ" sz="2200" dirty="0" smtClean="0"/>
            </a:br>
            <a:r>
              <a:rPr lang="cs-CZ" sz="2200" dirty="0" smtClean="0"/>
              <a:t>a </a:t>
            </a:r>
            <a:r>
              <a:rPr lang="en-US" sz="2200" dirty="0" smtClean="0"/>
              <a:t> </a:t>
            </a:r>
            <a:r>
              <a:rPr lang="cs-CZ" sz="2200" dirty="0" smtClean="0"/>
              <a:t>listopadem 2017 </a:t>
            </a:r>
            <a:br>
              <a:rPr lang="cs-CZ" sz="2200" dirty="0" smtClean="0"/>
            </a:br>
            <a:r>
              <a:rPr lang="cs-CZ" sz="2200" b="1" dirty="0" smtClean="0">
                <a:solidFill>
                  <a:srgbClr val="FF0000"/>
                </a:solidFill>
              </a:rPr>
              <a:t>zemřelo 259 lidí </a:t>
            </a:r>
            <a:r>
              <a:rPr lang="cs-CZ" sz="2200" dirty="0" smtClean="0"/>
              <a:t>při pořizování </a:t>
            </a:r>
            <a:r>
              <a:rPr lang="cs-CZ" sz="2200" dirty="0" err="1" smtClean="0"/>
              <a:t>selfie</a:t>
            </a:r>
            <a:r>
              <a:rPr lang="cs-CZ" sz="2200" dirty="0" smtClean="0"/>
              <a:t>. Jedná se o </a:t>
            </a:r>
            <a:r>
              <a:rPr lang="cs-CZ" sz="2200" smtClean="0"/>
              <a:t>137 hlášených </a:t>
            </a:r>
            <a:r>
              <a:rPr lang="cs-CZ" sz="2200" dirty="0" smtClean="0"/>
              <a:t>případů z celého světa. Nejvíce případů bylo hlášeno </a:t>
            </a:r>
            <a:br>
              <a:rPr lang="cs-CZ" sz="2200" dirty="0" smtClean="0"/>
            </a:br>
            <a:r>
              <a:rPr lang="cs-CZ" sz="2200" dirty="0" smtClean="0"/>
              <a:t>z Indie, Ruska, USA </a:t>
            </a:r>
            <a:br>
              <a:rPr lang="cs-CZ" sz="2200" dirty="0" smtClean="0"/>
            </a:br>
            <a:r>
              <a:rPr lang="cs-CZ" sz="2200" dirty="0" smtClean="0"/>
              <a:t>a Pákistánu.</a:t>
            </a:r>
          </a:p>
          <a:p>
            <a:endParaRPr lang="cs-CZ" sz="2200" dirty="0" smtClean="0"/>
          </a:p>
          <a:p>
            <a:r>
              <a:rPr lang="cs-CZ" sz="2200" b="1" dirty="0">
                <a:solidFill>
                  <a:srgbClr val="FF0000"/>
                </a:solidFill>
              </a:rPr>
              <a:t>V roce 2020 si </a:t>
            </a:r>
            <a:r>
              <a:rPr lang="cs-CZ" sz="2200" b="1" dirty="0" smtClean="0">
                <a:solidFill>
                  <a:srgbClr val="FF0000"/>
                </a:solidFill>
              </a:rPr>
              <a:t>pořizování </a:t>
            </a:r>
            <a:br>
              <a:rPr lang="cs-CZ" sz="2200" b="1" dirty="0" smtClean="0">
                <a:solidFill>
                  <a:srgbClr val="FF0000"/>
                </a:solidFill>
              </a:rPr>
            </a:br>
            <a:r>
              <a:rPr lang="cs-CZ" sz="2200" b="1" dirty="0" err="1" smtClean="0">
                <a:solidFill>
                  <a:srgbClr val="FF0000"/>
                </a:solidFill>
              </a:rPr>
              <a:t>selfie</a:t>
            </a:r>
            <a:r>
              <a:rPr lang="cs-CZ" sz="2200" b="1" dirty="0" smtClean="0">
                <a:solidFill>
                  <a:srgbClr val="FF0000"/>
                </a:solidFill>
              </a:rPr>
              <a:t> vyžádalo </a:t>
            </a:r>
            <a:r>
              <a:rPr lang="cs-CZ" sz="2200" b="1" dirty="0">
                <a:solidFill>
                  <a:srgbClr val="FF0000"/>
                </a:solidFill>
              </a:rPr>
              <a:t>7 </a:t>
            </a:r>
            <a:r>
              <a:rPr lang="cs-CZ" sz="2200" b="1" dirty="0" smtClean="0">
                <a:solidFill>
                  <a:srgbClr val="FF0000"/>
                </a:solidFill>
              </a:rPr>
              <a:t>životů. </a:t>
            </a:r>
            <a:r>
              <a:rPr lang="cs-CZ" sz="2200" dirty="0" smtClean="0"/>
              <a:t>Za pokles počtu úmrtí paradoxně může COVID-19.</a:t>
            </a:r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 smtClean="0"/>
          </a:p>
        </p:txBody>
      </p:sp>
      <p:sp>
        <p:nvSpPr>
          <p:cNvPr id="9" name="Zástupný symbol pro obsah 3"/>
          <p:cNvSpPr txBox="1">
            <a:spLocks/>
          </p:cNvSpPr>
          <p:nvPr/>
        </p:nvSpPr>
        <p:spPr>
          <a:xfrm>
            <a:off x="4644007" y="188806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 smtClean="0">
              <a:hlinkClick r:id="rId3"/>
            </a:endParaRPr>
          </a:p>
          <a:p>
            <a:pPr marL="0" indent="0">
              <a:buNone/>
            </a:pPr>
            <a:endParaRPr lang="cs-CZ" sz="2400" dirty="0" smtClean="0">
              <a:hlinkClick r:id="rId3"/>
            </a:endParaRPr>
          </a:p>
          <a:p>
            <a:pPr marL="0" indent="0">
              <a:buNone/>
            </a:pPr>
            <a:endParaRPr lang="cs-CZ" sz="2400" dirty="0">
              <a:hlinkClick r:id="rId3"/>
            </a:endParaRPr>
          </a:p>
        </p:txBody>
      </p:sp>
      <p:pic>
        <p:nvPicPr>
          <p:cNvPr id="10" name="Picture 3" descr="D:\w\vubp\03 nepozornost\proxy.duckduck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189" y="2349725"/>
            <a:ext cx="420932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329820">
            <a:off x="5228163" y="5024779"/>
            <a:ext cx="2543377" cy="19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5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Proč může být mobil nebezpečný?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3394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mtClean="0"/>
          </a:p>
          <a:p>
            <a:endParaRPr lang="cs-CZ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475656" y="1452090"/>
            <a:ext cx="653472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Selfie</a:t>
            </a:r>
            <a:r>
              <a:rPr lang="cs-CZ" b="1" dirty="0">
                <a:solidFill>
                  <a:srgbClr val="FF0000"/>
                </a:solidFill>
              </a:rPr>
              <a:t> - honba za senzační fotkou aneb šílení lidé dělají šílené věci. 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2132" y="2052509"/>
            <a:ext cx="4038600" cy="45015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700" dirty="0" err="1"/>
              <a:t>Madalyn</a:t>
            </a:r>
            <a:r>
              <a:rPr lang="cs-CZ" sz="1700" dirty="0"/>
              <a:t> Davisová z </a:t>
            </a:r>
            <a:r>
              <a:rPr lang="cs-CZ" sz="1700" dirty="0" smtClean="0"/>
              <a:t>Lincolnu se jedné noci rozhodla</a:t>
            </a:r>
            <a:r>
              <a:rPr lang="cs-CZ" sz="1700" dirty="0"/>
              <a:t>, že si pořídí dokonalou fotografii Sydney z jednoho z útesů v takzvané Diamantové zátoce. Vše ovšem skončilo pádem z třicetimetrové výšky, který mladá cestovatelka </a:t>
            </a:r>
            <a:r>
              <a:rPr lang="cs-CZ" sz="1700" dirty="0" err="1" smtClean="0"/>
              <a:t>nepřežíla</a:t>
            </a:r>
            <a:r>
              <a:rPr lang="cs-CZ" sz="1700" dirty="0" smtClean="0"/>
              <a:t>.</a:t>
            </a:r>
          </a:p>
          <a:p>
            <a:r>
              <a:rPr lang="cs-CZ" sz="1700" dirty="0"/>
              <a:t>Číňanka z Hongkongu Sofia </a:t>
            </a:r>
            <a:r>
              <a:rPr lang="cs-CZ" sz="1700" dirty="0" err="1"/>
              <a:t>Cheungová</a:t>
            </a:r>
            <a:r>
              <a:rPr lang="cs-CZ" sz="1700" dirty="0"/>
              <a:t> </a:t>
            </a:r>
            <a:r>
              <a:rPr lang="cs-CZ" sz="1700" dirty="0" smtClean="0"/>
              <a:t>si </a:t>
            </a:r>
            <a:r>
              <a:rPr lang="cs-CZ" sz="1700" dirty="0"/>
              <a:t>chtěla udělat nejlepší </a:t>
            </a:r>
            <a:r>
              <a:rPr lang="cs-CZ" sz="1700" dirty="0" err="1"/>
              <a:t>selfie</a:t>
            </a:r>
            <a:r>
              <a:rPr lang="cs-CZ" sz="1700" dirty="0"/>
              <a:t> života, místo toho ale přišla </a:t>
            </a:r>
            <a:r>
              <a:rPr lang="cs-CZ" sz="1700" dirty="0" smtClean="0"/>
              <a:t>o život, </a:t>
            </a:r>
            <a:r>
              <a:rPr lang="cs-CZ" sz="1700" dirty="0"/>
              <a:t>když se zřítila z pětimetrového srázu nad vodopádem. Ani rychlý odvoz do nemocnice ji už nezachránil</a:t>
            </a:r>
            <a:r>
              <a:rPr lang="cs-CZ" sz="1700" dirty="0" smtClean="0"/>
              <a:t>.</a:t>
            </a:r>
          </a:p>
        </p:txBody>
      </p:sp>
      <p:sp>
        <p:nvSpPr>
          <p:cNvPr id="9" name="Zástupný symbol pro obsah 3"/>
          <p:cNvSpPr txBox="1">
            <a:spLocks/>
          </p:cNvSpPr>
          <p:nvPr/>
        </p:nvSpPr>
        <p:spPr>
          <a:xfrm>
            <a:off x="4644007" y="188806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 smtClean="0">
              <a:hlinkClick r:id="rId3"/>
            </a:endParaRPr>
          </a:p>
          <a:p>
            <a:pPr marL="0" indent="0">
              <a:buNone/>
            </a:pPr>
            <a:endParaRPr lang="cs-CZ" sz="2400" dirty="0" smtClean="0">
              <a:hlinkClick r:id="rId3"/>
            </a:endParaRPr>
          </a:p>
          <a:p>
            <a:pPr marL="0" indent="0">
              <a:buNone/>
            </a:pPr>
            <a:endParaRPr lang="cs-CZ" sz="2400" dirty="0">
              <a:hlinkClick r:id="rId3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252" y="2072727"/>
            <a:ext cx="3658295" cy="3505548"/>
          </a:xfrm>
          <a:prstGeom prst="rect">
            <a:avLst/>
          </a:prstGeom>
        </p:spPr>
      </p:pic>
      <p:sp>
        <p:nvSpPr>
          <p:cNvPr id="16" name="Zástupný symbol pro obsah 2"/>
          <p:cNvSpPr txBox="1">
            <a:spLocks/>
          </p:cNvSpPr>
          <p:nvPr/>
        </p:nvSpPr>
        <p:spPr>
          <a:xfrm>
            <a:off x="448624" y="5578274"/>
            <a:ext cx="7718007" cy="17228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700" b="1" dirty="0" smtClean="0"/>
              <a:t>Máme tu i případ z Česka, který se stal v září 2019. Patnáctiletý </a:t>
            </a:r>
            <a:r>
              <a:rPr lang="cs-CZ" sz="1700" b="1" dirty="0"/>
              <a:t>hoch se chtěl vyfotit na sloupu trakčního vedení na vlakovém nádraží ve Voticích. Při šplhání na stožár ho ale zasáhl elektrický výboj. S popáleninami byl přepraven vrtulníkem do </a:t>
            </a:r>
            <a:r>
              <a:rPr lang="cs-CZ" sz="1700" b="1" dirty="0" smtClean="0"/>
              <a:t>nemocnic.</a:t>
            </a:r>
          </a:p>
        </p:txBody>
      </p:sp>
      <p:pic>
        <p:nvPicPr>
          <p:cNvPr id="17" name="Obrázek 16" descr="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351616">
            <a:off x="4560190" y="2037057"/>
            <a:ext cx="1776021" cy="13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057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1006</Words>
  <Application>Microsoft Office PowerPoint</Application>
  <PresentationFormat>Předvádění na obrazovce (4:3)</PresentationFormat>
  <Paragraphs>159</Paragraphs>
  <Slides>16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Open Sans</vt:lpstr>
      <vt:lpstr>Segoe UI</vt:lpstr>
      <vt:lpstr>Symbol</vt:lpstr>
      <vt:lpstr>Times New Roman</vt:lpstr>
      <vt:lpstr>Motiv systému Office</vt:lpstr>
      <vt:lpstr>OCHRANA ZDRAVÍ   Když nepozornost zabíjí Je mobil nebezpečná zbraň?</vt:lpstr>
      <vt:lpstr>Kdy může nepozornost zabíjet?</vt:lpstr>
      <vt:lpstr>Proč může být mobil nebezpečný? </vt:lpstr>
      <vt:lpstr>Proč může být mobil nebezpečný? </vt:lpstr>
      <vt:lpstr>Proč může být mobil nebezpečný? </vt:lpstr>
      <vt:lpstr>Proč může být mobil nebezpečný? </vt:lpstr>
      <vt:lpstr>Podívejte se na různé příhody  chodců s mobilem v ruce</vt:lpstr>
      <vt:lpstr>Proč může být mobil nebezpečný? </vt:lpstr>
      <vt:lpstr>Proč může být mobil nebezpečný? </vt:lpstr>
      <vt:lpstr>Proč může být mobil nebezpečný? </vt:lpstr>
      <vt:lpstr>Proč nepoužívat mobil při řízení?</vt:lpstr>
      <vt:lpstr>Proč nepoužívat mobil při řízení?</vt:lpstr>
      <vt:lpstr>Mobil a vy</vt:lpstr>
      <vt:lpstr>Kde a kdy si máme rozmyslet telefonování, esemeskování, hraní her, surfování po internetu, sledování videí, poslech hudby přes sluchátka, pořizování fotografií nebo selfie? 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Aby byla škola bezpečné místo</dc:title>
  <dc:creator>Uživatel systému Windows</dc:creator>
  <cp:lastModifiedBy>Irena Kuhnová</cp:lastModifiedBy>
  <cp:revision>248</cp:revision>
  <dcterms:created xsi:type="dcterms:W3CDTF">2019-07-27T19:01:59Z</dcterms:created>
  <dcterms:modified xsi:type="dcterms:W3CDTF">2022-07-07T11:49:41Z</dcterms:modified>
</cp:coreProperties>
</file>