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8" r:id="rId2"/>
    <p:sldId id="326" r:id="rId3"/>
    <p:sldId id="298" r:id="rId4"/>
    <p:sldId id="289" r:id="rId5"/>
    <p:sldId id="300" r:id="rId6"/>
    <p:sldId id="309" r:id="rId7"/>
    <p:sldId id="294" r:id="rId8"/>
    <p:sldId id="301" r:id="rId9"/>
    <p:sldId id="314" r:id="rId10"/>
    <p:sldId id="308" r:id="rId11"/>
    <p:sldId id="324" r:id="rId12"/>
    <p:sldId id="325" r:id="rId13"/>
    <p:sldId id="320" r:id="rId14"/>
    <p:sldId id="317" r:id="rId15"/>
    <p:sldId id="321" r:id="rId16"/>
    <p:sldId id="311" r:id="rId17"/>
    <p:sldId id="296" r:id="rId18"/>
    <p:sldId id="323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BE9"/>
    <a:srgbClr val="73A9DB"/>
    <a:srgbClr val="81B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84810" autoAdjust="0"/>
  </p:normalViewPr>
  <p:slideViewPr>
    <p:cSldViewPr>
      <p:cViewPr varScale="1">
        <p:scale>
          <a:sx n="72" d="100"/>
          <a:sy n="72" d="100"/>
        </p:scale>
        <p:origin x="-1373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99B21-2BB2-4028-9048-3A5D355FFB1F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54956-6465-4F44-B131-C92B90C6C6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22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0428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54956-6465-4F44-B131-C92B90C6C6B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66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54956-6465-4F44-B131-C92B90C6C6B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23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16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67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87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61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96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77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12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98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70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8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4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C7E47-6B6A-4245-A171-D460CCCBC887}" type="datetimeFigureOut">
              <a:rPr lang="cs-CZ" smtClean="0"/>
              <a:t>21. 4. 2020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F6C0-5817-4201-8767-11DE5A6F92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18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s.wikipedia.org/wiki/Zlomenina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cs.wikipedia.org/wiki/Zlomenina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vmania.zive.cz/zabiji-evropska-komise-poslech-na-cestach" TargetMode="External"/><Relationship Id="rId3" Type="http://schemas.openxmlformats.org/officeDocument/2006/relationships/hyperlink" Target="https://cs.wikipedia.org/wiki/Zvuk" TargetMode="External"/><Relationship Id="rId7" Type="http://schemas.openxmlformats.org/officeDocument/2006/relationships/hyperlink" Target="https://www.auris-audio.cz/" TargetMode="External"/><Relationship Id="rId2" Type="http://schemas.openxmlformats.org/officeDocument/2006/relationships/hyperlink" Target="https://cs.wikipedia.org/wiki/Sluch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yzika.jreichl.com/" TargetMode="External"/><Relationship Id="rId11" Type="http://schemas.openxmlformats.org/officeDocument/2006/relationships/hyperlink" Target="https://zpravy.aktualne.cz/zahranici/hodina-s-ipodem-ci-mp3-vam-muze-vzit-sluch-tvrdi-vedci/r~i:article:671344/" TargetMode="External"/><Relationship Id="rId5" Type="http://schemas.openxmlformats.org/officeDocument/2006/relationships/hyperlink" Target="https://www.wikiskripta.eu/w/Hluk" TargetMode="External"/><Relationship Id="rId10" Type="http://schemas.openxmlformats.org/officeDocument/2006/relationships/hyperlink" Target="https://www.datart.cz/" TargetMode="External"/><Relationship Id="rId4" Type="http://schemas.openxmlformats.org/officeDocument/2006/relationships/hyperlink" Target="https://cs.wikipedia.org/wiki/Hluk" TargetMode="External"/><Relationship Id="rId9" Type="http://schemas.openxmlformats.org/officeDocument/2006/relationships/hyperlink" Target="https://www.isover.cz/aktuality/akusticke-izolace-v-prickach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fyzika.jreichl.com/main.article/view/201-stavba-a-popis" TargetMode="External"/><Relationship Id="rId2" Type="http://schemas.openxmlformats.org/officeDocument/2006/relationships/hyperlink" Target="http://fyzika.jreichl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21stoleti.cz/2013/04/30/kratkodoba-ztrata-sluchu-je-normaln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://www.parlamentnilisty.cz/arena/monitor/Na-ministerstvu-radi-policie-Zatkla-dva-lidi-z-IT-614644&amp;psig=AOvVaw34ennoN1x-HLc3g4mVRH-P&amp;ust=1586941596497000&amp;source=images&amp;cd=vfe&amp;ved=0CAIQjRxqFwoTCMCHjJzI5-gCFQAAAAAdAAAAABA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8020878" cy="2387600"/>
          </a:xfrm>
        </p:spPr>
        <p:txBody>
          <a:bodyPr>
            <a:normAutofit/>
          </a:bodyPr>
          <a:lstStyle/>
          <a:p>
            <a:r>
              <a:rPr lang="cs-CZ" sz="4400" b="1" cap="all" dirty="0" smtClean="0">
                <a:solidFill>
                  <a:srgbClr val="73A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Slyším, slyšíš, slyšíme</a:t>
            </a:r>
            <a:endParaRPr lang="cs-CZ" sz="4400" b="1" cap="all" dirty="0">
              <a:solidFill>
                <a:srgbClr val="73A9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050879" y="891531"/>
            <a:ext cx="3042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ochraNA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ZDRAVÍ </a:t>
            </a:r>
            <a:endParaRPr lang="cs-CZ" sz="24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48517"/>
            <a:ext cx="2614377" cy="26143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79435"/>
            <a:ext cx="3815916" cy="25439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2" y="1124744"/>
            <a:ext cx="2653956" cy="47251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2996952"/>
            <a:ext cx="2000250" cy="1933575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457200" y="274638"/>
            <a:ext cx="8229600" cy="164219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Sluch si chraňme</a:t>
            </a:r>
            <a:br>
              <a:rPr lang="cs-CZ" dirty="0" smtClean="0"/>
            </a:br>
            <a:r>
              <a:rPr lang="cs-CZ" sz="3100" dirty="0"/>
              <a:t>Č</a:t>
            </a:r>
            <a:r>
              <a:rPr lang="cs-CZ" sz="3100" dirty="0" smtClean="0"/>
              <a:t>ím?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680" y="1622913"/>
            <a:ext cx="1972800" cy="2533901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570702" y="5849888"/>
            <a:ext cx="27419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C00000"/>
                </a:solidFill>
              </a:rPr>
              <a:t>Hlukoměr do </a:t>
            </a:r>
            <a:r>
              <a:rPr lang="cs-CZ" sz="1400" dirty="0" smtClean="0">
                <a:solidFill>
                  <a:srgbClr val="C00000"/>
                </a:solidFill>
              </a:rPr>
              <a:t>mobilu </a:t>
            </a:r>
          </a:p>
          <a:p>
            <a:pPr algn="ctr"/>
            <a:r>
              <a:rPr lang="cs-CZ" sz="1400" dirty="0" err="1" smtClean="0">
                <a:solidFill>
                  <a:srgbClr val="C00000"/>
                </a:solidFill>
              </a:rPr>
              <a:t>MusicSafeCheck</a:t>
            </a:r>
            <a:r>
              <a:rPr lang="cs-CZ" sz="1400" dirty="0" smtClean="0">
                <a:solidFill>
                  <a:srgbClr val="C00000"/>
                </a:solidFill>
              </a:rPr>
              <a:t> </a:t>
            </a:r>
            <a:r>
              <a:rPr lang="cs-CZ" sz="1400" dirty="0">
                <a:solidFill>
                  <a:srgbClr val="C00000"/>
                </a:solidFill>
              </a:rPr>
              <a:t>APP </a:t>
            </a:r>
            <a:endParaRPr lang="cs-CZ" sz="1400" dirty="0" smtClean="0">
              <a:solidFill>
                <a:srgbClr val="C00000"/>
              </a:solidFill>
            </a:endParaRPr>
          </a:p>
          <a:p>
            <a:pPr algn="ctr"/>
            <a:r>
              <a:rPr lang="cs-CZ" sz="1400" dirty="0" smtClean="0">
                <a:solidFill>
                  <a:srgbClr val="C00000"/>
                </a:solidFill>
              </a:rPr>
              <a:t>mobilní </a:t>
            </a:r>
            <a:r>
              <a:rPr lang="cs-CZ" sz="1400" dirty="0">
                <a:solidFill>
                  <a:srgbClr val="C00000"/>
                </a:solidFill>
              </a:rPr>
              <a:t>aplikace</a:t>
            </a:r>
          </a:p>
        </p:txBody>
      </p:sp>
    </p:spTree>
    <p:extLst>
      <p:ext uri="{BB962C8B-B14F-4D97-AF65-F5344CB8AC3E}">
        <p14:creationId xmlns:p14="http://schemas.microsoft.com/office/powerpoint/2010/main" val="21868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520288" y="2615943"/>
            <a:ext cx="8102149" cy="1815882"/>
          </a:xfrm>
          <a:prstGeom prst="rect">
            <a:avLst/>
          </a:prstGeom>
          <a:solidFill>
            <a:srgbClr val="A9CBE9"/>
          </a:solidFill>
        </p:spPr>
        <p:txBody>
          <a:bodyPr wrap="square">
            <a:spAutoFit/>
          </a:bodyPr>
          <a:lstStyle/>
          <a:p>
            <a:pPr algn="just"/>
            <a:r>
              <a:rPr lang="cs-CZ" sz="1400" b="1" dirty="0"/>
              <a:t>Používejte speciální a kvalitní chrániče sluchu určené na koncerty, festivaly a do hudebních klubů. Nabídku najdete na specializovaných webových stránkách </a:t>
            </a:r>
            <a:r>
              <a:rPr lang="cs-CZ" sz="1400" dirty="0"/>
              <a:t>(např. </a:t>
            </a:r>
            <a:r>
              <a:rPr lang="cs-CZ" sz="1400" dirty="0" err="1"/>
              <a:t>Auris</a:t>
            </a:r>
            <a:r>
              <a:rPr lang="cs-CZ" sz="1400" dirty="0"/>
              <a:t> Audio).</a:t>
            </a:r>
            <a:r>
              <a:rPr lang="cs-CZ" sz="1400" b="1" dirty="0"/>
              <a:t> </a:t>
            </a:r>
            <a:r>
              <a:rPr lang="cs-CZ" sz="1400" dirty="0"/>
              <a:t>Vata v uších Vás neochrání!</a:t>
            </a:r>
          </a:p>
          <a:p>
            <a:pPr algn="just"/>
            <a:r>
              <a:rPr lang="cs-CZ" sz="1400" dirty="0"/>
              <a:t>Na koncerty, diskotéky a do hudebních klubů se vyrábí </a:t>
            </a:r>
            <a:r>
              <a:rPr lang="cs-CZ" sz="1400" b="1" dirty="0"/>
              <a:t>speciální chrániče sluchu</a:t>
            </a:r>
            <a:r>
              <a:rPr lang="cs-CZ" sz="1400" dirty="0"/>
              <a:t>, které tlumí hlasitost hudby na příjemnou - a bezpečnou - úroveň, přitom hudba zůstává jasně slyšitelná, stejně jako konverzace.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>S </a:t>
            </a:r>
            <a:r>
              <a:rPr lang="cs-CZ" sz="1400" dirty="0"/>
              <a:t>takovými chrániči sluchu si na </a:t>
            </a:r>
            <a:r>
              <a:rPr lang="cs-CZ" sz="1400" dirty="0" smtClean="0"/>
              <a:t>rockovém, metalovém, jazzovém a jiném koncertě </a:t>
            </a:r>
            <a:r>
              <a:rPr lang="cs-CZ" sz="1400" dirty="0"/>
              <a:t>nebo festivalu užijete jak muziku, tak zábavu s přáteli, a nestane se </a:t>
            </a:r>
            <a:r>
              <a:rPr lang="cs-CZ" sz="1400" dirty="0" smtClean="0"/>
              <a:t>vám</a:t>
            </a:r>
            <a:r>
              <a:rPr lang="cs-CZ" sz="1400" dirty="0"/>
              <a:t>, </a:t>
            </a:r>
            <a:r>
              <a:rPr lang="cs-CZ" sz="1400" dirty="0" smtClean="0"/>
              <a:t>že byste </a:t>
            </a:r>
            <a:r>
              <a:rPr lang="cs-CZ" sz="1400" dirty="0"/>
              <a:t>se druhý den probudili a neslyšeli nebo měli pískání nebo zvonění v uších (</a:t>
            </a:r>
            <a:r>
              <a:rPr lang="cs-CZ" sz="1400" dirty="0" err="1"/>
              <a:t>tinnitus</a:t>
            </a:r>
            <a:r>
              <a:rPr lang="cs-CZ" sz="1400" dirty="0"/>
              <a:t>). Jedná </a:t>
            </a:r>
            <a:r>
              <a:rPr lang="cs-CZ" sz="1400" dirty="0" smtClean="0"/>
              <a:t>o </a:t>
            </a:r>
            <a:r>
              <a:rPr lang="cs-CZ" sz="1400" dirty="0"/>
              <a:t>cenově dostupnou záležitost, chrániče jsou navíc nenápadné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>a </a:t>
            </a:r>
            <a:r>
              <a:rPr lang="cs-CZ" sz="1400" dirty="0"/>
              <a:t>extrémně pohodlné a vydrží řadu měsíců, až roky</a:t>
            </a:r>
            <a:r>
              <a:rPr lang="cs-CZ" sz="1400" dirty="0" smtClean="0"/>
              <a:t>.</a:t>
            </a:r>
            <a:endParaRPr lang="cs-CZ" sz="1400" dirty="0"/>
          </a:p>
        </p:txBody>
      </p:sp>
      <p:sp>
        <p:nvSpPr>
          <p:cNvPr id="14" name="Obdélník 13"/>
          <p:cNvSpPr/>
          <p:nvPr/>
        </p:nvSpPr>
        <p:spPr>
          <a:xfrm>
            <a:off x="431970" y="1942209"/>
            <a:ext cx="8141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>
                <a:solidFill>
                  <a:srgbClr val="73A9DB"/>
                </a:solidFill>
              </a:rPr>
              <a:t>JAK SI CHRÁNIT SLUCH na hlučných hudebních akcích nebo při působení </a:t>
            </a:r>
            <a:r>
              <a:rPr lang="cs-CZ" b="1" cap="all" dirty="0" smtClean="0">
                <a:solidFill>
                  <a:srgbClr val="73A9DB"/>
                </a:solidFill>
              </a:rPr>
              <a:t/>
            </a:r>
            <a:br>
              <a:rPr lang="cs-CZ" b="1" cap="all" dirty="0" smtClean="0">
                <a:solidFill>
                  <a:srgbClr val="73A9DB"/>
                </a:solidFill>
              </a:rPr>
            </a:br>
            <a:r>
              <a:rPr lang="cs-CZ" b="1" cap="all" dirty="0" smtClean="0">
                <a:solidFill>
                  <a:srgbClr val="73A9DB"/>
                </a:solidFill>
              </a:rPr>
              <a:t>v </a:t>
            </a:r>
            <a:r>
              <a:rPr lang="cs-CZ" b="1" cap="all" dirty="0">
                <a:solidFill>
                  <a:srgbClr val="73A9DB"/>
                </a:solidFill>
              </a:rPr>
              <a:t>hudební branži? </a:t>
            </a:r>
          </a:p>
          <a:p>
            <a:endParaRPr lang="cs-CZ" b="1" cap="all" dirty="0">
              <a:solidFill>
                <a:srgbClr val="73A9D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32219" y="5503756"/>
            <a:ext cx="8102149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400" b="1" dirty="0"/>
              <a:t>Vyhýbejte se blízkosti reproduktorů. </a:t>
            </a:r>
            <a:r>
              <a:rPr lang="cs-CZ" sz="1400" dirty="0"/>
              <a:t>V hudebních klubech, na koncertech, festivalech, </a:t>
            </a:r>
            <a:r>
              <a:rPr lang="cs-CZ" sz="1400" dirty="0" smtClean="0"/>
              <a:t>tanečních </a:t>
            </a:r>
            <a:r>
              <a:rPr lang="cs-CZ" sz="1400" dirty="0"/>
              <a:t>party - nebo např. i na sportovních akcích – se vyhněte blízkosti reproduktorů, kde může hladina hluku dosahovat </a:t>
            </a:r>
            <a:r>
              <a:rPr lang="cs-CZ" sz="1400" b="1" dirty="0"/>
              <a:t>extrémních hodnot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rgbClr val="FF0000"/>
                </a:solidFill>
              </a:rPr>
              <a:t>(hladina hluku v kotli </a:t>
            </a:r>
            <a:r>
              <a:rPr lang="cs-CZ" sz="1400" dirty="0" smtClean="0">
                <a:solidFill>
                  <a:srgbClr val="FF0000"/>
                </a:solidFill>
              </a:rPr>
              <a:t>při vystoupení kapely </a:t>
            </a:r>
            <a:r>
              <a:rPr lang="cs-CZ" sz="1400" dirty="0" err="1" smtClean="0">
                <a:solidFill>
                  <a:srgbClr val="FF0000"/>
                </a:solidFill>
              </a:rPr>
              <a:t>Sons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of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Seasons</a:t>
            </a:r>
            <a:r>
              <a:rPr lang="cs-CZ" sz="1400" dirty="0">
                <a:solidFill>
                  <a:srgbClr val="FF0000"/>
                </a:solidFill>
              </a:rPr>
              <a:t> na </a:t>
            </a:r>
            <a:r>
              <a:rPr lang="cs-CZ" sz="1400" dirty="0" err="1">
                <a:solidFill>
                  <a:srgbClr val="FF0000"/>
                </a:solidFill>
              </a:rPr>
              <a:t>Metalfestu</a:t>
            </a:r>
            <a:r>
              <a:rPr lang="cs-CZ" sz="1400" dirty="0">
                <a:solidFill>
                  <a:srgbClr val="FF0000"/>
                </a:solidFill>
              </a:rPr>
              <a:t> 2011 v Plzni: naměřeno </a:t>
            </a:r>
            <a:r>
              <a:rPr lang="cs-CZ" sz="1400" b="1" dirty="0">
                <a:solidFill>
                  <a:srgbClr val="FF0000"/>
                </a:solidFill>
              </a:rPr>
              <a:t>111 dB</a:t>
            </a:r>
            <a:r>
              <a:rPr lang="cs-CZ" sz="1400" dirty="0" smtClean="0">
                <a:solidFill>
                  <a:srgbClr val="FF0000"/>
                </a:solidFill>
              </a:rPr>
              <a:t>)</a:t>
            </a:r>
            <a:r>
              <a:rPr lang="cs-CZ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Nadpis 1"/>
          <p:cNvSpPr>
            <a:spLocks noGrp="1"/>
          </p:cNvSpPr>
          <p:nvPr>
            <p:ph type="title"/>
          </p:nvPr>
        </p:nvSpPr>
        <p:spPr>
          <a:xfrm>
            <a:off x="456563" y="879711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cs-CZ" dirty="0"/>
              <a:t>Sluch si </a:t>
            </a:r>
            <a:r>
              <a:rPr lang="cs-CZ" dirty="0" smtClean="0"/>
              <a:t>chraňme</a:t>
            </a:r>
            <a:br>
              <a:rPr lang="cs-CZ" dirty="0" smtClean="0"/>
            </a:br>
            <a:r>
              <a:rPr lang="cs-CZ" sz="3100" dirty="0"/>
              <a:t>Ochrana sluchu pro muzikanty, zvukaře, </a:t>
            </a:r>
            <a:r>
              <a:rPr lang="cs-CZ" sz="3100" dirty="0" err="1"/>
              <a:t>DJe</a:t>
            </a:r>
            <a:r>
              <a:rPr lang="cs-CZ" sz="3100" dirty="0"/>
              <a:t>, </a:t>
            </a: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err="1" smtClean="0"/>
              <a:t>clubbery</a:t>
            </a:r>
            <a:r>
              <a:rPr lang="cs-CZ" sz="3100" dirty="0"/>
              <a:t>, audiofily a návštěvníky koncertů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dirty="0"/>
              <a:t/>
            </a:r>
            <a:br>
              <a:rPr lang="cs-CZ" dirty="0"/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532219" y="4437112"/>
            <a:ext cx="8102149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>
                <a:solidFill>
                  <a:srgbClr val="FF0000"/>
                </a:solidFill>
              </a:rPr>
              <a:t>Argumenty typu: "nepotřebuji žádnou ochranu - jsem na hluk zvyklý", "chodím na koncerty roky a pořád slyším skvěle", "špunty do uší jsou trapné a obtěžují mě" případně "jestli ohluchnu, začnu nosit sluchadla pro nedoslýchavé..." </a:t>
            </a:r>
            <a:r>
              <a:rPr lang="cs-CZ" sz="1400" b="1" dirty="0">
                <a:solidFill>
                  <a:srgbClr val="FF0000"/>
                </a:solidFill>
              </a:rPr>
              <a:t>je jen pro ty, co se svých sluchem hazardují</a:t>
            </a:r>
            <a:r>
              <a:rPr lang="cs-CZ" sz="1400" dirty="0" smtClean="0">
                <a:solidFill>
                  <a:srgbClr val="FF0000"/>
                </a:solidFill>
              </a:rPr>
              <a:t>.</a:t>
            </a:r>
            <a:endParaRPr lang="cs-CZ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431970" y="1942209"/>
            <a:ext cx="8141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>
                <a:solidFill>
                  <a:srgbClr val="73A9DB"/>
                </a:solidFill>
              </a:rPr>
              <a:t>JAK SI CHRÁNIT SLUCH na hlučných hudebních akcích nebo při působení </a:t>
            </a:r>
            <a:r>
              <a:rPr lang="cs-CZ" b="1" cap="all" dirty="0" smtClean="0">
                <a:solidFill>
                  <a:srgbClr val="73A9DB"/>
                </a:solidFill>
              </a:rPr>
              <a:t/>
            </a:r>
            <a:br>
              <a:rPr lang="cs-CZ" b="1" cap="all" dirty="0" smtClean="0">
                <a:solidFill>
                  <a:srgbClr val="73A9DB"/>
                </a:solidFill>
              </a:rPr>
            </a:br>
            <a:r>
              <a:rPr lang="cs-CZ" b="1" cap="all" dirty="0" smtClean="0">
                <a:solidFill>
                  <a:srgbClr val="73A9DB"/>
                </a:solidFill>
              </a:rPr>
              <a:t>v </a:t>
            </a:r>
            <a:r>
              <a:rPr lang="cs-CZ" b="1" cap="all" dirty="0">
                <a:solidFill>
                  <a:srgbClr val="73A9DB"/>
                </a:solidFill>
              </a:rPr>
              <a:t>hudební branži? </a:t>
            </a:r>
          </a:p>
          <a:p>
            <a:endParaRPr lang="cs-CZ" b="1" cap="all" dirty="0">
              <a:solidFill>
                <a:srgbClr val="73A9D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20288" y="2749846"/>
            <a:ext cx="8102149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400" b="1" dirty="0"/>
              <a:t>Pro hudebníky, </a:t>
            </a:r>
            <a:r>
              <a:rPr lang="cs-CZ" sz="1400" b="1" dirty="0" err="1"/>
              <a:t>DJe</a:t>
            </a:r>
            <a:r>
              <a:rPr lang="cs-CZ" sz="1400" b="1" dirty="0"/>
              <a:t> a další hudební profesionály existují speciální chrániče sluchu</a:t>
            </a:r>
            <a:r>
              <a:rPr lang="cs-CZ" sz="1400" dirty="0"/>
              <a:t>. Tyto profese by měly používat chrániče sluchu jak během vystoupení, tak při zkouškách</a:t>
            </a:r>
            <a:r>
              <a:rPr lang="cs-CZ" sz="1400" dirty="0" smtClean="0"/>
              <a:t>.</a:t>
            </a:r>
            <a:endParaRPr lang="cs-CZ" sz="1400" dirty="0"/>
          </a:p>
        </p:txBody>
      </p:sp>
      <p:sp>
        <p:nvSpPr>
          <p:cNvPr id="19" name="Nadpis 1"/>
          <p:cNvSpPr>
            <a:spLocks noGrp="1"/>
          </p:cNvSpPr>
          <p:nvPr>
            <p:ph type="title"/>
          </p:nvPr>
        </p:nvSpPr>
        <p:spPr>
          <a:xfrm>
            <a:off x="456563" y="879711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cs-CZ" dirty="0"/>
              <a:t>Sluch si </a:t>
            </a:r>
            <a:r>
              <a:rPr lang="cs-CZ" dirty="0" smtClean="0"/>
              <a:t>chraňme</a:t>
            </a:r>
            <a:br>
              <a:rPr lang="cs-CZ" dirty="0" smtClean="0"/>
            </a:br>
            <a:r>
              <a:rPr lang="cs-CZ" sz="3100" dirty="0"/>
              <a:t>Ochrana sluchu pro muzikanty, zvukaře, </a:t>
            </a:r>
            <a:r>
              <a:rPr lang="cs-CZ" sz="3100" dirty="0" err="1"/>
              <a:t>DJe</a:t>
            </a:r>
            <a:r>
              <a:rPr lang="cs-CZ" sz="3100" dirty="0"/>
              <a:t>, </a:t>
            </a: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err="1" smtClean="0"/>
              <a:t>clubbery</a:t>
            </a:r>
            <a:r>
              <a:rPr lang="cs-CZ" sz="3100" dirty="0"/>
              <a:t>, audiofily a návštěvníky koncertů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dirty="0"/>
              <a:t/>
            </a:r>
            <a:br>
              <a:rPr lang="cs-CZ" dirty="0"/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0288" y="3392850"/>
            <a:ext cx="8102149" cy="1600438"/>
          </a:xfrm>
          <a:prstGeom prst="rect">
            <a:avLst/>
          </a:prstGeom>
          <a:solidFill>
            <a:srgbClr val="A9CBE9"/>
          </a:solidFill>
        </p:spPr>
        <p:txBody>
          <a:bodyPr wrap="square">
            <a:spAutoFit/>
          </a:bodyPr>
          <a:lstStyle/>
          <a:p>
            <a:r>
              <a:rPr lang="cs-CZ" sz="1400" dirty="0" smtClean="0"/>
              <a:t>„Zvonění </a:t>
            </a:r>
            <a:r>
              <a:rPr lang="cs-CZ" sz="1400" dirty="0"/>
              <a:t>v uších“, </a:t>
            </a:r>
            <a:r>
              <a:rPr lang="cs-CZ" sz="1400" dirty="0" smtClean="0"/>
              <a:t>poruchou </a:t>
            </a:r>
            <a:r>
              <a:rPr lang="cs-CZ" sz="1400" dirty="0"/>
              <a:t>sluchu odborně zvanou </a:t>
            </a:r>
            <a:r>
              <a:rPr lang="cs-CZ" sz="1400" dirty="0" err="1"/>
              <a:t>tinnitus</a:t>
            </a:r>
            <a:r>
              <a:rPr lang="cs-CZ" sz="1400" dirty="0"/>
              <a:t> nebo ušní </a:t>
            </a:r>
            <a:r>
              <a:rPr lang="cs-CZ" sz="1400" dirty="0" smtClean="0"/>
              <a:t>šelesty, trpí řada </a:t>
            </a:r>
            <a:r>
              <a:rPr lang="cs-CZ" sz="1400" b="1" dirty="0"/>
              <a:t>profesionálních hudebníků</a:t>
            </a:r>
            <a:r>
              <a:rPr lang="cs-CZ" sz="1400" dirty="0" smtClean="0"/>
              <a:t>. </a:t>
            </a:r>
            <a:r>
              <a:rPr lang="cs-CZ" sz="1400" dirty="0"/>
              <a:t> </a:t>
            </a:r>
            <a:r>
              <a:rPr lang="cs-CZ" sz="1400" b="1" dirty="0" smtClean="0"/>
              <a:t>Z</a:t>
            </a:r>
            <a:r>
              <a:rPr lang="cs-CZ" sz="1400" b="1" dirty="0"/>
              <a:t> českých muzikantů mají </a:t>
            </a:r>
            <a:r>
              <a:rPr lang="cs-CZ" sz="1400" b="1" dirty="0" err="1"/>
              <a:t>tinnitus</a:t>
            </a:r>
            <a:r>
              <a:rPr lang="cs-CZ" sz="1400" b="1" dirty="0"/>
              <a:t> např. Michal Pavlíček nebo Jan P. </a:t>
            </a:r>
            <a:r>
              <a:rPr lang="cs-CZ" sz="1400" b="1" dirty="0" err="1"/>
              <a:t>Muchow</a:t>
            </a:r>
            <a:r>
              <a:rPr lang="cs-CZ" sz="1400" b="1" dirty="0"/>
              <a:t>, ve světě jsou to např. </a:t>
            </a:r>
            <a:r>
              <a:rPr lang="cs-CZ" sz="1400" b="1" dirty="0" err="1"/>
              <a:t>Barbra</a:t>
            </a:r>
            <a:r>
              <a:rPr lang="cs-CZ" sz="1400" b="1" dirty="0"/>
              <a:t> </a:t>
            </a:r>
            <a:r>
              <a:rPr lang="cs-CZ" sz="1400" b="1" dirty="0" err="1"/>
              <a:t>Streisand</a:t>
            </a:r>
            <a:r>
              <a:rPr lang="cs-CZ" sz="1400" b="1" dirty="0"/>
              <a:t>, </a:t>
            </a:r>
            <a:r>
              <a:rPr lang="cs-CZ" sz="1400" b="1" dirty="0" err="1"/>
              <a:t>Pete</a:t>
            </a:r>
            <a:r>
              <a:rPr lang="cs-CZ" sz="1400" b="1" dirty="0"/>
              <a:t> </a:t>
            </a:r>
            <a:r>
              <a:rPr lang="cs-CZ" sz="1400" b="1" dirty="0" err="1"/>
              <a:t>Townshend</a:t>
            </a:r>
            <a:r>
              <a:rPr lang="cs-CZ" sz="1400" b="1" dirty="0"/>
              <a:t>, </a:t>
            </a:r>
            <a:r>
              <a:rPr lang="cs-CZ" sz="1400" b="1" dirty="0" err="1"/>
              <a:t>Phil</a:t>
            </a:r>
            <a:r>
              <a:rPr lang="cs-CZ" sz="1400" b="1" dirty="0"/>
              <a:t> </a:t>
            </a:r>
            <a:r>
              <a:rPr lang="cs-CZ" sz="1400" b="1" dirty="0" err="1"/>
              <a:t>Collins</a:t>
            </a:r>
            <a:r>
              <a:rPr lang="cs-CZ" sz="1400" b="1" dirty="0"/>
              <a:t> </a:t>
            </a:r>
            <a:r>
              <a:rPr lang="cs-CZ" sz="1400" b="1" dirty="0" smtClean="0"/>
              <a:t>nebo </a:t>
            </a:r>
            <a:r>
              <a:rPr lang="cs-CZ" sz="1400" b="1" dirty="0"/>
              <a:t>Bono </a:t>
            </a:r>
            <a:r>
              <a:rPr lang="cs-CZ" sz="1400" b="1" dirty="0" smtClean="0"/>
              <a:t>Vox.</a:t>
            </a:r>
          </a:p>
          <a:p>
            <a:endParaRPr lang="cs-CZ" sz="1400" b="1" dirty="0"/>
          </a:p>
          <a:p>
            <a:r>
              <a:rPr lang="cs-CZ" sz="1400" dirty="0"/>
              <a:t>J</a:t>
            </a:r>
            <a:r>
              <a:rPr lang="cs-CZ" sz="1400" dirty="0" smtClean="0"/>
              <a:t>sou ale známy </a:t>
            </a:r>
            <a:r>
              <a:rPr lang="cs-CZ" sz="1400" dirty="0"/>
              <a:t>i případy, kdy </a:t>
            </a:r>
            <a:r>
              <a:rPr lang="cs-CZ" sz="1400" dirty="0" err="1"/>
              <a:t>tinnitus</a:t>
            </a:r>
            <a:r>
              <a:rPr lang="cs-CZ" sz="1400" dirty="0"/>
              <a:t> vyvolala jediná návštěva rockového koncertu. </a:t>
            </a:r>
            <a:endParaRPr lang="cs-CZ" sz="1400" dirty="0" smtClean="0"/>
          </a:p>
          <a:p>
            <a:r>
              <a:rPr lang="cs-CZ" sz="1400" dirty="0" smtClean="0"/>
              <a:t>Lidé </a:t>
            </a:r>
            <a:r>
              <a:rPr lang="cs-CZ" sz="1400" dirty="0"/>
              <a:t>trpící „zvoněním v uších“ slyší různé – ve skutečnosti neexistující – zvuky jako zvonění, hučení, pulsování nebo pískání. Tato sluchová vada může být pro člověka, který jí trpí, psychicky velmi těžko snesitelná</a:t>
            </a:r>
            <a:r>
              <a:rPr lang="cs-CZ" sz="1400" dirty="0" smtClean="0"/>
              <a:t>.</a:t>
            </a: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66" y="5256230"/>
            <a:ext cx="8064896" cy="15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4585658" y="3861048"/>
            <a:ext cx="4019235" cy="21602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8423" y="2879108"/>
            <a:ext cx="4004749" cy="3862259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Nadměrné hlukové </a:t>
            </a:r>
            <a:r>
              <a:rPr lang="cs-CZ" sz="29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zátěže </a:t>
            </a:r>
            <a:r>
              <a:rPr lang="cs-CZ" sz="2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 můžeme vyvarovat:</a:t>
            </a:r>
            <a:endParaRPr lang="cs-CZ" sz="29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900" dirty="0">
                <a:ea typeface="Times New Roman" panose="02020603050405020304" pitchFamily="18" charset="0"/>
                <a:cs typeface="Times New Roman" panose="02020603050405020304" pitchFamily="18" charset="0"/>
              </a:rPr>
              <a:t>omezením četnosti návštěv diskoték a dalších hlasitých hudebních představení,</a:t>
            </a:r>
            <a:endParaRPr lang="cs-CZ" sz="2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omezením </a:t>
            </a:r>
            <a:r>
              <a:rPr lang="cs-CZ" sz="2900" dirty="0">
                <a:ea typeface="Times New Roman" panose="02020603050405020304" pitchFamily="18" charset="0"/>
                <a:cs typeface="Times New Roman" panose="02020603050405020304" pitchFamily="18" charset="0"/>
              </a:rPr>
              <a:t>hlasitosti poslechu hudby </a:t>
            </a:r>
            <a: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za pomoci sluchátek, </a:t>
            </a:r>
            <a:endParaRPr lang="cs-CZ" sz="2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omezením </a:t>
            </a:r>
            <a:r>
              <a:rPr lang="cs-CZ" sz="2900" dirty="0">
                <a:ea typeface="Times New Roman" panose="02020603050405020304" pitchFamily="18" charset="0"/>
                <a:cs typeface="Times New Roman" panose="02020603050405020304" pitchFamily="18" charset="0"/>
              </a:rPr>
              <a:t>hlasitosti poslechu televize, </a:t>
            </a:r>
            <a: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magnetofonů, </a:t>
            </a:r>
            <a:r>
              <a:rPr lang="cs-CZ" sz="2900" dirty="0">
                <a:ea typeface="Times New Roman" panose="02020603050405020304" pitchFamily="18" charset="0"/>
                <a:cs typeface="Times New Roman" panose="02020603050405020304" pitchFamily="18" charset="0"/>
              </a:rPr>
              <a:t>rádia</a:t>
            </a:r>
            <a: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, aj.</a:t>
            </a:r>
            <a:endParaRPr lang="cs-CZ" sz="2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900" dirty="0">
                <a:ea typeface="Times New Roman" panose="02020603050405020304" pitchFamily="18" charset="0"/>
                <a:cs typeface="Times New Roman" panose="02020603050405020304" pitchFamily="18" charset="0"/>
              </a:rPr>
              <a:t>maximálním zkracováním doby pobytu </a:t>
            </a:r>
            <a: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2900" dirty="0">
                <a:ea typeface="Times New Roman" panose="02020603050405020304" pitchFamily="18" charset="0"/>
                <a:cs typeface="Times New Roman" panose="02020603050405020304" pitchFamily="18" charset="0"/>
              </a:rPr>
              <a:t>hlučném prostředí,</a:t>
            </a:r>
            <a:endParaRPr lang="cs-CZ" sz="2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900" dirty="0">
                <a:ea typeface="Times New Roman" panose="02020603050405020304" pitchFamily="18" charset="0"/>
                <a:cs typeface="Times New Roman" panose="02020603050405020304" pitchFamily="18" charset="0"/>
              </a:rPr>
              <a:t>nevykonáváním hlučné činnosti v malém prostoru (odrazem hluku od stěn se zvyšuje </a:t>
            </a:r>
            <a:r>
              <a:rPr lang="cs-CZ" sz="2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hladina intenzity zvuku).</a:t>
            </a:r>
            <a:endParaRPr lang="cs-CZ" sz="2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B0F0"/>
              </a:buClr>
            </a:pPr>
            <a:endParaRPr lang="cs-CZ" sz="180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2534" y="1598066"/>
            <a:ext cx="4038600" cy="452596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55000" lnSpcReduction="20000"/>
          </a:bodyPr>
          <a:lstStyle/>
          <a:p>
            <a:endParaRPr lang="cs-CZ" dirty="0" smtClean="0">
              <a:hlinkClick r:id="rId2"/>
            </a:endParaRPr>
          </a:p>
          <a:p>
            <a:endParaRPr lang="cs-CZ" dirty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>
              <a:hlinkClick r:id="rId2"/>
            </a:endParaRPr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98519" y="2081675"/>
            <a:ext cx="4019235" cy="805645"/>
          </a:xfrm>
          <a:prstGeom prst="rect">
            <a:avLst/>
          </a:prstGeom>
          <a:solidFill>
            <a:srgbClr val="A9CBE9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200" dirty="0" smtClean="0">
              <a:solidFill>
                <a:srgbClr val="FF0000"/>
              </a:solidFill>
            </a:endParaRPr>
          </a:p>
          <a:p>
            <a:r>
              <a:rPr lang="cs-CZ" sz="4100" dirty="0" smtClean="0"/>
              <a:t>Chraňme </a:t>
            </a:r>
            <a:r>
              <a:rPr lang="cs-CZ" sz="4100" dirty="0"/>
              <a:t>sebe</a:t>
            </a:r>
          </a:p>
          <a:p>
            <a:endParaRPr lang="cs-CZ" sz="32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634002" y="2081674"/>
            <a:ext cx="4029012" cy="805645"/>
          </a:xfrm>
          <a:prstGeom prst="rect">
            <a:avLst/>
          </a:prstGeom>
          <a:solidFill>
            <a:srgbClr val="A9CBE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200" dirty="0" smtClean="0"/>
              <a:t>Mysleme na druhé</a:t>
            </a:r>
            <a:endParaRPr lang="cs-CZ" sz="3200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643778" y="2911202"/>
            <a:ext cx="4019235" cy="38301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Neobtěžujme hlukem ostatní: </a:t>
            </a:r>
            <a:endParaRPr lang="cs-CZ" sz="22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buďme ohleduplní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ke svým spolubydlícím </a:t>
            </a:r>
            <a:r>
              <a:rPr lang="cs-CZ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 sousedům,</a:t>
            </a:r>
            <a:endParaRPr lang="cs-CZ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přesunujme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hlučné činnosti v bytě, na zahradě, chalupě aj</a:t>
            </a:r>
            <a:r>
              <a:rPr lang="cs-CZ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., které je nutné provést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(vrtání, opravy v bytě, vysávání apod.) na denní </a:t>
            </a:r>
            <a:r>
              <a:rPr lang="cs-CZ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dobu (v panelákových domech nejlépe v souladu s domovním řádem),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cs-CZ" sz="2200" b="1" dirty="0" smtClean="0"/>
              <a:t>Zajímejme </a:t>
            </a:r>
            <a:r>
              <a:rPr lang="cs-CZ" sz="2200" b="1" dirty="0"/>
              <a:t>se o </a:t>
            </a:r>
            <a:r>
              <a:rPr lang="cs-CZ" sz="2200" b="1" dirty="0" smtClean="0"/>
              <a:t>druhé, zda </a:t>
            </a:r>
            <a:r>
              <a:rPr lang="cs-CZ" sz="2200" b="1" dirty="0"/>
              <a:t>i oni se </a:t>
            </a:r>
            <a:r>
              <a:rPr lang="cs-CZ" sz="2200" b="1" dirty="0" smtClean="0"/>
              <a:t>vyvarují </a:t>
            </a:r>
            <a:r>
              <a:rPr lang="cs-CZ" sz="2200" b="1" dirty="0"/>
              <a:t>hluku a chrání se před ním </a:t>
            </a:r>
            <a:r>
              <a:rPr lang="cs-CZ" sz="2200" b="1" dirty="0" smtClean="0"/>
              <a:t>(doma</a:t>
            </a:r>
            <a:r>
              <a:rPr lang="cs-CZ" sz="2200" b="1" dirty="0"/>
              <a:t>, </a:t>
            </a:r>
            <a:r>
              <a:rPr lang="cs-CZ" sz="2200" b="1" dirty="0" smtClean="0"/>
              <a:t>v zaměstnání, jinde).</a:t>
            </a:r>
            <a:endParaRPr lang="cs-CZ" sz="2200" b="1" dirty="0"/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cs-CZ" sz="18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87" y="5008589"/>
            <a:ext cx="857250" cy="8001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961" y="5018114"/>
            <a:ext cx="847725" cy="790575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139418" y="422971"/>
            <a:ext cx="8892480" cy="1143000"/>
          </a:xfrm>
        </p:spPr>
        <p:txBody>
          <a:bodyPr>
            <a:noAutofit/>
          </a:bodyPr>
          <a:lstStyle/>
          <a:p>
            <a:r>
              <a:rPr lang="cs-CZ" sz="3900" dirty="0" smtClean="0"/>
              <a:t>Co ještě dělat, abychom hlukem neohrožovali své zdraví, ale i zdraví</a:t>
            </a:r>
            <a:r>
              <a:rPr lang="cs-CZ" sz="3900" dirty="0" smtClean="0">
                <a:solidFill>
                  <a:srgbClr val="FF0000"/>
                </a:solidFill>
              </a:rPr>
              <a:t> </a:t>
            </a:r>
            <a:r>
              <a:rPr lang="cs-CZ" sz="3900" dirty="0" smtClean="0"/>
              <a:t>jiných? </a:t>
            </a:r>
            <a:endParaRPr lang="cs-CZ" sz="3900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8" y="4916314"/>
            <a:ext cx="1085106" cy="9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0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507710" y="1556792"/>
            <a:ext cx="8155893" cy="5155257"/>
          </a:xfrm>
          <a:prstGeom prst="rect">
            <a:avLst/>
          </a:prstGeom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700" b="1" dirty="0" smtClean="0"/>
              <a:t>Zajímáte se o členy své rodiny nebo o své známé? Víte, zda se chrání před hlukem </a:t>
            </a:r>
            <a:br>
              <a:rPr lang="cs-CZ" sz="1700" b="1" dirty="0" smtClean="0"/>
            </a:br>
            <a:r>
              <a:rPr lang="cs-CZ" sz="1700" b="1" dirty="0" smtClean="0"/>
              <a:t>a jak? </a:t>
            </a:r>
          </a:p>
          <a:p>
            <a:pPr>
              <a:spcAft>
                <a:spcPts val="600"/>
              </a:spcAft>
            </a:pPr>
            <a:r>
              <a:rPr lang="cs-CZ" sz="1700" b="1" dirty="0" smtClean="0"/>
              <a:t>Udělejte si malou případovou studii, </a:t>
            </a:r>
            <a:br>
              <a:rPr lang="cs-CZ" sz="1700" b="1" dirty="0" smtClean="0"/>
            </a:br>
            <a:r>
              <a:rPr lang="cs-CZ" sz="1700" b="1" dirty="0" smtClean="0"/>
              <a:t>která vám řekne: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 smtClean="0"/>
              <a:t>Jakou mají členové vaší rodiny, </a:t>
            </a:r>
            <a:br>
              <a:rPr lang="cs-CZ" sz="1700" dirty="0" smtClean="0"/>
            </a:br>
            <a:r>
              <a:rPr lang="cs-CZ" sz="1700" dirty="0" smtClean="0"/>
              <a:t>známí nebo přátelé a kamarádi </a:t>
            </a:r>
            <a:br>
              <a:rPr lang="cs-CZ" sz="1700" dirty="0" smtClean="0"/>
            </a:br>
            <a:r>
              <a:rPr lang="cs-CZ" sz="1700" dirty="0" smtClean="0"/>
              <a:t>zkušenost s hlukem?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/>
              <a:t>Má někdo z rodiny nebo blízkého </a:t>
            </a:r>
            <a:br>
              <a:rPr lang="cs-CZ" sz="1700" dirty="0"/>
            </a:br>
            <a:r>
              <a:rPr lang="cs-CZ" sz="1700" dirty="0" smtClean="0"/>
              <a:t>okolí </a:t>
            </a:r>
            <a:r>
              <a:rPr lang="cs-CZ" sz="1700" dirty="0"/>
              <a:t>problém se sluchem? </a:t>
            </a:r>
            <a:r>
              <a:rPr lang="cs-CZ" sz="1700" dirty="0" smtClean="0"/>
              <a:t/>
            </a:r>
            <a:br>
              <a:rPr lang="cs-CZ" sz="1700" dirty="0" smtClean="0"/>
            </a:br>
            <a:r>
              <a:rPr lang="cs-CZ" sz="1700" dirty="0" smtClean="0"/>
              <a:t>Co </a:t>
            </a:r>
            <a:r>
              <a:rPr lang="cs-CZ" sz="1700" dirty="0"/>
              <a:t>bylo příčinou poškození sluchu?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 smtClean="0"/>
              <a:t>Jak/kde k tomu došlo (doma</a:t>
            </a:r>
            <a:r>
              <a:rPr lang="cs-CZ" sz="1700" dirty="0"/>
              <a:t>, v zaměstnání, jinde</a:t>
            </a:r>
            <a:r>
              <a:rPr lang="cs-CZ" sz="1700" dirty="0" smtClean="0"/>
              <a:t>…)?</a:t>
            </a:r>
            <a:endParaRPr lang="cs-CZ" sz="17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 smtClean="0"/>
              <a:t>Bylo </a:t>
            </a:r>
            <a:r>
              <a:rPr lang="cs-CZ" sz="1700" dirty="0"/>
              <a:t>to z vlastní neopatrnosti, cizím zaviněním (při práci, z nedbalosti, …), </a:t>
            </a:r>
            <a:r>
              <a:rPr lang="cs-CZ" sz="1700" dirty="0" smtClean="0"/>
              <a:t>při</a:t>
            </a:r>
            <a:br>
              <a:rPr lang="cs-CZ" sz="1700" dirty="0" smtClean="0"/>
            </a:br>
            <a:r>
              <a:rPr lang="cs-CZ" sz="1700" dirty="0" smtClean="0"/>
              <a:t>nehodě</a:t>
            </a:r>
            <a:r>
              <a:rPr lang="cs-CZ" sz="1700" dirty="0"/>
              <a:t>, </a:t>
            </a:r>
            <a:r>
              <a:rPr lang="cs-CZ" sz="1700" dirty="0" smtClean="0"/>
              <a:t>hlasitý poslech hudby, věk, 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 smtClean="0"/>
              <a:t>Pociťuje dotyčná/ý vinou ztráty sluchu nějaký hendikep (sociální vyloučení nebo</a:t>
            </a:r>
            <a:br>
              <a:rPr lang="cs-CZ" sz="1700" dirty="0" smtClean="0"/>
            </a:br>
            <a:r>
              <a:rPr lang="cs-CZ" sz="1700" dirty="0" smtClean="0"/>
              <a:t>omezení: rodina, kolegové, sousedé, ..)? Vadí mu nedoslýchavost či hluchota jinak?</a:t>
            </a:r>
            <a:endParaRPr lang="cs-CZ" sz="1700" dirty="0"/>
          </a:p>
          <a:p>
            <a:pPr>
              <a:spcAft>
                <a:spcPts val="600"/>
              </a:spcAft>
            </a:pPr>
            <a:r>
              <a:rPr lang="cs-CZ" sz="1700" b="1" dirty="0" smtClean="0"/>
              <a:t>Vyměňte si získané poznatky se spolužáky. </a:t>
            </a:r>
          </a:p>
          <a:p>
            <a:pPr algn="r">
              <a:spcAft>
                <a:spcPts val="600"/>
              </a:spcAft>
            </a:pPr>
            <a:r>
              <a:rPr lang="cs-CZ" sz="1700" b="1" dirty="0" smtClean="0"/>
              <a:t>Se svými příbuznými sdílejte informace, rady a doporučení.</a:t>
            </a:r>
            <a:endParaRPr lang="cs-CZ" sz="17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85" y="1916832"/>
            <a:ext cx="3815916" cy="2543944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139417" y="248042"/>
            <a:ext cx="889248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900" dirty="0" smtClean="0"/>
              <a:t>Co děláte vy pro ochranu svého sluchu </a:t>
            </a:r>
            <a:br>
              <a:rPr lang="cs-CZ" sz="3900" dirty="0" smtClean="0"/>
            </a:br>
            <a:r>
              <a:rPr lang="cs-CZ" sz="3900" dirty="0" smtClean="0"/>
              <a:t>a ochranu sluchu svých blízkých? </a:t>
            </a:r>
            <a:endParaRPr lang="cs-CZ" sz="3900" dirty="0"/>
          </a:p>
        </p:txBody>
      </p:sp>
    </p:spTree>
    <p:extLst>
      <p:ext uri="{BB962C8B-B14F-4D97-AF65-F5344CB8AC3E}">
        <p14:creationId xmlns:p14="http://schemas.microsoft.com/office/powerpoint/2010/main" val="278476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2534" y="1598066"/>
            <a:ext cx="4038600" cy="452596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endParaRPr lang="cs-CZ" dirty="0" smtClean="0">
              <a:hlinkClick r:id="rId2"/>
            </a:endParaRPr>
          </a:p>
          <a:p>
            <a:endParaRPr lang="cs-CZ" dirty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>
              <a:hlinkClick r:id="rId2"/>
            </a:endParaRPr>
          </a:p>
          <a:p>
            <a:endParaRPr lang="cs-CZ" dirty="0" smtClean="0">
              <a:hlinkClick r:id="rId2"/>
            </a:endParaRPr>
          </a:p>
          <a:p>
            <a:endParaRPr lang="cs-CZ" dirty="0">
              <a:hlinkClick r:id="rId2"/>
            </a:endParaRPr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56891" y="1550866"/>
            <a:ext cx="4073455" cy="1097849"/>
          </a:xfrm>
          <a:prstGeom prst="rect">
            <a:avLst/>
          </a:prstGeom>
          <a:solidFill>
            <a:srgbClr val="A9CBE9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200" dirty="0" smtClean="0">
              <a:solidFill>
                <a:srgbClr val="FF0000"/>
              </a:solidFill>
            </a:endParaRPr>
          </a:p>
          <a:p>
            <a:endParaRPr lang="cs-CZ" sz="2800" dirty="0" smtClean="0"/>
          </a:p>
          <a:p>
            <a:r>
              <a:rPr lang="cs-CZ" sz="3800" dirty="0" smtClean="0"/>
              <a:t>Na ochranu </a:t>
            </a:r>
            <a:r>
              <a:rPr lang="cs-CZ" sz="3800" dirty="0"/>
              <a:t>před hlukem</a:t>
            </a:r>
          </a:p>
          <a:p>
            <a:endParaRPr lang="cs-CZ" sz="4100" dirty="0"/>
          </a:p>
          <a:p>
            <a:endParaRPr lang="cs-CZ" sz="32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661136" y="1533595"/>
            <a:ext cx="4029012" cy="1347326"/>
          </a:xfrm>
          <a:prstGeom prst="rect">
            <a:avLst/>
          </a:prstGeom>
          <a:solidFill>
            <a:srgbClr val="A9CBE9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 smtClean="0"/>
              <a:t>Pro </a:t>
            </a:r>
            <a:r>
              <a:rPr lang="cs-CZ" dirty="0"/>
              <a:t>poslech hudby, kterou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slyší </a:t>
            </a:r>
            <a:r>
              <a:rPr lang="cs-CZ" dirty="0"/>
              <a:t>jen </a:t>
            </a:r>
            <a:r>
              <a:rPr lang="cs-CZ" dirty="0" smtClean="0"/>
              <a:t>její příjemce </a:t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okolí je zvuku ušetřeno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3200" dirty="0"/>
          </a:p>
        </p:txBody>
      </p:sp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456891" y="54661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Nejsou sluchátka jako sluchátka</a:t>
            </a:r>
            <a:endParaRPr lang="cs-CZ" dirty="0"/>
          </a:p>
        </p:txBody>
      </p:sp>
      <p:sp>
        <p:nvSpPr>
          <p:cNvPr id="16" name="Nadpis 4"/>
          <p:cNvSpPr txBox="1">
            <a:spLocks/>
          </p:cNvSpPr>
          <p:nvPr/>
        </p:nvSpPr>
        <p:spPr>
          <a:xfrm>
            <a:off x="464371" y="963184"/>
            <a:ext cx="8229600" cy="1009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4400" dirty="0" smtClean="0">
                <a:solidFill>
                  <a:srgbClr val="73A9DB"/>
                </a:solidFill>
              </a:rPr>
              <a:t>Známe dvojí sluchátka: </a:t>
            </a:r>
          </a:p>
          <a:p>
            <a:r>
              <a:rPr lang="cs-CZ" sz="9600" dirty="0" smtClean="0"/>
              <a:t/>
            </a:r>
            <a:br>
              <a:rPr lang="cs-CZ" sz="9600" dirty="0" smtClean="0"/>
            </a:br>
            <a:endParaRPr lang="cs-CZ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3" y="2635312"/>
            <a:ext cx="4055376" cy="270656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557" y="2648715"/>
            <a:ext cx="4029011" cy="2686008"/>
          </a:xfrm>
          <a:prstGeom prst="rect">
            <a:avLst/>
          </a:prstGeom>
        </p:spPr>
      </p:pic>
      <p:sp>
        <p:nvSpPr>
          <p:cNvPr id="22" name="Nadpis 4"/>
          <p:cNvSpPr txBox="1">
            <a:spLocks/>
          </p:cNvSpPr>
          <p:nvPr/>
        </p:nvSpPr>
        <p:spPr>
          <a:xfrm>
            <a:off x="456891" y="5423299"/>
            <a:ext cx="8229600" cy="141277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sz="1800" b="1" dirty="0" smtClean="0"/>
              <a:t>Nezaměňovat! Každá z těchto sluchátek slouží jinému účelu</a:t>
            </a:r>
            <a:r>
              <a:rPr lang="cs-CZ" sz="1800" dirty="0" smtClean="0"/>
              <a:t>. Navíc, pokud má někdo kdekoliv </a:t>
            </a:r>
            <a:r>
              <a:rPr lang="cs-CZ" sz="1800" dirty="0"/>
              <a:t>v</a:t>
            </a:r>
            <a:r>
              <a:rPr lang="cs-CZ" sz="1800" dirty="0" smtClean="0"/>
              <a:t>enku na </a:t>
            </a:r>
            <a:r>
              <a:rPr lang="cs-CZ" sz="1800" dirty="0"/>
              <a:t>uších sluchátka pro poslech </a:t>
            </a:r>
            <a:r>
              <a:rPr lang="cs-CZ" sz="1800" dirty="0" smtClean="0"/>
              <a:t>hudby, </a:t>
            </a:r>
            <a:r>
              <a:rPr lang="cs-CZ" sz="1800" b="1" dirty="0" smtClean="0">
                <a:solidFill>
                  <a:srgbClr val="FF0000"/>
                </a:solidFill>
              </a:rPr>
              <a:t>neslyší </a:t>
            </a:r>
            <a:r>
              <a:rPr lang="cs-CZ" sz="1800" b="1" dirty="0">
                <a:solidFill>
                  <a:srgbClr val="FF0000"/>
                </a:solidFill>
              </a:rPr>
              <a:t>tramvaj, auta ani jiné další zvuky ve své blízkosti</a:t>
            </a:r>
            <a:r>
              <a:rPr lang="cs-CZ" sz="1800" dirty="0"/>
              <a:t>, které </a:t>
            </a:r>
            <a:r>
              <a:rPr lang="cs-CZ" sz="1800" dirty="0" smtClean="0"/>
              <a:t>ho mohou </a:t>
            </a:r>
            <a:r>
              <a:rPr lang="cs-CZ" sz="1800" dirty="0"/>
              <a:t>upozornit na stálé nebo blížící se </a:t>
            </a:r>
            <a:r>
              <a:rPr lang="cs-CZ" sz="1800" dirty="0" smtClean="0"/>
              <a:t>nebezpečí. Více se můžete dozvědět v jiném vzdělávacím materiálu</a:t>
            </a:r>
            <a:r>
              <a:rPr lang="cs-CZ" sz="1800" dirty="0" smtClean="0">
                <a:latin typeface="+mn-lt"/>
              </a:rPr>
              <a:t> (</a:t>
            </a:r>
            <a:r>
              <a:rPr lang="cs-CZ" sz="1800" cap="all" dirty="0" smtClean="0">
                <a:latin typeface="+mn-lt"/>
                <a:cs typeface="Arial" panose="020B0604020202020204" pitchFamily="34" charset="0"/>
              </a:rPr>
              <a:t>Když </a:t>
            </a:r>
            <a:r>
              <a:rPr lang="cs-CZ" sz="1800" cap="all" dirty="0">
                <a:latin typeface="+mn-lt"/>
                <a:cs typeface="Arial" panose="020B0604020202020204" pitchFamily="34" charset="0"/>
              </a:rPr>
              <a:t>nepozornost </a:t>
            </a:r>
            <a:r>
              <a:rPr lang="cs-CZ" sz="1800" cap="all" dirty="0" smtClean="0">
                <a:latin typeface="+mn-lt"/>
                <a:cs typeface="Arial" panose="020B0604020202020204" pitchFamily="34" charset="0"/>
              </a:rPr>
              <a:t>zabíjí).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82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Nebezpečí používání sluchátek </a:t>
            </a:r>
            <a:br>
              <a:rPr lang="cs-CZ" dirty="0" smtClean="0"/>
            </a:br>
            <a:r>
              <a:rPr lang="cs-CZ" dirty="0" smtClean="0"/>
              <a:t>pro poslech hudby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600" dirty="0" smtClean="0"/>
              <a:t>Pokud pro poslech hudby používáte jakákoliv sluchátka (ta, která se vkládají </a:t>
            </a:r>
            <a:r>
              <a:rPr lang="cs-CZ" sz="1600" dirty="0"/>
              <a:t>hlouběji do </a:t>
            </a:r>
            <a:r>
              <a:rPr lang="cs-CZ" sz="1600" dirty="0" smtClean="0"/>
              <a:t>zvukovodu nebo klasická sluchátka překrývající ušní boltce: </a:t>
            </a:r>
            <a:r>
              <a:rPr lang="cs-CZ" sz="1600" dirty="0" err="1" smtClean="0"/>
              <a:t>supraaurální</a:t>
            </a:r>
            <a:r>
              <a:rPr lang="cs-CZ" sz="1600" dirty="0" smtClean="0"/>
              <a:t> nebo </a:t>
            </a:r>
            <a:r>
              <a:rPr lang="cs-CZ" sz="1600" dirty="0" err="1" smtClean="0"/>
              <a:t>circumaurální</a:t>
            </a:r>
            <a:r>
              <a:rPr lang="cs-CZ" sz="1600" dirty="0" smtClean="0"/>
              <a:t>), </a:t>
            </a:r>
            <a:r>
              <a:rPr lang="cs-CZ" sz="1600" b="1" dirty="0" smtClean="0"/>
              <a:t>měli byste vědět</a:t>
            </a:r>
            <a:r>
              <a:rPr lang="cs-CZ" sz="1600" dirty="0" smtClean="0"/>
              <a:t>:</a:t>
            </a:r>
          </a:p>
          <a:p>
            <a:pPr algn="just"/>
            <a:r>
              <a:rPr lang="cs-CZ" sz="1600" dirty="0" smtClean="0"/>
              <a:t>že </a:t>
            </a:r>
            <a:r>
              <a:rPr lang="cs-CZ" sz="1600" b="1" dirty="0">
                <a:solidFill>
                  <a:srgbClr val="FF0000"/>
                </a:solidFill>
              </a:rPr>
              <a:t>poslouchání hudby </a:t>
            </a:r>
            <a:r>
              <a:rPr lang="cs-CZ" sz="1600" b="1" dirty="0" smtClean="0">
                <a:solidFill>
                  <a:srgbClr val="FF0000"/>
                </a:solidFill>
              </a:rPr>
              <a:t>prostřednictvím </a:t>
            </a:r>
            <a:r>
              <a:rPr lang="cs-CZ" sz="1600" b="1" dirty="0">
                <a:solidFill>
                  <a:srgbClr val="FF0000"/>
                </a:solidFill>
              </a:rPr>
              <a:t>sluchátek může mít už po jedné hodině negativní účinek na lidský sluch</a:t>
            </a:r>
            <a:r>
              <a:rPr lang="cs-CZ" sz="1600" dirty="0"/>
              <a:t>, protože ničí vláskové buňky </a:t>
            </a:r>
            <a:r>
              <a:rPr lang="cs-CZ" sz="1600" dirty="0" smtClean="0"/>
              <a:t>(ukázaly to nedávné výsledky </a:t>
            </a:r>
            <a:r>
              <a:rPr lang="cs-CZ" sz="1600" dirty="0"/>
              <a:t>výzkumu </a:t>
            </a:r>
            <a:r>
              <a:rPr lang="cs-CZ" sz="1600" dirty="0" err="1"/>
              <a:t>Ghentské</a:t>
            </a:r>
            <a:r>
              <a:rPr lang="cs-CZ" sz="1600" dirty="0"/>
              <a:t> Univerzity v </a:t>
            </a:r>
            <a:r>
              <a:rPr lang="cs-CZ" sz="1600" dirty="0" smtClean="0"/>
              <a:t>Belgii),</a:t>
            </a:r>
          </a:p>
          <a:p>
            <a:pPr algn="just"/>
            <a:r>
              <a:rPr lang="cs-CZ" sz="1600" b="1" dirty="0" smtClean="0">
                <a:solidFill>
                  <a:srgbClr val="FF0000"/>
                </a:solidFill>
              </a:rPr>
              <a:t>pecková </a:t>
            </a:r>
            <a:r>
              <a:rPr lang="cs-CZ" sz="1600" b="1" dirty="0">
                <a:solidFill>
                  <a:srgbClr val="FF0000"/>
                </a:solidFill>
              </a:rPr>
              <a:t>sluchátka </a:t>
            </a:r>
            <a:r>
              <a:rPr lang="cs-CZ" sz="1600" b="1" dirty="0" smtClean="0">
                <a:solidFill>
                  <a:srgbClr val="FF0000"/>
                </a:solidFill>
              </a:rPr>
              <a:t>a in-</a:t>
            </a:r>
            <a:r>
              <a:rPr lang="cs-CZ" sz="1600" b="1" dirty="0" err="1" smtClean="0">
                <a:solidFill>
                  <a:srgbClr val="FF0000"/>
                </a:solidFill>
              </a:rPr>
              <a:t>ear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dirty="0">
                <a:solidFill>
                  <a:srgbClr val="FF0000"/>
                </a:solidFill>
              </a:rPr>
              <a:t>sluchátka </a:t>
            </a:r>
            <a:r>
              <a:rPr lang="cs-CZ" sz="1600" dirty="0" smtClean="0"/>
              <a:t>(„špunty“) </a:t>
            </a:r>
            <a:r>
              <a:rPr lang="cs-CZ" sz="1600" dirty="0"/>
              <a:t>velmi dobře </a:t>
            </a:r>
            <a:r>
              <a:rPr lang="cs-CZ" sz="1600" dirty="0" smtClean="0"/>
              <a:t>tlumí </a:t>
            </a:r>
            <a:r>
              <a:rPr lang="cs-CZ" sz="1600" dirty="0"/>
              <a:t>okolní </a:t>
            </a:r>
            <a:r>
              <a:rPr lang="cs-CZ" sz="1600" dirty="0" smtClean="0"/>
              <a:t>zvuky,  </a:t>
            </a:r>
            <a:r>
              <a:rPr lang="cs-CZ" sz="1600" dirty="0" smtClean="0">
                <a:solidFill>
                  <a:srgbClr val="FF0000"/>
                </a:solidFill>
              </a:rPr>
              <a:t>ale </a:t>
            </a:r>
            <a:r>
              <a:rPr lang="cs-CZ" sz="1600" b="1" dirty="0" smtClean="0">
                <a:solidFill>
                  <a:srgbClr val="FF0000"/>
                </a:solidFill>
              </a:rPr>
              <a:t>zvyšují </a:t>
            </a:r>
            <a:r>
              <a:rPr lang="cs-CZ" sz="1600" b="1" dirty="0">
                <a:solidFill>
                  <a:srgbClr val="FF0000"/>
                </a:solidFill>
              </a:rPr>
              <a:t>zatížení </a:t>
            </a:r>
            <a:r>
              <a:rPr lang="cs-CZ" sz="1600" b="1" dirty="0" smtClean="0">
                <a:solidFill>
                  <a:srgbClr val="FF0000"/>
                </a:solidFill>
              </a:rPr>
              <a:t>ucha </a:t>
            </a:r>
            <a:r>
              <a:rPr lang="cs-CZ" sz="1600" dirty="0" smtClean="0"/>
              <a:t>= </a:t>
            </a:r>
            <a:r>
              <a:rPr lang="cs-CZ" sz="1600" dirty="0"/>
              <a:t>zvuk je </a:t>
            </a:r>
            <a:r>
              <a:rPr lang="cs-CZ" sz="1600" dirty="0" smtClean="0"/>
              <a:t>díky vložení přímo </a:t>
            </a:r>
            <a:r>
              <a:rPr lang="cs-CZ" sz="1600" dirty="0"/>
              <a:t>do zvukovodu </a:t>
            </a:r>
            <a:r>
              <a:rPr lang="cs-CZ" sz="1600" dirty="0" smtClean="0"/>
              <a:t>mnohem silnější, </a:t>
            </a:r>
            <a:r>
              <a:rPr lang="cs-CZ" sz="1600" b="1" dirty="0" smtClean="0">
                <a:solidFill>
                  <a:srgbClr val="FF0000"/>
                </a:solidFill>
              </a:rPr>
              <a:t>obdobně mohou fungovat i </a:t>
            </a:r>
            <a:r>
              <a:rPr lang="cs-CZ" sz="1600" b="1" dirty="0" err="1" smtClean="0">
                <a:solidFill>
                  <a:srgbClr val="FF0000"/>
                </a:solidFill>
              </a:rPr>
              <a:t>circumaurální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smtClean="0">
                <a:solidFill>
                  <a:srgbClr val="FF0000"/>
                </a:solidFill>
              </a:rPr>
              <a:t>sluchátka</a:t>
            </a:r>
            <a:r>
              <a:rPr lang="cs-CZ" sz="1600" dirty="0" smtClean="0"/>
              <a:t>, obklopují totiž celý </a:t>
            </a:r>
            <a:r>
              <a:rPr lang="cs-CZ" sz="1600" dirty="0"/>
              <a:t>ušní </a:t>
            </a:r>
            <a:r>
              <a:rPr lang="cs-CZ" sz="1600" dirty="0" smtClean="0"/>
              <a:t>boltec a získávají vlastnost </a:t>
            </a:r>
            <a:r>
              <a:rPr lang="cs-CZ" sz="1600" b="1" dirty="0" smtClean="0"/>
              <a:t>uzavřených sluchátek, </a:t>
            </a:r>
            <a:r>
              <a:rPr lang="cs-CZ" sz="1600" dirty="0"/>
              <a:t>které nepustí zvuk </a:t>
            </a:r>
            <a:r>
              <a:rPr lang="cs-CZ" sz="1600" dirty="0" smtClean="0"/>
              <a:t>ven,</a:t>
            </a:r>
          </a:p>
          <a:p>
            <a:pPr algn="just"/>
            <a:r>
              <a:rPr lang="cs-CZ" sz="1600" b="1" dirty="0" smtClean="0"/>
              <a:t>nevýhodou </a:t>
            </a:r>
            <a:r>
              <a:rPr lang="cs-CZ" sz="1600" b="1" dirty="0" err="1"/>
              <a:t>s</a:t>
            </a:r>
            <a:r>
              <a:rPr lang="cs-CZ" sz="1600" b="1" dirty="0" err="1" smtClean="0"/>
              <a:t>upraaurálních</a:t>
            </a:r>
            <a:r>
              <a:rPr lang="cs-CZ" sz="1600" b="1" dirty="0" smtClean="0"/>
              <a:t> sluchátek může </a:t>
            </a:r>
            <a:r>
              <a:rPr lang="cs-CZ" sz="1600" b="1" dirty="0"/>
              <a:t>být horší tlumení okolních </a:t>
            </a:r>
            <a:r>
              <a:rPr lang="cs-CZ" sz="1600" b="1" dirty="0" smtClean="0"/>
              <a:t>ruchů a potřeba zvyšovat hlasitost hudby nebo jiného poslouchaného obsahu</a:t>
            </a:r>
            <a:r>
              <a:rPr lang="cs-CZ" sz="1600" dirty="0" smtClean="0"/>
              <a:t>.</a:t>
            </a:r>
            <a:endParaRPr lang="cs-CZ" sz="1600" dirty="0"/>
          </a:p>
          <a:p>
            <a:endParaRPr lang="cs-CZ" sz="2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500" dirty="0" smtClean="0"/>
          </a:p>
          <a:p>
            <a:pPr marL="0" indent="0">
              <a:buNone/>
            </a:pPr>
            <a:endParaRPr lang="cs-CZ" sz="2500" dirty="0" smtClean="0"/>
          </a:p>
          <a:p>
            <a:pPr marL="0" indent="0">
              <a:buNone/>
            </a:pPr>
            <a:endParaRPr lang="cs-CZ" sz="2500" dirty="0" smtClean="0"/>
          </a:p>
          <a:p>
            <a:pPr marL="0" indent="0">
              <a:buNone/>
            </a:pPr>
            <a:endParaRPr lang="cs-CZ" sz="2500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182" y="4798631"/>
            <a:ext cx="4859635" cy="54146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55560" y="5194650"/>
            <a:ext cx="8141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 smtClean="0">
                <a:solidFill>
                  <a:srgbClr val="73A9DB"/>
                </a:solidFill>
                <a:latin typeface="+mj-lt"/>
                <a:cs typeface="Arial" panose="020B0604020202020204" pitchFamily="34" charset="0"/>
              </a:rPr>
              <a:t>doporučení</a:t>
            </a:r>
            <a:endParaRPr lang="cs-CZ" b="1" cap="all" dirty="0">
              <a:solidFill>
                <a:srgbClr val="73A9D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10531" y="5563982"/>
            <a:ext cx="8122938" cy="1200329"/>
          </a:xfrm>
          <a:prstGeom prst="rect">
            <a:avLst/>
          </a:prstGeom>
          <a:solidFill>
            <a:srgbClr val="A9CBE9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poslouchat </a:t>
            </a:r>
            <a:r>
              <a:rPr lang="cs-CZ" b="1" dirty="0"/>
              <a:t>hudbu přes sluchátka max. 1 </a:t>
            </a:r>
            <a:r>
              <a:rPr lang="cs-CZ" b="1" dirty="0" smtClean="0"/>
              <a:t>hodinu,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používat </a:t>
            </a:r>
            <a:r>
              <a:rPr lang="cs-CZ" b="1" dirty="0"/>
              <a:t>kvalitní sluchátka s vypnutím šumu (bez vypnutí šumu musíte šum vlastně „přebít“, a to zvýšením hlasitosti poslouchaného obsahu</a:t>
            </a:r>
            <a:r>
              <a:rPr lang="cs-CZ" b="1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udržovat </a:t>
            </a:r>
            <a:r>
              <a:rPr lang="cs-CZ" b="1" dirty="0"/>
              <a:t>hlasitost poslouchané hudby na úrovni 60 % z maxima</a:t>
            </a:r>
            <a:r>
              <a:rPr lang="cs-CZ" b="1" dirty="0" smtClean="0"/>
              <a:t>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09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539552" y="332656"/>
            <a:ext cx="6518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</a:pPr>
            <a:r>
              <a:rPr lang="cs-CZ" sz="4000" dirty="0">
                <a:solidFill>
                  <a:srgbClr val="73A9D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Použité </a:t>
            </a:r>
            <a:r>
              <a:rPr lang="cs-CZ" sz="4000" dirty="0" smtClean="0">
                <a:solidFill>
                  <a:srgbClr val="73A9D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  <a:endParaRPr lang="cs-CZ" sz="4000" dirty="0">
              <a:solidFill>
                <a:srgbClr val="73A9DB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11560" y="1040542"/>
            <a:ext cx="8066930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73A9DB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Text</a:t>
            </a:r>
            <a:endParaRPr lang="cs-CZ" sz="1400" dirty="0">
              <a:solidFill>
                <a:srgbClr val="FFC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0000"/>
                </a:solidFill>
              </a:rPr>
              <a:t>Sluch</a:t>
            </a:r>
            <a:r>
              <a:rPr lang="cs-CZ" sz="1400" dirty="0" smtClean="0"/>
              <a:t>. </a:t>
            </a:r>
            <a:r>
              <a:rPr lang="cs-CZ" sz="1400" i="1" dirty="0"/>
              <a:t>Wikipedie: otevřená encyklopedie</a:t>
            </a:r>
            <a:r>
              <a:rPr lang="cs-CZ" sz="1400" dirty="0"/>
              <a:t> [online]. </a:t>
            </a:r>
            <a:r>
              <a:rPr lang="cs-CZ" sz="1400" dirty="0" err="1"/>
              <a:t>MediaWiki</a:t>
            </a:r>
            <a:r>
              <a:rPr lang="cs-CZ" sz="1400" dirty="0"/>
              <a:t>, stránka naposledy editována 30. 6. </a:t>
            </a:r>
            <a:r>
              <a:rPr lang="cs-CZ" sz="1400" dirty="0" smtClean="0"/>
              <a:t>2019 [</a:t>
            </a:r>
            <a:r>
              <a:rPr lang="cs-CZ" sz="1400" dirty="0"/>
              <a:t>cit. </a:t>
            </a:r>
            <a:r>
              <a:rPr lang="cs-CZ" sz="1400" dirty="0" smtClean="0"/>
              <a:t>2020-02-05]. </a:t>
            </a:r>
            <a:r>
              <a:rPr lang="cs-CZ" sz="1400" dirty="0"/>
              <a:t>Dostupný z: </a:t>
            </a:r>
            <a:r>
              <a:rPr lang="cs-CZ" sz="1400" dirty="0">
                <a:solidFill>
                  <a:srgbClr val="000000"/>
                </a:solidFill>
                <a:hlinkClick r:id="rId2"/>
              </a:rPr>
              <a:t>Wikipedie</a:t>
            </a:r>
            <a:r>
              <a:rPr lang="cs-CZ" sz="1400" dirty="0">
                <a:cs typeface="Arial" panose="020B0604020202020204" pitchFamily="34" charset="0"/>
              </a:rPr>
              <a:t> </a:t>
            </a:r>
            <a:r>
              <a:rPr lang="cs-CZ" sz="1400" dirty="0">
                <a:cs typeface="Arial" panose="020B0604020202020204" pitchFamily="34" charset="0"/>
                <a:hlinkClick r:id="rId2"/>
              </a:rPr>
              <a:t>https://</a:t>
            </a:r>
            <a:r>
              <a:rPr lang="cs-CZ" sz="1400" dirty="0" smtClean="0">
                <a:cs typeface="Arial" panose="020B0604020202020204" pitchFamily="34" charset="0"/>
                <a:hlinkClick r:id="rId2"/>
              </a:rPr>
              <a:t>cs.wikipedia.org/wiki/Sluch</a:t>
            </a:r>
            <a:r>
              <a:rPr lang="cs-CZ" sz="1400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000000"/>
                </a:solidFill>
              </a:rPr>
              <a:t>Zvuk</a:t>
            </a:r>
            <a:r>
              <a:rPr lang="cs-CZ" sz="1400" dirty="0" smtClean="0"/>
              <a:t>. </a:t>
            </a:r>
            <a:r>
              <a:rPr lang="cs-CZ" sz="1400" i="1" dirty="0"/>
              <a:t>Wikipedie: otevřená encyklopedie</a:t>
            </a:r>
            <a:r>
              <a:rPr lang="cs-CZ" sz="1400" dirty="0"/>
              <a:t> [online]. </a:t>
            </a:r>
            <a:r>
              <a:rPr lang="cs-CZ" sz="1400" dirty="0" err="1"/>
              <a:t>MediaWiki</a:t>
            </a:r>
            <a:r>
              <a:rPr lang="cs-CZ" sz="1400" dirty="0"/>
              <a:t>, stránka naposledy editována 13. 12. 2019</a:t>
            </a:r>
            <a:r>
              <a:rPr lang="cs-CZ" sz="1400" dirty="0" smtClean="0"/>
              <a:t> </a:t>
            </a:r>
            <a:r>
              <a:rPr lang="cs-CZ" sz="1400" dirty="0"/>
              <a:t>[cit. 2020-02-05]. Dostupný z: </a:t>
            </a:r>
            <a:r>
              <a:rPr lang="cs-CZ" sz="1400" dirty="0" smtClean="0">
                <a:solidFill>
                  <a:srgbClr val="000000"/>
                </a:solidFill>
                <a:hlinkClick r:id="rId2"/>
              </a:rPr>
              <a:t>Wikipedie</a:t>
            </a:r>
            <a:r>
              <a:rPr lang="cs-CZ" sz="1400" dirty="0" smtClean="0"/>
              <a:t> </a:t>
            </a:r>
            <a:r>
              <a:rPr lang="cs-CZ" sz="1400" dirty="0">
                <a:hlinkClick r:id="rId3"/>
              </a:rPr>
              <a:t>https://</a:t>
            </a:r>
            <a:r>
              <a:rPr lang="cs-CZ" sz="1400" dirty="0" smtClean="0">
                <a:hlinkClick r:id="rId3"/>
              </a:rPr>
              <a:t>cs.wikipedia.org/wiki/Zvuk</a:t>
            </a:r>
            <a:r>
              <a:rPr lang="cs-CZ" sz="1400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smtClean="0"/>
              <a:t>Hluk. </a:t>
            </a:r>
            <a:r>
              <a:rPr lang="cs-CZ" sz="1400" i="1" dirty="0"/>
              <a:t>Wikipedie: otevřená encyklopedie</a:t>
            </a:r>
            <a:r>
              <a:rPr lang="cs-CZ" sz="1400" dirty="0"/>
              <a:t> [online]. </a:t>
            </a:r>
            <a:r>
              <a:rPr lang="cs-CZ" sz="1400" dirty="0" err="1"/>
              <a:t>MediaWiki</a:t>
            </a:r>
            <a:r>
              <a:rPr lang="cs-CZ" sz="1400" dirty="0"/>
              <a:t>, stránka naposledy editována 13. 12. 2019 [cit. 2020-02-05]. Dostupný z: </a:t>
            </a:r>
            <a:r>
              <a:rPr lang="cs-CZ" sz="1400" dirty="0">
                <a:hlinkClick r:id="rId4"/>
              </a:rPr>
              <a:t>https://</a:t>
            </a:r>
            <a:r>
              <a:rPr lang="cs-CZ" sz="1400" dirty="0" smtClean="0">
                <a:hlinkClick r:id="rId4"/>
              </a:rPr>
              <a:t>cs.wikipedia.org/wiki/Hluk</a:t>
            </a:r>
            <a:r>
              <a:rPr lang="cs-CZ" sz="1400" dirty="0" smtClean="0"/>
              <a:t>. </a:t>
            </a:r>
            <a:endParaRPr lang="cs-CZ" sz="1400" dirty="0" smtClean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smtClean="0"/>
              <a:t>Hluk. </a:t>
            </a:r>
            <a:r>
              <a:rPr lang="cs-CZ" sz="1400" i="1" dirty="0" err="1"/>
              <a:t>Wikiskripta</a:t>
            </a:r>
            <a:r>
              <a:rPr lang="cs-CZ" sz="1400" i="1" dirty="0"/>
              <a:t> </a:t>
            </a:r>
            <a:r>
              <a:rPr lang="cs-CZ" sz="1400" dirty="0" smtClean="0"/>
              <a:t>[</a:t>
            </a:r>
            <a:r>
              <a:rPr lang="cs-CZ" sz="1400" dirty="0"/>
              <a:t>online]. </a:t>
            </a:r>
            <a:r>
              <a:rPr lang="cs-CZ" sz="1400" dirty="0" err="1"/>
              <a:t>MediaWiki</a:t>
            </a:r>
            <a:r>
              <a:rPr lang="cs-CZ" sz="1400" dirty="0" smtClean="0"/>
              <a:t>,</a:t>
            </a:r>
            <a:r>
              <a:rPr lang="cs-CZ" sz="1400" dirty="0"/>
              <a:t> stránka naposledy editována</a:t>
            </a:r>
            <a:r>
              <a:rPr lang="cs-CZ" sz="1400" dirty="0" smtClean="0"/>
              <a:t> </a:t>
            </a:r>
            <a:r>
              <a:rPr lang="cs-CZ" sz="1400" dirty="0"/>
              <a:t>8. 12. </a:t>
            </a:r>
            <a:r>
              <a:rPr lang="cs-CZ" sz="1400" dirty="0" smtClean="0"/>
              <a:t>2019 </a:t>
            </a:r>
            <a:r>
              <a:rPr lang="cs-CZ" sz="1400" dirty="0" smtClean="0">
                <a:sym typeface="Symbol" panose="05050102010706020507" pitchFamily="18" charset="2"/>
              </a:rPr>
              <a:t></a:t>
            </a:r>
            <a:r>
              <a:rPr lang="cs-CZ" sz="1400" dirty="0"/>
              <a:t>cit. </a:t>
            </a:r>
            <a:r>
              <a:rPr lang="cs-CZ" sz="1400" dirty="0" smtClean="0"/>
              <a:t>2020-02-2]. </a:t>
            </a:r>
            <a:r>
              <a:rPr lang="cs-CZ" sz="1400" dirty="0"/>
              <a:t>Dostupný z: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smtClean="0">
                <a:solidFill>
                  <a:srgbClr val="FF0000"/>
                </a:solidFill>
                <a:hlinkClick r:id="rId5"/>
              </a:rPr>
              <a:t>Wikiskriptahttps</a:t>
            </a:r>
            <a:r>
              <a:rPr lang="cs-CZ" sz="1400" dirty="0">
                <a:solidFill>
                  <a:srgbClr val="FF0000"/>
                </a:solidFill>
                <a:hlinkClick r:id="rId5"/>
              </a:rPr>
              <a:t>://</a:t>
            </a:r>
            <a:r>
              <a:rPr lang="cs-CZ" sz="1400" dirty="0" smtClean="0">
                <a:solidFill>
                  <a:srgbClr val="FF0000"/>
                </a:solidFill>
                <a:hlinkClick r:id="rId5"/>
              </a:rPr>
              <a:t>www.wikiskripta.eu/w/Hluk</a:t>
            </a:r>
            <a:r>
              <a:rPr lang="cs-CZ" sz="1400" dirty="0" smtClean="0"/>
              <a:t>.</a:t>
            </a:r>
            <a:endParaRPr lang="cs-CZ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i="1" dirty="0" smtClean="0"/>
              <a:t>Encyklopedie fyziky </a:t>
            </a:r>
            <a:r>
              <a:rPr lang="cs-CZ" sz="1400" dirty="0"/>
              <a:t>[online]. </a:t>
            </a:r>
            <a:r>
              <a:rPr lang="cs-CZ" sz="1400" dirty="0" smtClean="0"/>
              <a:t>Jaroslav </a:t>
            </a:r>
            <a:r>
              <a:rPr lang="cs-CZ" sz="1400" dirty="0"/>
              <a:t>Reichl, Martin </a:t>
            </a:r>
            <a:r>
              <a:rPr lang="cs-CZ" sz="1400" dirty="0" err="1" smtClean="0"/>
              <a:t>Všetička</a:t>
            </a:r>
            <a:r>
              <a:rPr lang="cs-CZ" sz="1400" dirty="0"/>
              <a:t> </a:t>
            </a:r>
            <a:r>
              <a:rPr lang="cs-CZ" sz="1400" dirty="0" smtClean="0">
                <a:sym typeface="Symbol" panose="05050102010706020507" pitchFamily="18" charset="2"/>
              </a:rPr>
              <a:t></a:t>
            </a:r>
            <a:r>
              <a:rPr lang="cs-CZ" sz="1400" dirty="0"/>
              <a:t>cit. 2020-02-05</a:t>
            </a:r>
            <a:r>
              <a:rPr lang="cs-CZ" sz="1400" dirty="0" smtClean="0"/>
              <a:t>]. Dostupný </a:t>
            </a:r>
            <a:r>
              <a:rPr lang="cs-CZ" sz="1400" dirty="0"/>
              <a:t>z: </a:t>
            </a:r>
            <a:r>
              <a:rPr lang="cs-CZ" sz="1400" dirty="0" smtClean="0"/>
              <a:t> </a:t>
            </a:r>
            <a:r>
              <a:rPr lang="cs-CZ" sz="1400" dirty="0" smtClean="0">
                <a:hlinkClick r:id="rId6"/>
              </a:rPr>
              <a:t>http</a:t>
            </a:r>
            <a:r>
              <a:rPr lang="cs-CZ" sz="1400" dirty="0">
                <a:hlinkClick r:id="rId6"/>
              </a:rPr>
              <a:t>://</a:t>
            </a:r>
            <a:r>
              <a:rPr lang="cs-CZ" sz="1400" dirty="0" smtClean="0">
                <a:hlinkClick r:id="rId6"/>
              </a:rPr>
              <a:t>fyzika.jreichl.com/</a:t>
            </a:r>
            <a:r>
              <a:rPr lang="cs-CZ" sz="14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i="1" dirty="0" smtClean="0"/>
              <a:t>Auris-audio.cz </a:t>
            </a:r>
            <a:r>
              <a:rPr lang="cs-CZ" sz="1400" dirty="0"/>
              <a:t>[online</a:t>
            </a:r>
            <a:r>
              <a:rPr lang="cs-CZ" sz="1400" dirty="0" smtClean="0"/>
              <a:t>]. </a:t>
            </a:r>
            <a:r>
              <a:rPr lang="cs-CZ" sz="1400" dirty="0" err="1"/>
              <a:t>Auris</a:t>
            </a:r>
            <a:r>
              <a:rPr lang="cs-CZ" sz="1400" dirty="0"/>
              <a:t> </a:t>
            </a:r>
            <a:r>
              <a:rPr lang="cs-CZ" sz="1400" dirty="0" smtClean="0"/>
              <a:t>Audio Přeštice </a:t>
            </a:r>
            <a:r>
              <a:rPr lang="cs-CZ" sz="1400" dirty="0" smtClean="0">
                <a:sym typeface="Symbol" panose="05050102010706020507" pitchFamily="18" charset="2"/>
              </a:rPr>
              <a:t></a:t>
            </a:r>
            <a:r>
              <a:rPr lang="cs-CZ" sz="1400" dirty="0"/>
              <a:t>cit. </a:t>
            </a:r>
            <a:r>
              <a:rPr lang="cs-CZ" sz="1400" dirty="0" smtClean="0"/>
              <a:t>2020-02-26]. Dostupný </a:t>
            </a:r>
            <a:r>
              <a:rPr lang="cs-CZ" sz="1400" dirty="0"/>
              <a:t>z: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smtClean="0">
                <a:solidFill>
                  <a:srgbClr val="FF0000"/>
                </a:solidFill>
                <a:hlinkClick r:id="rId7"/>
              </a:rPr>
              <a:t>https</a:t>
            </a:r>
            <a:r>
              <a:rPr lang="cs-CZ" sz="1400" dirty="0">
                <a:solidFill>
                  <a:srgbClr val="FF0000"/>
                </a:solidFill>
                <a:hlinkClick r:id="rId7"/>
              </a:rPr>
              <a:t>://</a:t>
            </a:r>
            <a:r>
              <a:rPr lang="cs-CZ" sz="1400" dirty="0" smtClean="0">
                <a:solidFill>
                  <a:srgbClr val="FF0000"/>
                </a:solidFill>
                <a:hlinkClick r:id="rId7"/>
              </a:rPr>
              <a:t>www.auris-audio.cz</a:t>
            </a:r>
            <a:r>
              <a:rPr lang="cs-CZ" sz="14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cap="all" dirty="0" err="1" smtClean="0"/>
              <a:t>Rokoský</a:t>
            </a:r>
            <a:r>
              <a:rPr lang="cs-CZ" sz="1400" dirty="0" smtClean="0"/>
              <a:t>, Jiří. Zabíjí </a:t>
            </a:r>
            <a:r>
              <a:rPr lang="cs-CZ" sz="1400" dirty="0"/>
              <a:t>Evropská komise poslech na cestách?</a:t>
            </a:r>
            <a:r>
              <a:rPr lang="cs-CZ" sz="1400" b="1" dirty="0"/>
              <a:t> </a:t>
            </a:r>
            <a:r>
              <a:rPr lang="cs-CZ" sz="1400" i="1" dirty="0" smtClean="0"/>
              <a:t>Avmania.cz </a:t>
            </a:r>
            <a:r>
              <a:rPr lang="cs-CZ" sz="1400" dirty="0" smtClean="0"/>
              <a:t>[online</a:t>
            </a:r>
            <a:r>
              <a:rPr lang="cs-CZ" sz="1400" dirty="0"/>
              <a:t>].</a:t>
            </a:r>
            <a:r>
              <a:rPr lang="cs-CZ" sz="1400" b="1" dirty="0" smtClean="0"/>
              <a:t> </a:t>
            </a:r>
            <a:r>
              <a:rPr lang="en-US" sz="1400" dirty="0" smtClean="0"/>
              <a:t>CZECH </a:t>
            </a:r>
            <a:r>
              <a:rPr lang="en-US" sz="1400" dirty="0"/>
              <a:t>NEWS CENTER </a:t>
            </a:r>
            <a:r>
              <a:rPr lang="en-US" sz="1400" dirty="0" err="1"/>
              <a:t>a.s</a:t>
            </a:r>
            <a:r>
              <a:rPr lang="en-US" sz="1400" dirty="0" smtClean="0"/>
              <a:t>.</a:t>
            </a:r>
            <a:r>
              <a:rPr lang="cs-CZ" sz="1400" dirty="0" smtClean="0"/>
              <a:t>,</a:t>
            </a:r>
            <a:r>
              <a:rPr lang="en-US" sz="1400" dirty="0" smtClean="0"/>
              <a:t> </a:t>
            </a:r>
            <a:r>
              <a:rPr lang="cs-CZ" sz="1400" dirty="0" smtClean="0"/>
              <a:t>1</a:t>
            </a:r>
            <a:r>
              <a:rPr lang="cs-CZ" sz="1400" dirty="0"/>
              <a:t>. </a:t>
            </a:r>
            <a:r>
              <a:rPr lang="cs-CZ" sz="1400" dirty="0" smtClean="0"/>
              <a:t>10. 2009 </a:t>
            </a:r>
            <a:r>
              <a:rPr lang="cs-CZ" sz="1400" dirty="0">
                <a:sym typeface="Symbol" panose="05050102010706020507" pitchFamily="18" charset="2"/>
              </a:rPr>
              <a:t></a:t>
            </a:r>
            <a:r>
              <a:rPr lang="cs-CZ" sz="1400" dirty="0"/>
              <a:t>cit. 2020-02-06</a:t>
            </a:r>
            <a:r>
              <a:rPr lang="cs-CZ" sz="1400" dirty="0" smtClean="0"/>
              <a:t>]. Dostupný </a:t>
            </a:r>
            <a:r>
              <a:rPr lang="cs-CZ" sz="1400" dirty="0"/>
              <a:t>z: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smtClean="0">
                <a:solidFill>
                  <a:srgbClr val="FF0000"/>
                </a:solidFill>
                <a:hlinkClick r:id="rId8"/>
              </a:rPr>
              <a:t>https</a:t>
            </a:r>
            <a:r>
              <a:rPr lang="cs-CZ" sz="1400" dirty="0">
                <a:solidFill>
                  <a:srgbClr val="FF0000"/>
                </a:solidFill>
                <a:hlinkClick r:id="rId8"/>
              </a:rPr>
              <a:t>://</a:t>
            </a:r>
            <a:r>
              <a:rPr lang="cs-CZ" sz="1400" dirty="0" smtClean="0">
                <a:solidFill>
                  <a:srgbClr val="FF0000"/>
                </a:solidFill>
                <a:hlinkClick r:id="rId8"/>
              </a:rPr>
              <a:t>avmania.zive.cz/zabiji-</a:t>
            </a:r>
            <a:r>
              <a:rPr lang="cs-CZ" sz="1400" dirty="0" err="1" smtClean="0">
                <a:solidFill>
                  <a:srgbClr val="FF0000"/>
                </a:solidFill>
                <a:hlinkClick r:id="rId8"/>
              </a:rPr>
              <a:t>evropska</a:t>
            </a:r>
            <a:r>
              <a:rPr lang="cs-CZ" sz="1400" dirty="0" smtClean="0">
                <a:solidFill>
                  <a:srgbClr val="FF0000"/>
                </a:solidFill>
                <a:hlinkClick r:id="rId8"/>
              </a:rPr>
              <a:t>-komise-poslech-na-</a:t>
            </a:r>
            <a:r>
              <a:rPr lang="cs-CZ" sz="1400" dirty="0" err="1" smtClean="0">
                <a:solidFill>
                  <a:srgbClr val="FF0000"/>
                </a:solidFill>
                <a:hlinkClick r:id="rId8"/>
              </a:rPr>
              <a:t>cestach</a:t>
            </a:r>
            <a:r>
              <a:rPr lang="cs-CZ" sz="14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cap="all" dirty="0" smtClean="0"/>
              <a:t>Sedláček</a:t>
            </a:r>
            <a:r>
              <a:rPr lang="cs-CZ" sz="1400" dirty="0"/>
              <a:t>, </a:t>
            </a:r>
            <a:r>
              <a:rPr lang="cs-CZ" sz="1400" dirty="0" smtClean="0"/>
              <a:t>Karel. </a:t>
            </a:r>
            <a:r>
              <a:rPr lang="cs-CZ" sz="1400" i="1" dirty="0"/>
              <a:t>Akustické izolace v příčkách </a:t>
            </a:r>
            <a:r>
              <a:rPr lang="cs-CZ" sz="1400" dirty="0"/>
              <a:t>[online].</a:t>
            </a:r>
            <a:r>
              <a:rPr lang="cs-CZ" sz="1400" cap="all" dirty="0" smtClean="0"/>
              <a:t> </a:t>
            </a:r>
            <a:r>
              <a:rPr lang="cs-CZ" sz="1400" dirty="0"/>
              <a:t>Saint-</a:t>
            </a:r>
            <a:r>
              <a:rPr lang="cs-CZ" sz="1400" dirty="0" err="1"/>
              <a:t>Gobain</a:t>
            </a:r>
            <a:r>
              <a:rPr lang="cs-CZ" sz="1400" dirty="0"/>
              <a:t> </a:t>
            </a:r>
            <a:r>
              <a:rPr lang="cs-CZ" sz="1400" dirty="0" smtClean="0"/>
              <a:t>ISOVER</a:t>
            </a:r>
            <a:r>
              <a:rPr lang="cs-CZ" sz="1400" cap="all" dirty="0" smtClean="0"/>
              <a:t>, </a:t>
            </a:r>
            <a:r>
              <a:rPr lang="cs-CZ" sz="1400" dirty="0" smtClean="0"/>
              <a:t>2. 9. 2016 </a:t>
            </a:r>
            <a:r>
              <a:rPr lang="cs-CZ" sz="1400" dirty="0" smtClean="0">
                <a:sym typeface="Symbol" panose="05050102010706020507" pitchFamily="18" charset="2"/>
              </a:rPr>
              <a:t></a:t>
            </a:r>
            <a:r>
              <a:rPr lang="cs-CZ" sz="1400" dirty="0" smtClean="0"/>
              <a:t>cit</a:t>
            </a:r>
            <a:r>
              <a:rPr lang="cs-CZ" sz="1400" dirty="0"/>
              <a:t>. </a:t>
            </a:r>
            <a:r>
              <a:rPr lang="cs-CZ" sz="1400" dirty="0" smtClean="0"/>
              <a:t>2020-02-27]. Dostupný </a:t>
            </a:r>
            <a:r>
              <a:rPr lang="cs-CZ" sz="1400" dirty="0"/>
              <a:t>z:</a:t>
            </a:r>
            <a:r>
              <a:rPr lang="cs-CZ" sz="1400" dirty="0" smtClean="0"/>
              <a:t> </a:t>
            </a:r>
            <a:r>
              <a:rPr lang="cs-CZ" sz="1400" dirty="0" smtClean="0">
                <a:hlinkClick r:id="rId9"/>
              </a:rPr>
              <a:t>https</a:t>
            </a:r>
            <a:r>
              <a:rPr lang="cs-CZ" sz="1400" dirty="0">
                <a:hlinkClick r:id="rId9"/>
              </a:rPr>
              <a:t>://</a:t>
            </a:r>
            <a:r>
              <a:rPr lang="cs-CZ" sz="1400" dirty="0" smtClean="0">
                <a:hlinkClick r:id="rId9"/>
              </a:rPr>
              <a:t>www.isover.cz/aktuality/</a:t>
            </a:r>
            <a:r>
              <a:rPr lang="cs-CZ" sz="1400" dirty="0" err="1" smtClean="0">
                <a:hlinkClick r:id="rId9"/>
              </a:rPr>
              <a:t>akusticke</a:t>
            </a:r>
            <a:r>
              <a:rPr lang="cs-CZ" sz="1400" dirty="0" smtClean="0">
                <a:hlinkClick r:id="rId9"/>
              </a:rPr>
              <a:t>-izolace-v-</a:t>
            </a:r>
            <a:r>
              <a:rPr lang="cs-CZ" sz="1400" dirty="0" err="1" smtClean="0">
                <a:hlinkClick r:id="rId9"/>
              </a:rPr>
              <a:t>prickach</a:t>
            </a:r>
            <a:r>
              <a:rPr lang="cs-CZ" sz="1400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 smtClean="0"/>
              <a:t>Datart </a:t>
            </a:r>
            <a:r>
              <a:rPr lang="cs-CZ" sz="1400" dirty="0"/>
              <a:t>[online]. </a:t>
            </a:r>
            <a:r>
              <a:rPr lang="pl-PL" sz="1400" dirty="0" smtClean="0"/>
              <a:t>© </a:t>
            </a:r>
            <a:r>
              <a:rPr lang="pl-PL" sz="1400" dirty="0"/>
              <a:t>2020 HP TRONIC Zlín, spol. s r.o</a:t>
            </a:r>
            <a:r>
              <a:rPr lang="pl-PL" sz="1400" dirty="0" smtClean="0"/>
              <a:t>. </a:t>
            </a:r>
            <a:r>
              <a:rPr lang="cs-CZ" sz="1400" dirty="0">
                <a:sym typeface="Symbol" panose="05050102010706020507" pitchFamily="18" charset="2"/>
              </a:rPr>
              <a:t></a:t>
            </a:r>
            <a:r>
              <a:rPr lang="cs-CZ" sz="1400" dirty="0"/>
              <a:t>cit. </a:t>
            </a:r>
            <a:r>
              <a:rPr lang="cs-CZ" sz="1400" dirty="0" smtClean="0"/>
              <a:t>2020-03-02]. </a:t>
            </a:r>
            <a:r>
              <a:rPr lang="cs-CZ" sz="1400" dirty="0"/>
              <a:t>Dostupný z</a:t>
            </a:r>
            <a:r>
              <a:rPr lang="pl-PL" sz="1400" dirty="0" smtClean="0">
                <a:solidFill>
                  <a:srgbClr val="FF0000"/>
                </a:solidFill>
              </a:rPr>
              <a:t> </a:t>
            </a:r>
            <a:r>
              <a:rPr lang="pl-PL" sz="1400" dirty="0">
                <a:solidFill>
                  <a:srgbClr val="FF0000"/>
                </a:solidFill>
                <a:hlinkClick r:id="rId10"/>
              </a:rPr>
              <a:t>https://</a:t>
            </a:r>
            <a:r>
              <a:rPr lang="pl-PL" sz="1400" dirty="0" smtClean="0">
                <a:solidFill>
                  <a:srgbClr val="FF0000"/>
                </a:solidFill>
                <a:hlinkClick r:id="rId10"/>
              </a:rPr>
              <a:t>www.datart.cz</a:t>
            </a:r>
            <a:r>
              <a:rPr lang="pl-PL" sz="1400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cap="all" dirty="0" smtClean="0"/>
              <a:t>Pecinová, </a:t>
            </a:r>
            <a:r>
              <a:rPr lang="cs-CZ" sz="1400" dirty="0"/>
              <a:t>H</a:t>
            </a:r>
            <a:r>
              <a:rPr lang="cs-CZ" sz="1400" dirty="0" smtClean="0"/>
              <a:t>ana. Hodina </a:t>
            </a:r>
            <a:r>
              <a:rPr lang="cs-CZ" sz="1400" dirty="0"/>
              <a:t>s iPodem či MP3 vám může vzít sluch, tvrdí </a:t>
            </a:r>
            <a:r>
              <a:rPr lang="cs-CZ" sz="1400" dirty="0" smtClean="0"/>
              <a:t>vědci. </a:t>
            </a:r>
            <a:r>
              <a:rPr lang="cs-CZ" sz="1400" i="1" dirty="0" smtClean="0"/>
              <a:t>Aktuálně.cz</a:t>
            </a:r>
            <a:r>
              <a:rPr lang="cs-CZ" sz="1400" b="1" dirty="0" smtClean="0"/>
              <a:t> </a:t>
            </a:r>
            <a:r>
              <a:rPr lang="cs-CZ" sz="1400" dirty="0"/>
              <a:t>[online</a:t>
            </a:r>
            <a:r>
              <a:rPr lang="cs-CZ" sz="1400" dirty="0" smtClean="0"/>
              <a:t>], 22</a:t>
            </a:r>
            <a:r>
              <a:rPr lang="cs-CZ" sz="1400" dirty="0"/>
              <a:t>. 6. </a:t>
            </a:r>
            <a:r>
              <a:rPr lang="cs-CZ" sz="1400" dirty="0" smtClean="0"/>
              <a:t>2010</a:t>
            </a:r>
            <a:r>
              <a:rPr lang="cs-CZ" sz="1400" i="1" dirty="0" smtClean="0"/>
              <a:t> </a:t>
            </a:r>
            <a:r>
              <a:rPr lang="cs-CZ" sz="1400" dirty="0" smtClean="0">
                <a:sym typeface="Symbol" panose="05050102010706020507" pitchFamily="18" charset="2"/>
              </a:rPr>
              <a:t></a:t>
            </a:r>
            <a:r>
              <a:rPr lang="cs-CZ" sz="1400" dirty="0"/>
              <a:t>cit. </a:t>
            </a:r>
            <a:r>
              <a:rPr lang="cs-CZ" sz="1400" dirty="0" smtClean="0"/>
              <a:t>2020-03-02]. </a:t>
            </a:r>
            <a:r>
              <a:rPr lang="cs-CZ" sz="1400" dirty="0"/>
              <a:t>Dostupný z </a:t>
            </a:r>
            <a:r>
              <a:rPr lang="cs-CZ" sz="1400" dirty="0" smtClean="0">
                <a:solidFill>
                  <a:srgbClr val="FF0000"/>
                </a:solidFill>
                <a:hlinkClick r:id="rId11"/>
              </a:rPr>
              <a:t>https</a:t>
            </a:r>
            <a:r>
              <a:rPr lang="cs-CZ" sz="1400" dirty="0">
                <a:solidFill>
                  <a:srgbClr val="FF0000"/>
                </a:solidFill>
                <a:hlinkClick r:id="rId11"/>
              </a:rPr>
              <a:t>://zpravy.aktualne.cz/</a:t>
            </a:r>
            <a:r>
              <a:rPr lang="cs-CZ" sz="1400" dirty="0" err="1">
                <a:solidFill>
                  <a:srgbClr val="FF0000"/>
                </a:solidFill>
                <a:hlinkClick r:id="rId11"/>
              </a:rPr>
              <a:t>zahranici</a:t>
            </a:r>
            <a:r>
              <a:rPr lang="cs-CZ" sz="1400" dirty="0">
                <a:solidFill>
                  <a:srgbClr val="FF0000"/>
                </a:solidFill>
                <a:hlinkClick r:id="rId11"/>
              </a:rPr>
              <a:t>/hodina-s-ipodem-ci-mp3-vam-muze-vzit-sluch-tvrdi-vedci/r~i:article:671344</a:t>
            </a:r>
            <a:r>
              <a:rPr lang="cs-CZ" sz="1400" dirty="0" smtClean="0">
                <a:solidFill>
                  <a:srgbClr val="FF0000"/>
                </a:solidFill>
                <a:hlinkClick r:id="rId11"/>
              </a:rPr>
              <a:t>/</a:t>
            </a:r>
            <a:r>
              <a:rPr lang="cs-CZ" sz="1400" dirty="0" smtClean="0"/>
              <a:t>.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endParaRPr lang="cs-CZ" sz="14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3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4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539552" y="332656"/>
            <a:ext cx="6518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</a:pPr>
            <a:r>
              <a:rPr lang="cs-CZ" sz="4000" dirty="0">
                <a:solidFill>
                  <a:srgbClr val="73A9D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Použité </a:t>
            </a:r>
            <a:r>
              <a:rPr lang="cs-CZ" sz="4000" dirty="0" smtClean="0">
                <a:solidFill>
                  <a:srgbClr val="73A9D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zdroje – </a:t>
            </a:r>
            <a:r>
              <a:rPr lang="cs-CZ" sz="4000" dirty="0" err="1" smtClean="0">
                <a:solidFill>
                  <a:srgbClr val="73A9D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pokrač</a:t>
            </a:r>
            <a:r>
              <a:rPr lang="cs-CZ" sz="4000" dirty="0" smtClean="0">
                <a:solidFill>
                  <a:srgbClr val="73A9D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4000" dirty="0">
              <a:solidFill>
                <a:srgbClr val="73A9DB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11560" y="1040542"/>
            <a:ext cx="806693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73A9DB"/>
                </a:solidFill>
              </a:rPr>
              <a:t>Fotografie </a:t>
            </a:r>
            <a:r>
              <a:rPr lang="cs-CZ" sz="1400" b="1" dirty="0">
                <a:solidFill>
                  <a:srgbClr val="73A9DB"/>
                </a:solidFill>
              </a:rPr>
              <a:t>a další obrazový </a:t>
            </a:r>
            <a:r>
              <a:rPr lang="cs-CZ" sz="1400" b="1" dirty="0" smtClean="0">
                <a:solidFill>
                  <a:srgbClr val="73A9DB"/>
                </a:solidFill>
              </a:rPr>
              <a:t>materiál</a:t>
            </a:r>
            <a:r>
              <a:rPr lang="cs-CZ" sz="1400" b="1" dirty="0" smtClean="0">
                <a:solidFill>
                  <a:srgbClr val="73A9DB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cs typeface="Arial" panose="020B0604020202020204" pitchFamily="34" charset="0"/>
              </a:rPr>
              <a:t>Foto</a:t>
            </a:r>
            <a:r>
              <a:rPr lang="cs-CZ" sz="1400" dirty="0" smtClean="0"/>
              <a:t>banka </a:t>
            </a:r>
            <a:r>
              <a:rPr lang="cs-CZ" sz="1400" dirty="0"/>
              <a:t>Depositphotos.com</a:t>
            </a:r>
            <a:r>
              <a:rPr lang="cs-CZ" sz="1400" b="1" dirty="0"/>
              <a:t> </a:t>
            </a:r>
            <a:r>
              <a:rPr lang="cs-CZ" sz="1400" dirty="0"/>
              <a:t>(v rámci standardní licence pro Výzkumný ústav bezpečnosti práce, v. v. i., na období květen 2019 až duben 2020</a:t>
            </a:r>
            <a:r>
              <a:rPr lang="cs-CZ" sz="1400" dirty="0" smtClean="0"/>
              <a:t>).</a:t>
            </a:r>
            <a:r>
              <a:rPr lang="cs-CZ" sz="1400" dirty="0" smtClean="0">
                <a:solidFill>
                  <a:srgbClr val="FFC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Fotobanka Pixabay.com (</a:t>
            </a:r>
            <a:r>
              <a:rPr lang="fr-FR" sz="1400" dirty="0"/>
              <a:t>pod licencí Public Domain (CC0</a:t>
            </a:r>
            <a:r>
              <a:rPr lang="cs-CZ" sz="1400" dirty="0"/>
              <a:t>)</a:t>
            </a:r>
            <a:r>
              <a:rPr lang="fr-FR" sz="1400" dirty="0"/>
              <a:t>). 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i="1" dirty="0" smtClean="0"/>
              <a:t>Encyklopedie </a:t>
            </a:r>
            <a:r>
              <a:rPr lang="cs-CZ" sz="1400" i="1" dirty="0"/>
              <a:t>fyziky </a:t>
            </a:r>
            <a:r>
              <a:rPr lang="cs-CZ" sz="1400" dirty="0"/>
              <a:t>[online]. Jaroslav Reichl, Martin </a:t>
            </a:r>
            <a:r>
              <a:rPr lang="cs-CZ" sz="1400" dirty="0" err="1"/>
              <a:t>Všetička</a:t>
            </a:r>
            <a:r>
              <a:rPr lang="cs-CZ" sz="1400" dirty="0"/>
              <a:t> </a:t>
            </a:r>
            <a:r>
              <a:rPr lang="cs-CZ" sz="1400" dirty="0">
                <a:sym typeface="Symbol" panose="05050102010706020507" pitchFamily="18" charset="2"/>
              </a:rPr>
              <a:t></a:t>
            </a:r>
            <a:r>
              <a:rPr lang="cs-CZ" sz="1400" dirty="0"/>
              <a:t>cit. 2020-02-05]. Dostupný z:  </a:t>
            </a:r>
            <a:r>
              <a:rPr lang="cs-CZ" sz="1400" dirty="0">
                <a:hlinkClick r:id="rId2"/>
              </a:rPr>
              <a:t>http://</a:t>
            </a:r>
            <a:r>
              <a:rPr lang="cs-CZ" sz="1400" dirty="0" smtClean="0">
                <a:hlinkClick r:id="rId2"/>
              </a:rPr>
              <a:t>fyzika.jreichl.com/</a:t>
            </a:r>
            <a:r>
              <a:rPr lang="cs-CZ" sz="1400" dirty="0"/>
              <a:t> </a:t>
            </a:r>
            <a:r>
              <a:rPr lang="cs-CZ" sz="1400" dirty="0" smtClean="0"/>
              <a:t>(</a:t>
            </a:r>
            <a:r>
              <a:rPr lang="cs-CZ" sz="1400" dirty="0" smtClean="0">
                <a:hlinkClick r:id="rId3"/>
              </a:rPr>
              <a:t>http</a:t>
            </a:r>
            <a:r>
              <a:rPr lang="cs-CZ" sz="1400" dirty="0">
                <a:hlinkClick r:id="rId3"/>
              </a:rPr>
              <a:t>://</a:t>
            </a:r>
            <a:r>
              <a:rPr lang="cs-CZ" sz="1400" dirty="0" smtClean="0">
                <a:hlinkClick r:id="rId3"/>
              </a:rPr>
              <a:t>fyzika.jreichl.com/</a:t>
            </a:r>
            <a:r>
              <a:rPr lang="cs-CZ" sz="1400" dirty="0" err="1" smtClean="0">
                <a:hlinkClick r:id="rId3"/>
              </a:rPr>
              <a:t>main.article</a:t>
            </a:r>
            <a:r>
              <a:rPr lang="cs-CZ" sz="1400" dirty="0" smtClean="0">
                <a:hlinkClick r:id="rId3"/>
              </a:rPr>
              <a:t>/</a:t>
            </a:r>
            <a:r>
              <a:rPr lang="cs-CZ" sz="1400" dirty="0" err="1" smtClean="0">
                <a:hlinkClick r:id="rId3"/>
              </a:rPr>
              <a:t>view</a:t>
            </a:r>
            <a:r>
              <a:rPr lang="cs-CZ" sz="1400" dirty="0" smtClean="0">
                <a:hlinkClick r:id="rId3"/>
              </a:rPr>
              <a:t>/201-stavba-a-popis</a:t>
            </a:r>
            <a:r>
              <a:rPr lang="cs-CZ" sz="1400" dirty="0" smtClean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cap="all" dirty="0" err="1"/>
              <a:t>Slomková</a:t>
            </a:r>
            <a:r>
              <a:rPr lang="cs-CZ" sz="1400" dirty="0"/>
              <a:t>, Kristýna. Krátkodobá ztráta sluchu je normální. </a:t>
            </a:r>
            <a:r>
              <a:rPr lang="cs-CZ" sz="1400" i="1" dirty="0"/>
              <a:t>21. století.cz </a:t>
            </a:r>
            <a:r>
              <a:rPr lang="cs-CZ" sz="1400" dirty="0"/>
              <a:t>[online]. RF Hobby s.r.o. </a:t>
            </a:r>
            <a:r>
              <a:rPr lang="cs-CZ" sz="1400" dirty="0">
                <a:sym typeface="Symbol" panose="05050102010706020507" pitchFamily="18" charset="2"/>
              </a:rPr>
              <a:t></a:t>
            </a:r>
            <a:r>
              <a:rPr lang="cs-CZ" sz="1400" dirty="0"/>
              <a:t>cit. 2020-02-27]. Dostupný z: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>
                <a:hlinkClick r:id="rId4"/>
              </a:rPr>
              <a:t>https://21stoleti.cz/2013/04/30/</a:t>
            </a:r>
            <a:r>
              <a:rPr lang="cs-CZ" sz="1400" dirty="0" err="1">
                <a:hlinkClick r:id="rId4"/>
              </a:rPr>
              <a:t>kratkodoba</a:t>
            </a:r>
            <a:r>
              <a:rPr lang="cs-CZ" sz="1400" dirty="0">
                <a:hlinkClick r:id="rId4"/>
              </a:rPr>
              <a:t>-</a:t>
            </a:r>
            <a:r>
              <a:rPr lang="cs-CZ" sz="1400" dirty="0" err="1">
                <a:hlinkClick r:id="rId4"/>
              </a:rPr>
              <a:t>ztrata</a:t>
            </a:r>
            <a:r>
              <a:rPr lang="cs-CZ" sz="1400" dirty="0">
                <a:hlinkClick r:id="rId4"/>
              </a:rPr>
              <a:t>-sluchu-je-</a:t>
            </a:r>
            <a:r>
              <a:rPr lang="cs-CZ" sz="1400" dirty="0" err="1">
                <a:hlinkClick r:id="rId4"/>
              </a:rPr>
              <a:t>normalni</a:t>
            </a:r>
            <a:r>
              <a:rPr lang="cs-CZ" sz="1400" dirty="0">
                <a:hlinkClick r:id="rId4"/>
              </a:rPr>
              <a:t>/</a:t>
            </a:r>
            <a:r>
              <a:rPr lang="cs-CZ" sz="1400" dirty="0"/>
              <a:t>. 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10191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354871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b="1" kern="0" cap="all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b="1" kern="0" cap="all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 smtClean="0"/>
              <a:t>OCHRANA ZDRAVÍ </a:t>
            </a:r>
            <a:r>
              <a:rPr lang="cs-CZ" b="1" dirty="0"/>
              <a:t/>
            </a:r>
            <a:br>
              <a:rPr lang="cs-CZ" b="1" dirty="0"/>
            </a:br>
            <a:r>
              <a:rPr lang="cs-CZ" sz="2800" b="1" smtClean="0"/>
              <a:t/>
            </a:r>
            <a:br>
              <a:rPr lang="cs-CZ" sz="2800" b="1" smtClean="0"/>
            </a:br>
            <a:r>
              <a:rPr lang="cs-CZ" sz="4000" b="1" cap="all">
                <a:solidFill>
                  <a:srgbClr val="73A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Slyším, slyšíš, </a:t>
            </a:r>
            <a:r>
              <a:rPr lang="cs-CZ" sz="4000" b="1" cap="all" smtClean="0">
                <a:solidFill>
                  <a:srgbClr val="73A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slyšíme</a:t>
            </a:r>
            <a:endParaRPr lang="cs-CZ" sz="40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1569349" y="5890781"/>
            <a:ext cx="7151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200" dirty="0" smtClean="0"/>
              <a:t>Zpracoval kolektiv autorů z Výzkumného ústavu bezpečnosti práce, v. v. i., v rámci projektu TIRSMPSV701 </a:t>
            </a:r>
            <a:r>
              <a:rPr lang="cs-CZ" sz="1200" dirty="0"/>
              <a:t>Inovativní řešení skupiny potřeb v oblasti optimalizace předpisů, postupů </a:t>
            </a:r>
            <a:r>
              <a:rPr lang="cs-CZ" sz="1200" dirty="0" smtClean="0"/>
              <a:t>a </a:t>
            </a:r>
            <a:r>
              <a:rPr lang="cs-CZ" sz="1200" dirty="0"/>
              <a:t>opatření </a:t>
            </a:r>
            <a:r>
              <a:rPr lang="cs-CZ" sz="1200" dirty="0" smtClean="0"/>
              <a:t>BOZP </a:t>
            </a:r>
            <a:r>
              <a:rPr lang="cs-CZ" sz="1200" dirty="0"/>
              <a:t>včetně diseminačních </a:t>
            </a:r>
            <a:r>
              <a:rPr lang="cs-CZ" sz="1200" dirty="0" smtClean="0"/>
              <a:t>opatření (TIMPSV0007 Podpora </a:t>
            </a:r>
            <a:r>
              <a:rPr lang="cs-CZ" sz="1200" dirty="0"/>
              <a:t>rozvoje odborných kompetencí budoucí pracovní síly </a:t>
            </a:r>
            <a:r>
              <a:rPr lang="cs-CZ" sz="1200" dirty="0" smtClean="0"/>
              <a:t>k</a:t>
            </a:r>
            <a:r>
              <a:rPr lang="cs-CZ" sz="1200" dirty="0"/>
              <a:t> bezpečnosti a ochraně zdraví při </a:t>
            </a:r>
            <a:r>
              <a:rPr lang="cs-CZ" sz="1200" dirty="0" smtClean="0"/>
              <a:t>práci).</a:t>
            </a:r>
            <a:endParaRPr lang="cs-CZ" sz="1200" dirty="0"/>
          </a:p>
        </p:txBody>
      </p:sp>
      <p:pic>
        <p:nvPicPr>
          <p:cNvPr id="1026" name="Picture 2" descr="Na ministerstvu řádí policie: Zatkla dva lidi z IT ..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1" y="159396"/>
            <a:ext cx="2065795" cy="10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6013822"/>
            <a:ext cx="926114" cy="5849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60"/>
            <a:ext cx="1894303" cy="92017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75656" y="217706"/>
            <a:ext cx="4968552" cy="923330"/>
          </a:xfrm>
          <a:prstGeom prst="rect">
            <a:avLst/>
          </a:prstGeom>
          <a:solidFill>
            <a:schemeClr val="bg1"/>
          </a:solidFill>
          <a:ln>
            <a:solidFill>
              <a:srgbClr val="F0374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 smtClean="0">
                <a:solidFill>
                  <a:srgbClr val="F03741"/>
                </a:solidFill>
              </a:rPr>
              <a:t>Tento projekt a jím dosažené výsledky byly spolufinancovány se </a:t>
            </a:r>
            <a:r>
              <a:rPr lang="cs-CZ" sz="1200" dirty="0">
                <a:solidFill>
                  <a:srgbClr val="F03741"/>
                </a:solidFill>
              </a:rPr>
              <a:t>státní </a:t>
            </a:r>
            <a:r>
              <a:rPr lang="cs-CZ" sz="1200" dirty="0" smtClean="0">
                <a:solidFill>
                  <a:srgbClr val="F03741"/>
                </a:solidFill>
              </a:rPr>
              <a:t>podporou Technologické agentury ČR v rámci Programu BETA2.</a:t>
            </a:r>
          </a:p>
          <a:p>
            <a:pPr algn="ctr"/>
            <a:r>
              <a:rPr lang="cs-CZ" sz="1200" b="1" dirty="0" smtClean="0">
                <a:solidFill>
                  <a:srgbClr val="F03741"/>
                </a:solidFill>
              </a:rPr>
              <a:t>www.tacr.cz</a:t>
            </a:r>
          </a:p>
          <a:p>
            <a:pPr algn="ctr">
              <a:lnSpc>
                <a:spcPct val="150000"/>
              </a:lnSpc>
            </a:pPr>
            <a:r>
              <a:rPr lang="cs-CZ" sz="1200" i="1" dirty="0" smtClean="0">
                <a:solidFill>
                  <a:srgbClr val="F03741"/>
                </a:solidFill>
              </a:rPr>
              <a:t>Výzkum užitečný pro společnost</a:t>
            </a:r>
            <a:r>
              <a:rPr lang="cs-CZ" sz="1200" i="1" dirty="0" smtClean="0">
                <a:solidFill>
                  <a:srgbClr val="FF0000"/>
                </a:solidFill>
              </a:rPr>
              <a:t>.</a:t>
            </a:r>
            <a:endParaRPr lang="cs-CZ" sz="1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Sluch a zvuk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22635" y="4281678"/>
            <a:ext cx="8141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 smtClean="0">
                <a:solidFill>
                  <a:srgbClr val="73A9DB"/>
                </a:solidFill>
              </a:rPr>
              <a:t>Zvuk</a:t>
            </a:r>
            <a:endParaRPr lang="cs-CZ" b="1" cap="all" dirty="0">
              <a:solidFill>
                <a:srgbClr val="73A9DB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01106" y="1815129"/>
            <a:ext cx="8102149" cy="923330"/>
          </a:xfrm>
          <a:prstGeom prst="rect">
            <a:avLst/>
          </a:prstGeom>
          <a:solidFill>
            <a:srgbClr val="A9CBE9"/>
          </a:solidFill>
        </p:spPr>
        <p:txBody>
          <a:bodyPr wrap="square">
            <a:spAutoFit/>
          </a:bodyPr>
          <a:lstStyle/>
          <a:p>
            <a:pPr algn="just">
              <a:buSzPts val="1000"/>
              <a:tabLst>
                <a:tab pos="457200" algn="l"/>
              </a:tabLst>
            </a:pPr>
            <a:r>
              <a:rPr lang="cs-CZ" dirty="0">
                <a:solidFill>
                  <a:srgbClr val="000000"/>
                </a:solidFill>
              </a:rPr>
              <a:t>Sluch je </a:t>
            </a:r>
            <a:r>
              <a:rPr lang="cs-CZ" b="1" dirty="0">
                <a:solidFill>
                  <a:srgbClr val="000000"/>
                </a:solidFill>
              </a:rPr>
              <a:t>schopnost vnímat </a:t>
            </a:r>
            <a:r>
              <a:rPr lang="cs-CZ" b="1" dirty="0" smtClean="0">
                <a:solidFill>
                  <a:srgbClr val="000000"/>
                </a:solidFill>
              </a:rPr>
              <a:t>zvuky</a:t>
            </a:r>
            <a:r>
              <a:rPr lang="cs-CZ" dirty="0" smtClean="0">
                <a:solidFill>
                  <a:srgbClr val="000000"/>
                </a:solidFill>
              </a:rPr>
              <a:t>. Tato schopnost je </a:t>
            </a:r>
            <a:r>
              <a:rPr lang="cs-CZ" dirty="0">
                <a:solidFill>
                  <a:srgbClr val="000000"/>
                </a:solidFill>
              </a:rPr>
              <a:t>společná všem vyšším živočichům, kteří jsou vybaveni speciálním smyslovým </a:t>
            </a:r>
            <a:r>
              <a:rPr lang="cs-CZ" dirty="0" smtClean="0">
                <a:solidFill>
                  <a:srgbClr val="000000"/>
                </a:solidFill>
              </a:rPr>
              <a:t>(sluchovým) orgánem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smtClean="0">
                <a:solidFill>
                  <a:srgbClr val="000000"/>
                </a:solidFill>
              </a:rPr>
              <a:t>tj. uchem</a:t>
            </a:r>
            <a:r>
              <a:rPr lang="cs-CZ" dirty="0">
                <a:solidFill>
                  <a:srgbClr val="000000"/>
                </a:solidFill>
              </a:rPr>
              <a:t>. </a:t>
            </a:r>
            <a:endParaRPr lang="cs-CZ" strike="sngStrike" dirty="0"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01106" y="4684450"/>
            <a:ext cx="8112548" cy="1200329"/>
          </a:xfrm>
          <a:prstGeom prst="rect">
            <a:avLst/>
          </a:prstGeom>
          <a:solidFill>
            <a:srgbClr val="A9CBE9"/>
          </a:solidFill>
        </p:spPr>
        <p:txBody>
          <a:bodyPr wrap="square">
            <a:spAutoFit/>
          </a:bodyPr>
          <a:lstStyle/>
          <a:p>
            <a:pPr algn="just"/>
            <a:r>
              <a:rPr lang="cs-CZ" dirty="0"/>
              <a:t>Zvuk je </a:t>
            </a:r>
            <a:r>
              <a:rPr lang="cs-CZ" b="1" dirty="0"/>
              <a:t>mechanické vlnění </a:t>
            </a:r>
            <a:r>
              <a:rPr lang="cs-CZ" dirty="0"/>
              <a:t>v látkovém prostředí, </a:t>
            </a:r>
            <a:r>
              <a:rPr lang="cs-CZ" b="1" dirty="0"/>
              <a:t>které je schopno vyvolat sluchový vjem</a:t>
            </a:r>
            <a:r>
              <a:rPr lang="cs-CZ" dirty="0" smtClean="0"/>
              <a:t>. </a:t>
            </a:r>
            <a:r>
              <a:rPr lang="cs-CZ" b="1" dirty="0"/>
              <a:t>Každý zvuk se vyznačuje svojí fyzikální </a:t>
            </a:r>
            <a:r>
              <a:rPr lang="cs-CZ" b="1" dirty="0" smtClean="0"/>
              <a:t>intenzitou</a:t>
            </a:r>
            <a:r>
              <a:rPr lang="cs-CZ" dirty="0" smtClean="0"/>
              <a:t>, </a:t>
            </a:r>
            <a:r>
              <a:rPr lang="cs-CZ" dirty="0"/>
              <a:t>odpovídající veličina se nazývá </a:t>
            </a:r>
            <a:r>
              <a:rPr lang="cs-CZ" b="1" dirty="0"/>
              <a:t>hladina intenzity </a:t>
            </a:r>
            <a:r>
              <a:rPr lang="cs-CZ" b="1" dirty="0" smtClean="0"/>
              <a:t>zvuku</a:t>
            </a:r>
            <a:r>
              <a:rPr lang="cs-CZ" dirty="0" smtClean="0"/>
              <a:t>. Hladinu intenzity zvuku měříme a udáváme </a:t>
            </a:r>
            <a:br>
              <a:rPr lang="cs-CZ" dirty="0" smtClean="0"/>
            </a:br>
            <a:r>
              <a:rPr lang="cs-CZ" dirty="0" smtClean="0"/>
              <a:t>v decibelech (dB). </a:t>
            </a:r>
            <a:endParaRPr lang="cs-CZ" strike="sngStrike" dirty="0"/>
          </a:p>
        </p:txBody>
      </p:sp>
      <p:sp>
        <p:nvSpPr>
          <p:cNvPr id="14" name="Obdélník 13"/>
          <p:cNvSpPr/>
          <p:nvPr/>
        </p:nvSpPr>
        <p:spPr>
          <a:xfrm>
            <a:off x="457200" y="1448951"/>
            <a:ext cx="8141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 smtClean="0">
                <a:solidFill>
                  <a:srgbClr val="73A9DB"/>
                </a:solidFill>
                <a:latin typeface="+mj-lt"/>
                <a:cs typeface="Arial" panose="020B0604020202020204" pitchFamily="34" charset="0"/>
              </a:rPr>
              <a:t>sluch</a:t>
            </a:r>
            <a:endParaRPr lang="cs-CZ" b="1" cap="all" dirty="0">
              <a:solidFill>
                <a:srgbClr val="73A9D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79158" y="2750962"/>
            <a:ext cx="8129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Zvuk, který prochází </a:t>
            </a:r>
            <a:r>
              <a:rPr lang="cs-CZ" dirty="0" smtClean="0"/>
              <a:t>zvukovodem, </a:t>
            </a:r>
            <a:r>
              <a:rPr lang="cs-CZ" dirty="0"/>
              <a:t>naráží do bubínku, ten se rozechvěje a vibrace přenáší přes kladívko, kovadlinku a třmínek do hlemýždě. Tam </a:t>
            </a:r>
            <a:r>
              <a:rPr lang="cs-CZ" dirty="0" smtClean="0"/>
              <a:t>(</a:t>
            </a:r>
            <a:r>
              <a:rPr lang="cs-CZ" dirty="0"/>
              <a:t>v Cortiho </a:t>
            </a:r>
            <a:r>
              <a:rPr lang="cs-CZ" dirty="0" smtClean="0"/>
              <a:t>orgánu) na </a:t>
            </a:r>
            <a:r>
              <a:rPr lang="cs-CZ" dirty="0"/>
              <a:t>vibrace reagují </a:t>
            </a:r>
            <a:r>
              <a:rPr lang="cs-CZ" dirty="0" smtClean="0"/>
              <a:t>smyslové buňky, říká se jim vláskové, které </a:t>
            </a:r>
            <a:r>
              <a:rPr lang="cs-CZ" dirty="0"/>
              <a:t>informace o zachyceném zvuku vedou pomocí sluchového nervu k dalšímu zpracování do mozku. </a:t>
            </a:r>
          </a:p>
        </p:txBody>
      </p:sp>
    </p:spTree>
    <p:extLst>
      <p:ext uri="{BB962C8B-B14F-4D97-AF65-F5344CB8AC3E}">
        <p14:creationId xmlns:p14="http://schemas.microsoft.com/office/powerpoint/2010/main" val="13857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467544" y="47339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Jak vypadá lidské ucho?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45" y="5307553"/>
            <a:ext cx="2136330" cy="1290343"/>
          </a:xfrm>
          <a:prstGeom prst="rect">
            <a:avLst/>
          </a:prstGeom>
        </p:spPr>
      </p:pic>
      <p:grpSp>
        <p:nvGrpSpPr>
          <p:cNvPr id="12" name="Skupina 11"/>
          <p:cNvGrpSpPr/>
          <p:nvPr/>
        </p:nvGrpSpPr>
        <p:grpSpPr>
          <a:xfrm>
            <a:off x="467544" y="1587051"/>
            <a:ext cx="5867400" cy="3859420"/>
            <a:chOff x="1422276" y="1977169"/>
            <a:chExt cx="5867400" cy="385942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276" y="1977169"/>
              <a:ext cx="5867400" cy="3648075"/>
            </a:xfrm>
            <a:prstGeom prst="rect">
              <a:avLst/>
            </a:prstGeom>
          </p:spPr>
        </p:pic>
        <p:cxnSp>
          <p:nvCxnSpPr>
            <p:cNvPr id="5" name="Přímá spojnice 4"/>
            <p:cNvCxnSpPr/>
            <p:nvPr/>
          </p:nvCxnSpPr>
          <p:spPr>
            <a:xfrm flipH="1">
              <a:off x="3563888" y="3801206"/>
              <a:ext cx="864096" cy="18240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/>
            <p:cNvSpPr txBox="1"/>
            <p:nvPr/>
          </p:nvSpPr>
          <p:spPr>
            <a:xfrm>
              <a:off x="3263297" y="5605757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bubínek</a:t>
              </a:r>
              <a:endParaRPr lang="cs-CZ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Obdélník 7"/>
          <p:cNvSpPr/>
          <p:nvPr/>
        </p:nvSpPr>
        <p:spPr>
          <a:xfrm>
            <a:off x="6224545" y="5235126"/>
            <a:ext cx="2088232" cy="30777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cs-CZ" sz="1400" dirty="0" smtClean="0"/>
              <a:t>Detail tzv. středního ucha: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638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Kdy mluvíme o hluku </a:t>
            </a:r>
            <a:br>
              <a:rPr lang="cs-CZ" dirty="0" smtClean="0"/>
            </a:br>
            <a:r>
              <a:rPr lang="cs-CZ" dirty="0" smtClean="0"/>
              <a:t>a proč je nebezpečný?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01106" y="1815129"/>
            <a:ext cx="8102149" cy="1477328"/>
          </a:xfrm>
          <a:prstGeom prst="rect">
            <a:avLst/>
          </a:prstGeom>
          <a:solidFill>
            <a:srgbClr val="A9CBE9"/>
          </a:solidFill>
        </p:spPr>
        <p:txBody>
          <a:bodyPr wrap="square">
            <a:spAutoFit/>
          </a:bodyPr>
          <a:lstStyle/>
          <a:p>
            <a:pPr algn="just">
              <a:buSzPts val="1000"/>
              <a:tabLst>
                <a:tab pos="457200" algn="l"/>
              </a:tabLst>
            </a:pPr>
            <a:r>
              <a:rPr lang="cs-CZ" dirty="0" smtClean="0">
                <a:solidFill>
                  <a:srgbClr val="000000"/>
                </a:solidFill>
              </a:rPr>
              <a:t>Hluk </a:t>
            </a:r>
            <a:r>
              <a:rPr lang="cs-CZ" dirty="0" smtClean="0"/>
              <a:t>je zvuk, který má rušivý charakter (jde o nepříjemný zvuk). Z biologického (lékařského) hlediska jde o </a:t>
            </a:r>
            <a:r>
              <a:rPr lang="cs-CZ" b="1" dirty="0" smtClean="0"/>
              <a:t>zvuk škodlivý svou nadměrnou intenzitou </a:t>
            </a:r>
            <a:r>
              <a:rPr lang="cs-CZ" dirty="0" smtClean="0"/>
              <a:t>(hladinou </a:t>
            </a:r>
            <a:r>
              <a:rPr lang="cs-CZ" dirty="0"/>
              <a:t>akustického </a:t>
            </a:r>
            <a:r>
              <a:rPr lang="cs-CZ" dirty="0" smtClean="0"/>
              <a:t>tlaku).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smtClean="0"/>
              <a:t>Hlukem nazýváme každý zvuk, který má rušivý, nebo </a:t>
            </a:r>
            <a:r>
              <a:rPr lang="cs-CZ" b="1" dirty="0" smtClean="0"/>
              <a:t>obtěžující charakter</a:t>
            </a:r>
            <a:r>
              <a:rPr lang="cs-CZ" dirty="0" smtClean="0"/>
              <a:t>, nebo který má </a:t>
            </a:r>
            <a:r>
              <a:rPr lang="cs-CZ" b="1" dirty="0" smtClean="0"/>
              <a:t>škodlivé účinky.</a:t>
            </a:r>
          </a:p>
          <a:p>
            <a:r>
              <a:rPr lang="cs-CZ" dirty="0"/>
              <a:t>Intenzita hluku se vyjadřuje v decibelech (dB</a:t>
            </a:r>
            <a:r>
              <a:rPr lang="cs-CZ" dirty="0" smtClean="0"/>
              <a:t>).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457200" y="1448951"/>
            <a:ext cx="8141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 smtClean="0">
                <a:solidFill>
                  <a:srgbClr val="73A9DB"/>
                </a:solidFill>
                <a:latin typeface="+mj-lt"/>
                <a:cs typeface="Arial" panose="020B0604020202020204" pitchFamily="34" charset="0"/>
              </a:rPr>
              <a:t>hluk</a:t>
            </a:r>
            <a:endParaRPr lang="cs-CZ" b="1" cap="all" dirty="0">
              <a:solidFill>
                <a:srgbClr val="73A9D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96835" y="3460372"/>
            <a:ext cx="810214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Hluk</a:t>
            </a:r>
            <a:r>
              <a:rPr lang="cs-CZ" dirty="0" smtClean="0"/>
              <a:t> s hladinou intenzity </a:t>
            </a:r>
            <a:r>
              <a:rPr lang="cs-CZ" b="1" dirty="0" smtClean="0"/>
              <a:t>nad 30 dB</a:t>
            </a:r>
            <a:r>
              <a:rPr lang="cs-CZ" dirty="0" smtClean="0"/>
              <a:t> je nebezpečný pro nervový systém a psychiku.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96835" y="3963325"/>
            <a:ext cx="8102149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b="1" dirty="0" smtClean="0"/>
              <a:t>Při hladině hluku nad 60 dB</a:t>
            </a:r>
            <a:r>
              <a:rPr lang="cs-CZ" dirty="0" smtClean="0"/>
              <a:t> je ohrožen vegetativní systém, tj. oběhová soustava, trávicí a vylučovací soustavy, hladké svaly, potní a slinné žlázy, pohlavní orgány a další činnosti organismu nezávislé na naší vůli. Např. u hladiny 70 dB – můžeme pozorovat změny krevního tlaku, prokrvení kůže, nebo zvýšení tepové frekvence. Dochází </a:t>
            </a:r>
            <a:br>
              <a:rPr lang="cs-CZ" dirty="0" smtClean="0"/>
            </a:br>
            <a:r>
              <a:rPr lang="cs-CZ" dirty="0" smtClean="0"/>
              <a:t>k ovlivnění spánku </a:t>
            </a:r>
            <a:r>
              <a:rPr lang="cs-CZ" dirty="0"/>
              <a:t>– prodloužení délky </a:t>
            </a:r>
            <a:r>
              <a:rPr lang="cs-CZ" dirty="0" smtClean="0"/>
              <a:t>usínání, a při </a:t>
            </a:r>
            <a:r>
              <a:rPr lang="cs-CZ" dirty="0"/>
              <a:t>hladině 87 dB se probudí </a:t>
            </a:r>
            <a:r>
              <a:rPr lang="cs-CZ" dirty="0" smtClean="0"/>
              <a:t>každý... Negativní </a:t>
            </a:r>
            <a:r>
              <a:rPr lang="cs-CZ" dirty="0"/>
              <a:t>účinky </a:t>
            </a:r>
            <a:r>
              <a:rPr lang="cs-CZ" dirty="0" smtClean="0"/>
              <a:t>má tato intenzita hluku na složité </a:t>
            </a:r>
            <a:r>
              <a:rPr lang="cs-CZ" dirty="0"/>
              <a:t>duševní </a:t>
            </a:r>
            <a:r>
              <a:rPr lang="cs-CZ" dirty="0" smtClean="0"/>
              <a:t>činnosti.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96835" y="5868025"/>
            <a:ext cx="810214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U hluku </a:t>
            </a:r>
            <a:r>
              <a:rPr lang="cs-CZ" dirty="0" smtClean="0"/>
              <a:t>s hladinou intenzity </a:t>
            </a:r>
            <a:r>
              <a:rPr lang="cs-CZ" b="1" dirty="0" smtClean="0"/>
              <a:t>nad 90 dB</a:t>
            </a:r>
            <a:r>
              <a:rPr lang="cs-CZ" dirty="0" smtClean="0"/>
              <a:t> je ohrožen sluchový orgán (sluchový smysl).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96835" y="6387731"/>
            <a:ext cx="810214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Při </a:t>
            </a:r>
            <a:r>
              <a:rPr lang="cs-CZ" b="1" dirty="0"/>
              <a:t>hladině </a:t>
            </a:r>
            <a:r>
              <a:rPr lang="cs-CZ" b="1" dirty="0" smtClean="0"/>
              <a:t>hluku nad 120 dB</a:t>
            </a:r>
            <a:r>
              <a:rPr lang="cs-CZ" dirty="0" smtClean="0"/>
              <a:t> mohou být poškozeny buňky a tkáně.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je zdrojem hluku?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39552" y="1340768"/>
            <a:ext cx="8064896" cy="5416868"/>
          </a:xfrm>
          <a:prstGeom prst="rect">
            <a:avLst/>
          </a:prstGeom>
          <a:solidFill>
            <a:schemeClr val="bg1"/>
          </a:solidFill>
          <a:ln w="38100">
            <a:solidFill>
              <a:srgbClr val="A9CBE9"/>
            </a:solidFill>
          </a:ln>
        </p:spPr>
        <p:txBody>
          <a:bodyPr wrap="square">
            <a:spAutoFit/>
          </a:bodyPr>
          <a:lstStyle/>
          <a:p>
            <a:r>
              <a:rPr lang="cs-CZ" sz="1500" dirty="0" smtClean="0"/>
              <a:t>Hluk nás provází prakticky na každém kroku, doma, venku, v zaměstnání, při trávení volného času. </a:t>
            </a:r>
          </a:p>
          <a:p>
            <a:endParaRPr lang="cs-CZ" sz="1500" b="1" dirty="0" smtClean="0"/>
          </a:p>
          <a:p>
            <a:pPr algn="just"/>
            <a:r>
              <a:rPr lang="cs-CZ" sz="1500" dirty="0" smtClean="0"/>
              <a:t>V domácnosti jde o </a:t>
            </a:r>
            <a:r>
              <a:rPr lang="cs-CZ" sz="1500" b="1" dirty="0" smtClean="0"/>
              <a:t>hluky související s bydlením</a:t>
            </a:r>
            <a:r>
              <a:rPr lang="cs-CZ" sz="1500" dirty="0" smtClean="0"/>
              <a:t>. Určitý, byť minimální, zvuk, produkuje lednice, digestoř, myčka nádobí nebo pračka, slyšíme puštěnou televizi či rádio, hluk je spojen </a:t>
            </a:r>
            <a:br>
              <a:rPr lang="cs-CZ" sz="1500" dirty="0" smtClean="0"/>
            </a:br>
            <a:r>
              <a:rPr lang="cs-CZ" sz="1500" dirty="0" smtClean="0"/>
              <a:t>s vysáváním nebo drobnými opravami a údržbou apod. Zvnějšku pronikají do bytu či domu zvuky projíždějících aut a prostředků hromadné dopravy (automobilová, kolejová a letecká doprava) nebo zvuky ze sousedství (soused pouští hlasitě nové domácí kino se soupravou reproduktorů, seká zahradu sekačkou, jiný řeže dříví do krbu, třetí zkouší zvuk své motorky, v dálce se ozývá štěkot psa, atd.). A co teprve oslavy všeho druhu, vč. silvestrovských, a s nimi ohlušující silvestrovské petardy…</a:t>
            </a:r>
            <a:endParaRPr lang="cs-CZ" sz="1500" dirty="0"/>
          </a:p>
          <a:p>
            <a:endParaRPr lang="cs-CZ" sz="1500" b="1" dirty="0" smtClean="0"/>
          </a:p>
          <a:p>
            <a:pPr algn="just"/>
            <a:r>
              <a:rPr lang="cs-CZ" sz="1500" dirty="0" smtClean="0"/>
              <a:t>Dopravní hluk je kromě toho součástí  </a:t>
            </a:r>
            <a:r>
              <a:rPr lang="cs-CZ" sz="1500" b="1" dirty="0" smtClean="0"/>
              <a:t>komunálního hluku</a:t>
            </a:r>
            <a:r>
              <a:rPr lang="cs-CZ" sz="1500" dirty="0" smtClean="0"/>
              <a:t>, tj. hluku ve venkovním prostředí, jemuž jsou vystaveni lidé zejména v zastavěných oblastech, v oblastech s hustou veřejnou dopravou, ve veřejných parcích, ale i v tichých oblastech aglomerací nebo ve volné krajině, v blízkosti škol, nemocnic a jiných veřejných, hojně navštěvovaných budov nebo obydlených oblastí.</a:t>
            </a:r>
          </a:p>
          <a:p>
            <a:endParaRPr lang="cs-CZ" sz="1500" dirty="0" smtClean="0"/>
          </a:p>
          <a:p>
            <a:pPr algn="just"/>
            <a:r>
              <a:rPr lang="cs-CZ" sz="1500" b="1" dirty="0" smtClean="0"/>
              <a:t>Hluk souvisí také s trávením volného času</a:t>
            </a:r>
            <a:r>
              <a:rPr lang="cs-CZ" sz="1500" dirty="0" smtClean="0"/>
              <a:t> – sportovní události, kulturní a společenské akce. Obzvlášť velký hluk bývá tam, kde se prohánějí automobily nebo motocykly a hraje hlasitá nebo dunivá hudba.</a:t>
            </a:r>
          </a:p>
          <a:p>
            <a:endParaRPr lang="cs-CZ" sz="1500" b="1" dirty="0" smtClean="0"/>
          </a:p>
          <a:p>
            <a:pPr algn="just"/>
            <a:r>
              <a:rPr lang="cs-CZ" sz="1500" dirty="0" smtClean="0"/>
              <a:t>Když pomineme neodmyslitelný </a:t>
            </a:r>
            <a:r>
              <a:rPr lang="cs-CZ" sz="1500" b="1" dirty="0" smtClean="0"/>
              <a:t>hluk ve výrobě </a:t>
            </a:r>
            <a:r>
              <a:rPr lang="cs-CZ" sz="1500" dirty="0" smtClean="0"/>
              <a:t>(mechanizované nářadí v odvětví strojírenství: </a:t>
            </a:r>
            <a:r>
              <a:rPr lang="cs-CZ" sz="1600" dirty="0" smtClean="0"/>
              <a:t>buchar, nýtovačka, děrovačka, výsekový lis</a:t>
            </a:r>
            <a:r>
              <a:rPr lang="cs-CZ" sz="1500" dirty="0" smtClean="0"/>
              <a:t>; důlní stroje), i na jiných pracovištích bývá vysokou hladinu hluku. Taková tiskárna, kopírka či počítač </a:t>
            </a:r>
            <a:r>
              <a:rPr lang="cs-CZ" sz="1500" b="1" dirty="0" smtClean="0"/>
              <a:t>v obyčejné kanceláři</a:t>
            </a:r>
            <a:r>
              <a:rPr lang="cs-CZ" sz="1500" dirty="0" smtClean="0"/>
              <a:t> jsou docela slušnými zdroji hluku, navíc když si zapneme klimatizaci nebo větrák, hned nám hladina hluku o nějaký ten decibel stoupne. 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11696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066463"/>
              </p:ext>
            </p:extLst>
          </p:nvPr>
        </p:nvGraphicFramePr>
        <p:xfrm>
          <a:off x="4139952" y="0"/>
          <a:ext cx="5124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" r:id="rId4" imgW="6831720" imgH="9142560" progId="">
                  <p:embed/>
                </p:oleObj>
              </mc:Choice>
              <mc:Fallback>
                <p:oleObj r:id="rId4" imgW="683172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39952" y="0"/>
                        <a:ext cx="51244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dpis 3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 smtClean="0"/>
              <a:t>Působení hluku</a:t>
            </a:r>
          </a:p>
          <a:p>
            <a:pPr algn="l"/>
            <a:r>
              <a:rPr lang="cs-CZ" sz="4000" dirty="0" smtClean="0"/>
              <a:t>– příklady</a:t>
            </a:r>
            <a:endParaRPr lang="cs-CZ" sz="40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665546"/>
              </p:ext>
            </p:extLst>
          </p:nvPr>
        </p:nvGraphicFramePr>
        <p:xfrm>
          <a:off x="827584" y="2924944"/>
          <a:ext cx="2590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r:id="rId6" imgW="2590200" imgH="2895120" progId="">
                  <p:embed/>
                </p:oleObj>
              </mc:Choice>
              <mc:Fallback>
                <p:oleObj r:id="rId6" imgW="2590200" imgH="2895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584" y="2924944"/>
                        <a:ext cx="2590800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467544" y="1864524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/>
              <a:t>Hladina </a:t>
            </a:r>
            <a:r>
              <a:rPr lang="cs-CZ" sz="2000" b="1" dirty="0"/>
              <a:t>intenzity </a:t>
            </a:r>
            <a:r>
              <a:rPr lang="cs-CZ" sz="2000" b="1" dirty="0" smtClean="0"/>
              <a:t>zvuku vybraných jevů, prostředí, strojů, mechanismů </a:t>
            </a:r>
            <a:br>
              <a:rPr lang="cs-CZ" sz="2000" b="1" dirty="0" smtClean="0"/>
            </a:br>
            <a:r>
              <a:rPr lang="cs-CZ" sz="2000" b="1" dirty="0" smtClean="0"/>
              <a:t>a činností: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082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Jak vlastně hluk poškozuje </a:t>
            </a:r>
            <a:r>
              <a:rPr lang="cs-CZ" dirty="0" smtClean="0"/>
              <a:t>sluch?</a:t>
            </a:r>
            <a:r>
              <a:rPr lang="cs-CZ" dirty="0"/>
              <a:t/>
            </a:r>
            <a:br>
              <a:rPr lang="cs-CZ" dirty="0"/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7200" y="976164"/>
            <a:ext cx="8229600" cy="4708981"/>
          </a:xfrm>
          <a:prstGeom prst="rect">
            <a:avLst/>
          </a:prstGeom>
          <a:solidFill>
            <a:srgbClr val="A9CBE9"/>
          </a:solidFill>
        </p:spPr>
        <p:txBody>
          <a:bodyPr wrap="square">
            <a:spAutoFit/>
          </a:bodyPr>
          <a:lstStyle/>
          <a:p>
            <a:r>
              <a:rPr lang="cs-CZ" sz="1500" b="1" dirty="0"/>
              <a:t>Riziko poškození sluchu hlukem závisí </a:t>
            </a:r>
            <a:r>
              <a:rPr lang="cs-CZ" sz="1500" b="1" dirty="0" smtClean="0"/>
              <a:t>na síle </a:t>
            </a:r>
            <a:r>
              <a:rPr lang="cs-CZ" sz="1500" b="1" dirty="0"/>
              <a:t>hluku a době, po kterou se v hluku pohybujete</a:t>
            </a:r>
            <a:r>
              <a:rPr lang="cs-CZ" sz="1500" b="1" dirty="0" smtClean="0"/>
              <a:t>.</a:t>
            </a:r>
          </a:p>
          <a:p>
            <a:endParaRPr lang="cs-CZ" sz="1500" b="1" dirty="0"/>
          </a:p>
          <a:p>
            <a:pPr algn="just"/>
            <a:r>
              <a:rPr lang="cs-CZ" sz="1500" dirty="0" smtClean="0"/>
              <a:t>Sluch </a:t>
            </a:r>
            <a:r>
              <a:rPr lang="cs-CZ" sz="1500" dirty="0"/>
              <a:t>je velmi citlivý a lehce zranitelný smysl. Nadměrný hluk může dočasně přerušit nervové spoje mezi vláskovými buňkami ve vnitřním uchu a sluchovým nervem a tím způsobit </a:t>
            </a:r>
            <a:r>
              <a:rPr lang="cs-CZ" sz="1500" b="1" dirty="0"/>
              <a:t>poruchu sluchu</a:t>
            </a:r>
            <a:r>
              <a:rPr lang="cs-CZ" sz="1500" dirty="0"/>
              <a:t>. Tento jev se nazývá "</a:t>
            </a:r>
            <a:r>
              <a:rPr lang="cs-CZ" sz="1500" b="1" dirty="0"/>
              <a:t>dočasný posun prahu slyšení</a:t>
            </a:r>
            <a:r>
              <a:rPr lang="cs-CZ" sz="1500" dirty="0"/>
              <a:t>" a jakmile expozice hluku skončí, pomalu se vytratí. Regenerace sluchu pak může trvat několik hodin až několik dní. </a:t>
            </a:r>
            <a:r>
              <a:rPr lang="cs-CZ" sz="1500" b="1" dirty="0" smtClean="0"/>
              <a:t>Posun </a:t>
            </a:r>
            <a:r>
              <a:rPr lang="cs-CZ" sz="1500" b="1" dirty="0"/>
              <a:t>prahu slyšení začíná už na hladinách hluku překračujících </a:t>
            </a:r>
            <a:r>
              <a:rPr lang="cs-CZ" sz="1500" b="1" dirty="0" smtClean="0"/>
              <a:t>80 dB! </a:t>
            </a:r>
            <a:r>
              <a:rPr lang="cs-CZ" sz="1500" dirty="0" smtClean="0"/>
              <a:t>Jakmile </a:t>
            </a:r>
            <a:r>
              <a:rPr lang="cs-CZ" sz="1500" dirty="0"/>
              <a:t>tedy pociťujete po nějaké hlučné události nebo činnosti zvýšení prahu slyšení, berte to jako </a:t>
            </a:r>
            <a:r>
              <a:rPr lang="cs-CZ" sz="1500" b="1" dirty="0"/>
              <a:t>první signál únavy </a:t>
            </a:r>
            <a:r>
              <a:rPr lang="cs-CZ" sz="1500" b="1" dirty="0" smtClean="0"/>
              <a:t>vašeho </a:t>
            </a:r>
            <a:r>
              <a:rPr lang="cs-CZ" sz="1500" b="1" dirty="0"/>
              <a:t>sluchového ústrojí hlukem</a:t>
            </a:r>
            <a:r>
              <a:rPr lang="cs-CZ" sz="1500" dirty="0"/>
              <a:t>.</a:t>
            </a:r>
          </a:p>
          <a:p>
            <a:pPr algn="just"/>
            <a:r>
              <a:rPr lang="cs-CZ" sz="1500" dirty="0"/>
              <a:t> </a:t>
            </a:r>
          </a:p>
          <a:p>
            <a:pPr algn="just"/>
            <a:r>
              <a:rPr lang="cs-CZ" sz="1500" dirty="0"/>
              <a:t>V důsledku působení dlouhotrvajícího, opakovaného nebo velmi intenzivního hluku může dojít ke </a:t>
            </a:r>
            <a:r>
              <a:rPr lang="cs-CZ" sz="1500" b="1" dirty="0"/>
              <a:t>zničení vláskových buněk</a:t>
            </a:r>
            <a:r>
              <a:rPr lang="cs-CZ" sz="1500" dirty="0"/>
              <a:t> a trvalému posunu sluchového prahu. </a:t>
            </a:r>
            <a:r>
              <a:rPr lang="cs-CZ" sz="1500" b="1" dirty="0"/>
              <a:t>Poškozené vláskové buňky nemají schopnost regenerace a nikdy znova nedorostou</a:t>
            </a:r>
            <a:r>
              <a:rPr lang="cs-CZ" sz="1500" b="1" dirty="0" smtClean="0"/>
              <a:t>. Zničení vláskových buněk má za následek: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500" b="1" dirty="0" smtClean="0"/>
              <a:t>sluchovou vadu známou jako</a:t>
            </a:r>
            <a:r>
              <a:rPr lang="cs-CZ" sz="1500" dirty="0" smtClean="0"/>
              <a:t> „</a:t>
            </a:r>
            <a:r>
              <a:rPr lang="cs-CZ" sz="1500" b="1" dirty="0" smtClean="0"/>
              <a:t>percepční porucha</a:t>
            </a:r>
            <a:r>
              <a:rPr lang="cs-CZ" sz="1500" dirty="0" smtClean="0"/>
              <a:t>“, která </a:t>
            </a:r>
            <a:r>
              <a:rPr lang="cs-CZ" sz="1500" dirty="0"/>
              <a:t>postihuje hlavně slyšení v oblasti vysokých </a:t>
            </a:r>
            <a:r>
              <a:rPr lang="cs-CZ" sz="1500" dirty="0" smtClean="0"/>
              <a:t>frekvencí; projevuje </a:t>
            </a:r>
            <a:r>
              <a:rPr lang="cs-CZ" sz="1500" dirty="0"/>
              <a:t>se špatnou srozumitelností některých hlásek a tím i zhoršeným porozuměním </a:t>
            </a:r>
            <a:r>
              <a:rPr lang="cs-CZ" sz="1500" dirty="0" smtClean="0"/>
              <a:t>řeči, nebo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500" b="1" dirty="0" smtClean="0"/>
              <a:t>úplnou hluchotu</a:t>
            </a:r>
            <a:r>
              <a:rPr lang="cs-CZ" sz="1500" dirty="0" smtClean="0"/>
              <a:t>.</a:t>
            </a:r>
            <a:endParaRPr lang="cs-CZ" sz="1500" dirty="0"/>
          </a:p>
          <a:p>
            <a:pPr algn="just"/>
            <a:endParaRPr lang="cs-CZ" sz="1500" b="1" dirty="0" smtClean="0"/>
          </a:p>
          <a:p>
            <a:pPr algn="just"/>
            <a:r>
              <a:rPr lang="cs-CZ" sz="1500" dirty="0" smtClean="0"/>
              <a:t>Zvláštní </a:t>
            </a:r>
            <a:r>
              <a:rPr lang="cs-CZ" sz="1500" dirty="0"/>
              <a:t>nebezpečí pro sluch představuje impulzní neboli </a:t>
            </a:r>
            <a:r>
              <a:rPr lang="cs-CZ" sz="1500" b="1" dirty="0"/>
              <a:t>rázový hluk</a:t>
            </a:r>
            <a:r>
              <a:rPr lang="cs-CZ" sz="1500" dirty="0"/>
              <a:t>. Jde o krátce trvající velmi hlasité zvuky (impulzy), trvající méně než jednu sekundu, následované intervalem s nízkým hlukem (např. výstřel, petarda, výbuch, </a:t>
            </a:r>
            <a:r>
              <a:rPr lang="cs-CZ" sz="1500" dirty="0" smtClean="0"/>
              <a:t>…). </a:t>
            </a:r>
            <a:r>
              <a:rPr lang="cs-CZ" sz="1500" dirty="0"/>
              <a:t>Impulzní hluk může způsobit okamžité </a:t>
            </a:r>
            <a:r>
              <a:rPr lang="cs-CZ" sz="1500" b="1" dirty="0"/>
              <a:t>těžké trvalé poškození sluchu</a:t>
            </a:r>
            <a:r>
              <a:rPr lang="cs-CZ" sz="1500" dirty="0" smtClean="0"/>
              <a:t>.</a:t>
            </a:r>
            <a:endParaRPr lang="cs-CZ" sz="1500" b="1" dirty="0" smtClean="0"/>
          </a:p>
        </p:txBody>
      </p:sp>
      <p:sp>
        <p:nvSpPr>
          <p:cNvPr id="7" name="Obdélník 6"/>
          <p:cNvSpPr/>
          <p:nvPr/>
        </p:nvSpPr>
        <p:spPr>
          <a:xfrm>
            <a:off x="463312" y="5779591"/>
            <a:ext cx="8229600" cy="101566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500" dirty="0"/>
              <a:t>Záludnost poškození sluchu hlukem spočívá v tom, že je obvykle nebolestivé a postupné. Proto si mnohdy člověk vůbec neuvědomí, že ztrácí sluch. A když si konečně všimnete, že se něco děje (hůře slyšíte, jste přecitlivělí na hluk, zvoní </a:t>
            </a:r>
            <a:r>
              <a:rPr lang="cs-CZ" sz="1500" dirty="0" smtClean="0"/>
              <a:t>vám </a:t>
            </a:r>
            <a:r>
              <a:rPr lang="cs-CZ" sz="1500" dirty="0"/>
              <a:t>v uších), je už příliš pozdě, protože </a:t>
            </a:r>
            <a:r>
              <a:rPr lang="cs-CZ" sz="1500" b="1" dirty="0">
                <a:solidFill>
                  <a:srgbClr val="FF0000"/>
                </a:solidFill>
              </a:rPr>
              <a:t>hlukem způsobené poškození sluchu je nevratné</a:t>
            </a:r>
            <a:r>
              <a:rPr lang="cs-CZ" sz="1500" dirty="0"/>
              <a:t>, </a:t>
            </a:r>
            <a:r>
              <a:rPr lang="cs-CZ" sz="1500" dirty="0" smtClean="0"/>
              <a:t>protože </a:t>
            </a:r>
            <a:r>
              <a:rPr lang="cs-CZ" sz="1500" dirty="0"/>
              <a:t>vláskové buňky ve vnitřním uchu se neumí zregenerovat.</a:t>
            </a:r>
          </a:p>
        </p:txBody>
      </p:sp>
    </p:spTree>
    <p:extLst>
      <p:ext uri="{BB962C8B-B14F-4D97-AF65-F5344CB8AC3E}">
        <p14:creationId xmlns:p14="http://schemas.microsoft.com/office/powerpoint/2010/main" val="170750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cs-CZ" dirty="0"/>
              <a:t>Sluch si </a:t>
            </a:r>
            <a:r>
              <a:rPr lang="cs-CZ" dirty="0" smtClean="0"/>
              <a:t>chraňme</a:t>
            </a:r>
            <a:br>
              <a:rPr lang="cs-CZ" dirty="0" smtClean="0"/>
            </a:br>
            <a:r>
              <a:rPr lang="cs-CZ" sz="3100" dirty="0" smtClean="0"/>
              <a:t>Jak?</a:t>
            </a:r>
            <a:r>
              <a:rPr lang="cs-CZ" dirty="0"/>
              <a:t/>
            </a:r>
            <a:br>
              <a:rPr lang="cs-CZ" dirty="0"/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7200" y="1412776"/>
            <a:ext cx="8229600" cy="540147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500" b="1" dirty="0" smtClean="0">
                <a:solidFill>
                  <a:srgbClr val="73A9DB"/>
                </a:solidFill>
              </a:rPr>
              <a:t>JAK SI CHRÁNIT SLUCH? </a:t>
            </a:r>
          </a:p>
          <a:p>
            <a:pPr algn="just"/>
            <a:endParaRPr lang="cs-CZ" sz="1500" b="1" dirty="0" smtClean="0"/>
          </a:p>
          <a:p>
            <a:pPr algn="just"/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luk je škodlivinou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na kterou se 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nejde adaptovat. Je 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potřeba, aby 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lidé byli 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hluku vystaveni v co nejmenší možné míře a aby nebyly překračovány nejvyšší přípustné 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hodnoty (h</a:t>
            </a:r>
            <a:r>
              <a:rPr lang="cs-CZ" sz="1500" b="1" dirty="0" smtClean="0">
                <a:solidFill>
                  <a:srgbClr val="FF0000"/>
                </a:solidFill>
              </a:rPr>
              <a:t>ladina </a:t>
            </a:r>
            <a:r>
              <a:rPr lang="cs-CZ" sz="1500" b="1" dirty="0">
                <a:solidFill>
                  <a:srgbClr val="FF0000"/>
                </a:solidFill>
              </a:rPr>
              <a:t>intenzity </a:t>
            </a:r>
            <a:r>
              <a:rPr lang="cs-CZ" sz="1500" b="1" dirty="0" smtClean="0">
                <a:solidFill>
                  <a:srgbClr val="FF0000"/>
                </a:solidFill>
              </a:rPr>
              <a:t>zvuku)</a:t>
            </a:r>
            <a:r>
              <a:rPr lang="cs-CZ" sz="15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cs-CZ" sz="1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1500" b="1" dirty="0" smtClean="0"/>
              <a:t>Používejte chrániče sluchu vždy, když okolní hluk překračuje 80 dB. </a:t>
            </a:r>
            <a:r>
              <a:rPr lang="cs-CZ" sz="1500" dirty="0" smtClean="0"/>
              <a:t>Jak to poznáte, když nemáte </a:t>
            </a:r>
            <a:br>
              <a:rPr lang="cs-CZ" sz="1500" dirty="0" smtClean="0"/>
            </a:br>
            <a:r>
              <a:rPr lang="cs-CZ" sz="1500" dirty="0" smtClean="0"/>
              <a:t>k dispozici odborně naměřené údaje o hlučnosti daného prostředí?</a:t>
            </a:r>
          </a:p>
          <a:p>
            <a:pPr algn="just"/>
            <a:r>
              <a:rPr lang="cs-CZ" sz="1500" dirty="0" smtClean="0"/>
              <a:t> </a:t>
            </a:r>
          </a:p>
          <a:p>
            <a:pPr algn="just"/>
            <a:r>
              <a:rPr lang="cs-CZ" sz="1500" dirty="0" smtClean="0"/>
              <a:t>Jako vodítko Vám může sloužit, zda můžete bez problémů komunikovat s lidmi kolem sebe. </a:t>
            </a:r>
            <a:r>
              <a:rPr lang="cs-CZ" sz="1500" b="1" dirty="0" smtClean="0"/>
              <a:t>Pokud musíte křičet, abyste se dorozuměli s někým, kdo je od Vás vzdálený cca 2 metry, překračuje hladina hluku bezpečnou mez 80 dB. </a:t>
            </a:r>
          </a:p>
          <a:p>
            <a:pPr algn="just"/>
            <a:r>
              <a:rPr lang="cs-CZ" sz="1500" dirty="0" smtClean="0"/>
              <a:t>Vlastníte-li chytrý telefon, můžete využít některou z mobilních aplikací pro měření hluku, např. </a:t>
            </a:r>
            <a:r>
              <a:rPr lang="cs-CZ" sz="1500" b="1" dirty="0" err="1" smtClean="0"/>
              <a:t>MusicSafeCheck</a:t>
            </a:r>
            <a:r>
              <a:rPr lang="cs-CZ" sz="1500" b="1" dirty="0" smtClean="0"/>
              <a:t> od </a:t>
            </a:r>
            <a:r>
              <a:rPr lang="cs-CZ" sz="1500" b="1" dirty="0" err="1" smtClean="0"/>
              <a:t>Alpine</a:t>
            </a:r>
            <a:r>
              <a:rPr lang="cs-CZ" sz="1500" b="1" dirty="0" smtClean="0"/>
              <a:t> </a:t>
            </a:r>
            <a:r>
              <a:rPr lang="cs-CZ" sz="1500" b="1" dirty="0" err="1" smtClean="0"/>
              <a:t>Hearing</a:t>
            </a:r>
            <a:r>
              <a:rPr lang="cs-CZ" sz="1500" b="1" dirty="0" smtClean="0"/>
              <a:t> </a:t>
            </a:r>
            <a:r>
              <a:rPr lang="cs-CZ" sz="1500" b="1" dirty="0" err="1" smtClean="0"/>
              <a:t>Protection</a:t>
            </a:r>
            <a:r>
              <a:rPr lang="cs-CZ" sz="1500" dirty="0" smtClean="0"/>
              <a:t>. Aplikace měří hladinu hluku a označuje, zda se vystavujete riziku vzniku poškození sluchu vyvolaného hlukem, a ukazuje, jak dlouho můžete být vystaveni naměřené hladině hluku se špunty do uší / bez špuntů do uší (odborný název pro špunty do uší: „zátkové chrániče sluchu“). </a:t>
            </a:r>
            <a:r>
              <a:rPr lang="cs-CZ" sz="1500" b="1" dirty="0" smtClean="0"/>
              <a:t>Ideální je, koupit si hlukoměr. </a:t>
            </a:r>
            <a:endParaRPr lang="cs-CZ" sz="1500" dirty="0" smtClean="0"/>
          </a:p>
          <a:p>
            <a:pPr algn="just"/>
            <a:r>
              <a:rPr lang="cs-CZ" sz="1500" dirty="0" smtClean="0"/>
              <a:t> </a:t>
            </a:r>
          </a:p>
          <a:p>
            <a:pPr algn="just"/>
            <a:r>
              <a:rPr lang="cs-CZ" sz="1500" b="1" dirty="0" smtClean="0"/>
              <a:t>Chrániče sluchu používejte nepřetržitě a v hlučném prostředí je z uší nevyjímejte ani na dobu několika minut! </a:t>
            </a:r>
            <a:endParaRPr lang="cs-CZ" sz="1500" dirty="0" smtClean="0"/>
          </a:p>
          <a:p>
            <a:pPr algn="just"/>
            <a:r>
              <a:rPr lang="cs-CZ" sz="1500" dirty="0" smtClean="0"/>
              <a:t>K tomu, aby byly chrániče účinné, je nutné používat je po celou dobu pobytu v prostředí s rizikem hluku. Dokonce i krátké přerušení nošení chráničů sluchu významně snižuje účinný útlum a efektivní ochranu sluchu před poškozením hlukem. V extrémním hluku se doporučuje kombinovat zátkové chrániče sluchu s mušlovými chrániči (protihlukovými sluchátky) nebo protihlukovými přilbami.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8250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1308</Words>
  <Application>Microsoft Office PowerPoint</Application>
  <PresentationFormat>Předvádění na obrazovce (4:3)</PresentationFormat>
  <Paragraphs>156</Paragraphs>
  <Slides>18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systému Office</vt:lpstr>
      <vt:lpstr>Slyším, slyšíš, slyšíme</vt:lpstr>
      <vt:lpstr> OCHRANA ZDRAVÍ   Slyším, slyšíš, slyšíme</vt:lpstr>
      <vt:lpstr>Sluch a zvuk</vt:lpstr>
      <vt:lpstr>Prezentace aplikace PowerPoint</vt:lpstr>
      <vt:lpstr>Kdy mluvíme o hluku  a proč je nebezpečný?</vt:lpstr>
      <vt:lpstr>Co je zdrojem hluku?</vt:lpstr>
      <vt:lpstr>Prezentace aplikace PowerPoint</vt:lpstr>
      <vt:lpstr>Jak vlastně hluk poškozuje sluch? </vt:lpstr>
      <vt:lpstr>Sluch si chraňme Jak? </vt:lpstr>
      <vt:lpstr>Prezentace aplikace PowerPoint</vt:lpstr>
      <vt:lpstr>Sluch si chraňme Ochrana sluchu pro muzikanty, zvukaře, DJe,  clubbery, audiofily a návštěvníky koncertů  </vt:lpstr>
      <vt:lpstr>Sluch si chraňme Ochrana sluchu pro muzikanty, zvukaře, DJe,  clubbery, audiofily a návštěvníky koncertů  </vt:lpstr>
      <vt:lpstr>Co ještě dělat, abychom hlukem neohrožovali své zdraví, ale i zdraví jiných? </vt:lpstr>
      <vt:lpstr>Prezentace aplikace PowerPoint</vt:lpstr>
      <vt:lpstr>Nejsou sluchátka jako sluchátka</vt:lpstr>
      <vt:lpstr>Nebezpečí používání sluchátek  pro poslech hudby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Aby byla škola bezpečné místo</dc:title>
  <dc:creator>Uživatel systému Windows</dc:creator>
  <cp:lastModifiedBy>petr</cp:lastModifiedBy>
  <cp:revision>408</cp:revision>
  <dcterms:created xsi:type="dcterms:W3CDTF">2019-07-27T19:01:59Z</dcterms:created>
  <dcterms:modified xsi:type="dcterms:W3CDTF">2020-04-21T07:36:15Z</dcterms:modified>
</cp:coreProperties>
</file>