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9" r:id="rId2"/>
    <p:sldId id="260" r:id="rId3"/>
    <p:sldId id="261" r:id="rId4"/>
    <p:sldId id="266" r:id="rId5"/>
    <p:sldId id="262" r:id="rId6"/>
    <p:sldId id="264" r:id="rId7"/>
    <p:sldId id="293" r:id="rId8"/>
    <p:sldId id="301" r:id="rId9"/>
    <p:sldId id="302" r:id="rId10"/>
    <p:sldId id="288" r:id="rId11"/>
    <p:sldId id="277" r:id="rId12"/>
    <p:sldId id="269" r:id="rId13"/>
    <p:sldId id="29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94660"/>
  </p:normalViewPr>
  <p:slideViewPr>
    <p:cSldViewPr snapToGrid="0">
      <p:cViewPr>
        <p:scale>
          <a:sx n="93" d="100"/>
          <a:sy n="93" d="100"/>
        </p:scale>
        <p:origin x="-590" y="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63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05ACE-950E-4E8A-AB40-91F8774806D4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0646B-B3FC-48EC-BDD5-263191F6C8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291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0122D-3AEA-486B-8464-C3D21298140B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D868D-3722-4086-B878-4C326E078E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08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428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64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91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99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36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19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5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8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92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7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08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40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8AF5-FE95-462B-97B6-76F36BEE402A}" type="datetimeFigureOut">
              <a:rPr lang="cs-CZ" smtClean="0"/>
              <a:pPr/>
              <a:t>21. 4. 2020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E37C-45EA-4FC1-A677-1470284E1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0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www.parlamentnilisty.cz/arena/monitor/Na-ministerstvu-radi-policie-Zatkla-dva-lidi-z-IT-614644&amp;psig=AOvVaw34ennoN1x-HLc3g4mVRH-P&amp;ust=1586941596497000&amp;source=images&amp;cd=vfe&amp;ved=0CAIQjRxqFwoTCMCHjJzI5-gCFQAAAAAdAAAAAB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italia.cz/clanky/jak-poznat-syndrom-karpalniho-tunelu-brni-pri-nem-tri-prsty/" TargetMode="External"/><Relationship Id="rId3" Type="http://schemas.openxmlformats.org/officeDocument/2006/relationships/hyperlink" Target="https://cs.wikipedia.org/wiki/Ergonomie" TargetMode="External"/><Relationship Id="rId7" Type="http://schemas.openxmlformats.org/officeDocument/2006/relationships/hyperlink" Target="http://www.lekarnickekapky.cz/leky/volne-prodejne-leky/syndrom-karpalniho-tunelu.html" TargetMode="External"/><Relationship Id="rId2" Type="http://schemas.openxmlformats.org/officeDocument/2006/relationships/hyperlink" Target="https://cs.wikipedia.org/wiki/Informa&#269;n&#237;_spole&#269;nos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zdraviakrasa.cz/syndrom-karpalniho-tunelu-trapi-35-000-cechu-814/" TargetMode="External"/><Relationship Id="rId5" Type="http://schemas.openxmlformats.org/officeDocument/2006/relationships/hyperlink" Target="https://www.cpzp.cz/clanek/1504-0-Syndrom-karpalniho-tunelu.html" TargetMode="External"/><Relationship Id="rId4" Type="http://schemas.openxmlformats.org/officeDocument/2006/relationships/hyperlink" Target="https://cs.wikipedia.org/wiki/Prevence" TargetMode="External"/><Relationship Id="rId9" Type="http://schemas.openxmlformats.org/officeDocument/2006/relationships/hyperlink" Target="https://www.idnes.cz/onadnes/zdravi/prace-u-pocitace-nici-zada-jak-s-tim-bojovat.A120327_105422_zdravi_pe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nes.cz/onadnes/zdravi/digitalni-nemoci-tabletove-rameno-kyberchondrie-technostres-zavislost.A170511_193934_zdravi_brv" TargetMode="External"/><Relationship Id="rId2" Type="http://schemas.openxmlformats.org/officeDocument/2006/relationships/hyperlink" Target="https://zdravi.euro.cz/leky/karpalni-tunel-priznaky-priciny-lecb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olistichealthherbalist.com/" TargetMode="External"/><Relationship Id="rId5" Type="http://schemas.openxmlformats.org/officeDocument/2006/relationships/hyperlink" Target="https://www.vitalia.cz/" TargetMode="External"/><Relationship Id="rId4" Type="http://schemas.openxmlformats.org/officeDocument/2006/relationships/hyperlink" Target="http://www.healthlin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724389" y="1511559"/>
            <a:ext cx="7772400" cy="3548717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/>
              <a:t>OCHRANA ZDRAVÍ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4400" b="1" cap="all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Syndrom karpálního tunelu není nadávka</a:t>
            </a:r>
            <a: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569350" y="5890783"/>
            <a:ext cx="7151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200" dirty="0" smtClean="0"/>
              <a:t>Zpracoval kolektiv autorů z Výzkumného ústavu bezpečnosti práce, v. v. i., v rámci projektu TIRSMPSV701 </a:t>
            </a:r>
            <a:r>
              <a:rPr lang="cs-CZ" sz="1200" dirty="0"/>
              <a:t>Inovativní řešení skupiny potřeb v oblasti optimalizace předpisů, postupů </a:t>
            </a:r>
            <a:r>
              <a:rPr lang="cs-CZ" sz="1200" dirty="0" smtClean="0"/>
              <a:t>a </a:t>
            </a:r>
            <a:r>
              <a:rPr lang="cs-CZ" sz="1200" dirty="0"/>
              <a:t>opatření </a:t>
            </a:r>
            <a:r>
              <a:rPr lang="cs-CZ" sz="1200" dirty="0" smtClean="0"/>
              <a:t>BOZP </a:t>
            </a:r>
            <a:r>
              <a:rPr lang="cs-CZ" sz="1200" dirty="0"/>
              <a:t>včetně diseminačních </a:t>
            </a:r>
            <a:r>
              <a:rPr lang="cs-CZ" sz="1200" dirty="0" smtClean="0"/>
              <a:t>opatření (TIMPSV0007 Podpora </a:t>
            </a:r>
            <a:r>
              <a:rPr lang="cs-CZ" sz="1200" dirty="0"/>
              <a:t>rozvoje odborných kompetencí budoucí pracovní síly </a:t>
            </a:r>
            <a:r>
              <a:rPr lang="cs-CZ" sz="1200" dirty="0" smtClean="0"/>
              <a:t>k</a:t>
            </a:r>
            <a:r>
              <a:rPr lang="cs-CZ" sz="1200" dirty="0"/>
              <a:t> bezpečnosti a ochraně zdraví při </a:t>
            </a:r>
            <a:r>
              <a:rPr lang="cs-CZ" sz="1200" dirty="0" smtClean="0"/>
              <a:t>práci).</a:t>
            </a:r>
            <a:endParaRPr lang="cs-CZ" sz="1200" dirty="0"/>
          </a:p>
        </p:txBody>
      </p:sp>
      <p:pic>
        <p:nvPicPr>
          <p:cNvPr id="1026" name="Picture 2" descr="Na ministerstvu řádí policie: Zatkla dva lidi z IT ..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932" y="159396"/>
            <a:ext cx="2065795" cy="10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5" y="6013822"/>
            <a:ext cx="926114" cy="5849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0860"/>
            <a:ext cx="1894303" cy="92017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475656" y="217706"/>
            <a:ext cx="4968552" cy="923330"/>
          </a:xfrm>
          <a:prstGeom prst="rect">
            <a:avLst/>
          </a:prstGeom>
          <a:solidFill>
            <a:schemeClr val="bg1"/>
          </a:solidFill>
          <a:ln>
            <a:solidFill>
              <a:srgbClr val="F0374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1200" dirty="0" smtClean="0">
                <a:solidFill>
                  <a:srgbClr val="F03741"/>
                </a:solidFill>
              </a:rPr>
              <a:t>Tento projekt a jím dosažené výsledky byly spolufinancovány se </a:t>
            </a:r>
            <a:r>
              <a:rPr lang="cs-CZ" sz="1200" dirty="0">
                <a:solidFill>
                  <a:srgbClr val="F03741"/>
                </a:solidFill>
              </a:rPr>
              <a:t>státní </a:t>
            </a:r>
            <a:r>
              <a:rPr lang="cs-CZ" sz="1200" dirty="0" smtClean="0">
                <a:solidFill>
                  <a:srgbClr val="F03741"/>
                </a:solidFill>
              </a:rPr>
              <a:t>podporou Technologické agentury ČR v rámci Programu BETA2.</a:t>
            </a:r>
          </a:p>
          <a:p>
            <a:pPr algn="ctr"/>
            <a:r>
              <a:rPr lang="cs-CZ" sz="1200" b="1" dirty="0" smtClean="0">
                <a:solidFill>
                  <a:srgbClr val="F03741"/>
                </a:solidFill>
              </a:rPr>
              <a:t>www.tacr.cz</a:t>
            </a:r>
          </a:p>
          <a:p>
            <a:pPr algn="ctr">
              <a:lnSpc>
                <a:spcPct val="150000"/>
              </a:lnSpc>
            </a:pPr>
            <a:r>
              <a:rPr lang="cs-CZ" sz="1200" i="1" dirty="0" smtClean="0">
                <a:solidFill>
                  <a:srgbClr val="F03741"/>
                </a:solidFill>
              </a:rPr>
              <a:t>Výzkum užitečný pro společnost</a:t>
            </a:r>
            <a:r>
              <a:rPr lang="cs-CZ" sz="1200" i="1" dirty="0" smtClean="0">
                <a:solidFill>
                  <a:srgbClr val="FF0000"/>
                </a:solidFill>
              </a:rPr>
              <a:t>.</a:t>
            </a:r>
            <a:endParaRPr lang="cs-CZ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2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94270" y="594910"/>
            <a:ext cx="7902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Další důležité zásady pro práci na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počítači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notebooku</a:t>
            </a:r>
            <a:b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(Hygiena práce s počítačem a Notebookem a </a:t>
            </a:r>
            <a:r>
              <a:rPr lang="cs-CZ" b="1" cap="all" dirty="0" err="1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PReVENCE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Syndromu karpálního tunelu)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94269" y="1645384"/>
            <a:ext cx="80936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Občasné (ale raději pravidelné) přestávky se zařazením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kompenzačních cvičení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práci na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PC a k: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94268" y="1889401"/>
            <a:ext cx="817399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protažení paží, ramenních kloubů, páteře a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celého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těla, masírování zad,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protažení, vyklepávání/protřepávání a jiné procvičování rukou, zápěstí a prstů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(cvičení rukou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některé cviky k předcházení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vzniku karpálního 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tunelu si můžete vyzkoušet s pomocí pracovního listu č. 3,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ochlazení zápěstí studenou vodou nebo ledem.</a:t>
            </a:r>
            <a:endParaRPr lang="cs-CZ" sz="1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2743868" y="3355713"/>
            <a:ext cx="340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Nejlepší je prevence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622" y="3887745"/>
            <a:ext cx="3292091" cy="270520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284" y="4684964"/>
            <a:ext cx="1143434" cy="66179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713" y="4684964"/>
            <a:ext cx="1049677" cy="111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7517" y="591325"/>
            <a:ext cx="8018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Hrajete na nějaký strunný hudební nástroj, nemůžete se odtrhnout od počítače nebo notebooku, vzpíráte, nebo se věnujete jiným činnostem, při kterých může docházet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přetěžování nebo utlačování zápěstí?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060" y="3992739"/>
            <a:ext cx="1567157" cy="24582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85" y="3559315"/>
            <a:ext cx="1345322" cy="289170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231" y="3209759"/>
            <a:ext cx="1629495" cy="324126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855" y="3426219"/>
            <a:ext cx="1159115" cy="302480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2" y="2058880"/>
            <a:ext cx="1445582" cy="758931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888913" y="2052309"/>
            <a:ext cx="674581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Potom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nezapomeňte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dodržovat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těchto činnostech daná pravidla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řídit se radami zkušených,  </a:t>
            </a:r>
            <a:endParaRPr lang="cs-CZ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své ruce nepřetěžovat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nechávat je v doporučených intervalech odpočinout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7518" y="591324"/>
            <a:ext cx="7805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Použité zdroje</a:t>
            </a:r>
            <a:endParaRPr lang="cs-CZ" b="1" cap="all" dirty="0">
              <a:solidFill>
                <a:srgbClr val="FFC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7518" y="1169906"/>
            <a:ext cx="79577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MALÝ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Stanislav …[et al.].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Ergonomické stresory pod kontrolou aneb Ergonomie: jak na to.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2. vyd. Praha: Výzkumný ústav bezpečnosti práce, 2019. 224 s. ISBN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978-80-87676-28-8.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Informační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společnost.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 Wikipedie: otevřená encyklopedie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MediaWiki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stránka naposledy editována </a:t>
            </a:r>
            <a:b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7. 9. 2019 [cit. 2020-01-11].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https://cs.wikipedia.org/wiki/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Informační_společnost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Ergonomie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Wikipedie: otevřená encyklopedie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MediaWiki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stránka naposledy editována 25. 9. 2019 </a:t>
            </a:r>
            <a:b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[cit. 2020-01-13].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https://cs.wikipedia.org/wiki/Ergonomie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Wikipedie: otevřená encyklopedie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MediaWiki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stránka naposledy editována 3. 10. 2019 </a:t>
            </a:r>
            <a:b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[cit. 2020-01-13].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https://cs.wikipedia.org/wiki/Prevence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Syndrom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karpálního tunelu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Česká průmyslová zdravotní pojišťovna [cit. 2020-01-14].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www.cpzp.cz/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clanek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/1504-0-Syndrom-karpalniho-tunelu.html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RŮŽIČKOVÁ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Pavla. Syndrom karpálního tunelu trápí 35 000 Čechů.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Zdraví a krása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Contentpub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25. 10. 2016 [cit. 2020-01-22].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https://www.zdraviakrasa.cz/syndrom-karpalniho-tunelu-trapi-35-000-cechu-814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/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MINARČÍKOVÁ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Ivana. Syndrom karpálního tunelu.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Lékárnické kapky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Česká lékárnická komora, </a:t>
            </a:r>
            <a:b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30. 5. 2018 [cit. 2020-01-18].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www.lekarnickekapky.cz/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leky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volne-prodejne-leky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/syndrom-karpalniho-tunelu.html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KRBCOVÁ, Lenka. Jak poznat syndrom karpálního tunelu?: brní při něm tři prsty. </a:t>
            </a:r>
            <a:r>
              <a:rPr lang="cs-CZ" sz="1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Vitalia.cz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[online]. Internet </a:t>
            </a:r>
            <a:r>
              <a:rPr lang="cs-CZ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12. 5. 2017. [cit. 2020-01-22]. Dostupný z: 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https://www.vitalia.cz/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clanky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/jak-poznat-syndrom-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karpalniho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-tunelu-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brni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pri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nem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</a:t>
            </a:r>
            <a:r>
              <a:rPr lang="cs-CZ" sz="13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tri</a:t>
            </a:r>
            <a:r>
              <a:rPr lang="cs-CZ" sz="13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-prsty/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STRNADOVÁ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Tereza. Práce u počítače ničí zdraví. Jak s tím bojovat?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iDnes.cz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MAFRA, 28. března 2012 [cit. 2020-01-21].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https://www.idnes.cz/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onadnes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zdravi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/prace-u-pocitace-nici-zada-jak-s-tim-bojovat.A120327_105422_zdravi_pet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7518" y="591324"/>
            <a:ext cx="7805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Použité zdroje - pokračování</a:t>
            </a:r>
            <a:endParaRPr lang="cs-CZ" b="1" cap="all" dirty="0">
              <a:solidFill>
                <a:srgbClr val="FFC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7518" y="1169905"/>
            <a:ext cx="795775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 – </a:t>
            </a:r>
            <a:r>
              <a:rPr lang="cs-CZ" sz="1300" b="1" dirty="0" err="1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pokrač</a:t>
            </a:r>
            <a:r>
              <a:rPr lang="cs-CZ" sz="13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Karpální tunel je nejčastější nemocí rukou: jaké jsou příznaky?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Zdravotnictví a medicína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Zdraví.Euro.cz [cit. 2020-01-25].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https://zdravi.euro.cz/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leky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karpalni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-tunel-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priznaky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priciny-lecba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BARVÍNKOVÁ, Marie. Tabletové rameno,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kyberchondrie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technostres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: nové nemoci digitální doby. 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iDnes.cz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[online]. MAFRA, 16. května 2017 [cit. 2020-01-25]. Dostupný z: 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https://www.idnes.cz/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onadnes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cs-CZ" sz="13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zdravi</a:t>
            </a:r>
            <a:r>
              <a:rPr lang="cs-CZ" sz="13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/digitalni-nemoci-tabletove-rameno-kyberchondrie-technostres-zavislost.A170511_193934_zdravi_brv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Healthline</a:t>
            </a:r>
            <a:r>
              <a:rPr lang="cs-CZ" sz="13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c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2005-2020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Healthline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Media a Red Ventures Company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[cit. 2020-01-07]. Dostupný z: 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www.healthline.com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Vitalia.cz</a:t>
            </a:r>
            <a:r>
              <a:rPr lang="cs-CZ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c2009 – 2020 Internet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 s.r.o. [cit. 2020-01-08]. Dostupný z: 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https://www.vitalia.cz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Holistic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Herbalist</a:t>
            </a:r>
            <a:r>
              <a:rPr lang="cs-CZ" sz="1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[online].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c2020 </a:t>
            </a:r>
            <a:r>
              <a:rPr lang="cs-CZ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Wellness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Pro [cit. 2020-01-08]. Dostupný z: </a:t>
            </a:r>
            <a:r>
              <a:rPr lang="cs-CZ" sz="13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https://www.holistichealthherbalist.com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7518" y="3932229"/>
            <a:ext cx="795775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Obrázky</a:t>
            </a:r>
            <a:endParaRPr lang="cs-CZ" sz="13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Fotobanka Depositphotos.com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(v rámci standardní licence pro Výzkumný ústav bezpečnosti práce, </a:t>
            </a: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. v. i., na období květen 2019 až duben 2020</a:t>
            </a:r>
            <a:r>
              <a:rPr lang="cs-C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cs-CZ" sz="1300" b="1" dirty="0">
                <a:latin typeface="Arial" pitchFamily="34" charset="0"/>
                <a:cs typeface="Arial" pitchFamily="34" charset="0"/>
              </a:rPr>
              <a:t> </a:t>
            </a:r>
            <a:endParaRPr lang="cs-CZ" sz="13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1300" dirty="0" smtClean="0">
                <a:latin typeface="Arial" pitchFamily="34" charset="0"/>
                <a:cs typeface="Arial" pitchFamily="34" charset="0"/>
              </a:rPr>
              <a:t>Fotobanka </a:t>
            </a:r>
            <a:r>
              <a:rPr lang="cs-CZ" sz="1300" dirty="0">
                <a:latin typeface="Arial" pitchFamily="34" charset="0"/>
                <a:cs typeface="Arial" pitchFamily="34" charset="0"/>
              </a:rPr>
              <a:t>Pixabay.com (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pod licencí Public Domain (CC0</a:t>
            </a:r>
            <a:r>
              <a:rPr lang="cs-CZ" sz="1300" dirty="0">
                <a:latin typeface="Arial" pitchFamily="34" charset="0"/>
                <a:cs typeface="Arial" pitchFamily="34" charset="0"/>
              </a:rPr>
              <a:t>)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). </a:t>
            </a:r>
            <a:endParaRPr lang="cs-CZ" sz="13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cs-C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7519" y="591324"/>
            <a:ext cx="4985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Když to není nadávka, co to tedy je?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7518" y="1238616"/>
            <a:ext cx="6377438" cy="8864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Syndrom karpálního tunelu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onemocnění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Projevuje se v oblasti zápěstí, kde se nachází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úzký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meziprostor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tzv.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 tunel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Hovorově se někdy označuje jako „</a:t>
            </a:r>
            <a:r>
              <a:rPr lang="cs-CZ" sz="1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myšitida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37516" y="4256303"/>
            <a:ext cx="4985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proč byste o této nemoci měli vědět vy?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37519" y="4818980"/>
            <a:ext cx="7704440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Může se týkat (třeba i v budoucnu) vás, někoho z rodiny, někoho, koho znáte. Syndrom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tunelu je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totiž další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civilizační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nemocí dnešní doby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V České republice trápí kolem 35 000 obyvatel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postižených lidí stále přibývá. Nejvíce trpí ti, co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pracují/píší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počítači,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hrají profesionálně na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hudební nástroj nebo pracují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pásové výrobě. Častěji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problémy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karpálním tunelem vyskytují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žen než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mužů. U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praváků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čekejme na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pravé, u leváků levé ruce. </a:t>
            </a:r>
            <a:endParaRPr lang="cs-CZ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Nejedná se jen o onemocnění související s výkonem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práce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na vině mohou být i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zájmová činnost a volnočasové aktivity různého druhu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Budete se divit,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je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nejvíce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ohrožen.</a:t>
            </a:r>
            <a:endParaRPr lang="cs-CZ" sz="1400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37519" y="2212970"/>
            <a:ext cx="4985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Kdy a Proč syndrom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tunelu vzniká 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37515" y="2823128"/>
            <a:ext cx="6377438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syndromu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tunelu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postižen nebo poškozen střední nerv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la-Latn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nervus medianus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v karpálním tunelu.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Problémem je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přetěžování zápěstí při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běžných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domácí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pracovních činnostech a u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tlačování středního nervu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přetěžování svalů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předloktí i ruky, 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tím i vazivových tkání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 této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oblasti. Proto se mu také ř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íká útlakový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syndrom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Syndrom karpálního tunelu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může vzniknout i po úrazu zápěstí, zánětu šlach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vazů. </a:t>
            </a:r>
            <a:endParaRPr lang="cs-CZ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843" y="1633865"/>
            <a:ext cx="1322173" cy="18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8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7518" y="591324"/>
            <a:ext cx="7284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Kdo je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vystaven zvýšenému riziku vzniku Syndromu karpálního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tunelu?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7518" y="1340080"/>
            <a:ext cx="702481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vykonává některá pro zápěstí náročná povolání (např.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dlouhotrvající práce s kleštěmi, šroubováky, zahradními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nůžkami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vinařů nebo zahradníků).</a:t>
            </a:r>
          </a:p>
          <a:p>
            <a:pPr marL="34290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Ten, kdo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pracuje s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vibrujícími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nástroji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(jako je např. motorová pila, pneumatické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kladivo/sbíječka).</a:t>
            </a:r>
            <a:endParaRPr lang="cs-CZ" sz="1400" dirty="0">
              <a:solidFill>
                <a:srgbClr val="0099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vykonává činnost, při které je zápěstí v nevhodné poloze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(např. grafici, jejichž práce vyžaduje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preciznost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u nich třeba mít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stlačené tlačítko klasické počítačové myši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operátoři evidence a vkládání dat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novináři, spisovatelé,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písařky), ale týká se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obecně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práce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počítačovou klávesnicí, s klávesnicí notebooků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myší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ať už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zaměstnání nebo mimo něj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Ten, kdo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provádí činnosti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při kterých dochází k usilovnému stisku nebo opakovanému ohýbání zápěstí (např.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hudební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nástroje, hlavně strunné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přetěžuje zápěstí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zvedáním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těžkých břemen, předmětů a jiných těles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(např. skladníci,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někteří sportovci - vzpěrači, lidé cvičící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posilovně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Ten, kdo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musí vyvíjet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zápěstí značný tlak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aséři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terapeuti)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solidFill>
                <a:srgbClr val="0099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37518" y="4823826"/>
            <a:ext cx="716692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Dále také např.: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si zranil a poranil ruku v zápěstí (např. utrpěl výron, zlomeninu).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kdo se narodil s velmi úzkým karpálním kanálem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Ten, jehož blízký příbuzný (např. rodič, sourozenec) trpí syndromem karpálního tunelu.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Nemocní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cukrovkou, onemocněním štítnou žlázou, obezitou, zánětem kloubů (artritidou).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Ženy těhotné, v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období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menopauzy nebo užívající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antikoncepci.</a:t>
            </a:r>
            <a:endParaRPr lang="cs-CZ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27" y="3377804"/>
            <a:ext cx="760085" cy="196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7518" y="591324"/>
            <a:ext cx="6518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Jak se </a:t>
            </a:r>
            <a:r>
              <a:rPr lang="cs-CZ" b="1" cap="all" dirty="0" err="1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toTo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onemocnění projevuje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7518" y="1089136"/>
            <a:ext cx="83809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Syndrom karpálního tunelu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projevuje: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brněním, mravenčením,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pálením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 bolestí prstů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postižené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ruce,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(palce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ukazováčku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prostředníčku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endParaRPr lang="cs-CZ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pocitem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oteklých prstů,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ztrátou citlivosti kůže na postižené ruce,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oslabením prstů nebo ochabováním svalů předloktí (neudržíte v prstech nebo v ruce těžší předmět),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otokem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ztuhlostí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zápěstí,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nešikovností ruky.</a:t>
            </a:r>
          </a:p>
          <a:p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7518" y="3210890"/>
            <a:ext cx="78465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epříjemné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příznaky se projevují v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zejména v klidu, obvykle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člověka ze spánku.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7518" y="2811615"/>
            <a:ext cx="7753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 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těžšího stupně onemocnění člověk pociťuje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velké bolesti. Bolest může vystřelovat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 zápěstí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až do ramene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hlavy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37518" y="5430994"/>
            <a:ext cx="77589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dyž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brní ruka,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nemusí to být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způsobeno karpálním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tunelem.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Příčiny brnění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mohou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být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i 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jiné. Do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ruky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vede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několik nervů,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když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některý z nich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stisknutý okolím, brání to prokrvení.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vás trápí výše uvedené příznaky opakovaně nebo souvisle delší dobu bude určitě dobré vyhledat lékaře.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Ten určí diagnózu, stejně jako léčbu. U lehkého stupně postižení s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yndromem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tunelu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je možná náprava.</a:t>
            </a:r>
            <a:endParaRPr lang="cs-CZ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37518" y="5001176"/>
            <a:ext cx="6518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ještě to nemusí být důvod k panice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271" y="3665727"/>
            <a:ext cx="1050326" cy="14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7518" y="1258929"/>
            <a:ext cx="7984299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Říkáme tomu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prevence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algn="just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Prevence je soubor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opatření, která mají předcházet nějakému nežádoucímu jevu, například nemocem, drogovým závislostem, zločinům, nehodám, neúspěchu ve škole, sociálním konfliktům, násilí, ekologickým katastrofám a podobně.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18" y="591324"/>
            <a:ext cx="7179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Nejlepší rada: naučte se vzniku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 tunelu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předcházet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7518" y="2213599"/>
            <a:ext cx="7984299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Pokud nechceme, aby nás kdykoliv v našem životě postihl syndrom karpálního tunelu,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měli bychom se naučit: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dělat věci správně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(pracovat správně) - používat předepsané postupy, pracovní pomůcky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dodržovat při práci určitá pravidla,  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své ruce nepřetěžovat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nechávat je v doporučených intervalech odpočinout; platí to zejména pro dlouhodobou nebo (denně) se opakující práci na klávesnici a s notebookem nebo při hraní na hudební nástroje a při dalších činnostech, zatěžujících zápěstí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76225" y="6483373"/>
            <a:ext cx="80442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Ukážeme si to především na příkladu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počítače a notebooku.  </a:t>
            </a:r>
            <a:endParaRPr lang="cs-CZ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Výsledek obrázku pro notebook"/>
          <p:cNvSpPr>
            <a:spLocks noChangeAspect="1" noChangeArrowheads="1"/>
          </p:cNvSpPr>
          <p:nvPr/>
        </p:nvSpPr>
        <p:spPr bwMode="auto">
          <a:xfrm>
            <a:off x="47625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Výsledek obrázku pro notebook"/>
          <p:cNvSpPr>
            <a:spLocks noChangeAspect="1" noChangeArrowheads="1"/>
          </p:cNvSpPr>
          <p:nvPr/>
        </p:nvSpPr>
        <p:spPr bwMode="auto">
          <a:xfrm>
            <a:off x="161925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" name="Obrázek 15" descr="note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2979" y="4088076"/>
            <a:ext cx="1945535" cy="2230779"/>
          </a:xfrm>
          <a:prstGeom prst="rect">
            <a:avLst/>
          </a:prstGeom>
        </p:spPr>
      </p:pic>
      <p:pic>
        <p:nvPicPr>
          <p:cNvPr id="18" name="Obrázek 17" descr="moni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6367" y="4029473"/>
            <a:ext cx="1705063" cy="1900613"/>
          </a:xfrm>
          <a:prstGeom prst="rect">
            <a:avLst/>
          </a:prstGeom>
        </p:spPr>
      </p:pic>
      <p:pic>
        <p:nvPicPr>
          <p:cNvPr id="20" name="Obrázek 19" descr="klavesnic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46367" y="5693322"/>
            <a:ext cx="1771332" cy="107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6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94270" y="1275866"/>
            <a:ext cx="779711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Žijeme v době založené na informačních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komunikačních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technologiích. Bez nich dnes prakticky není možné pracovat, bavit se nebo jinak trávit volný čas. Dominujícími informačními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komunikačními prostředky a zařízeními dnešní doby jsou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počítače, notebooky, tablety, běžné nebo chytré telefony nebo jiná zařízení s displeji, klávesami nebo tlačítky. </a:t>
            </a:r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Práce s některými z nich patří mezi ty práce a činnosti, které představují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riziko vzniku syndromu karpálního tunelu.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Jde zejména </a:t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zařízení, 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které je typická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dlouhodobá práce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</a:t>
            </a:r>
          </a:p>
          <a:p>
            <a:pPr marL="285750" lvl="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 nichž dochází k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nesprávnému držení rukou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práci s klávesnicí a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myší).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této souvislosti mluvíme o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ergonomii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počítači a notebooku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cs-CZ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94270" y="594910"/>
            <a:ext cx="79021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Prevence syndromu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karpálního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tunelu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počítači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 notebooku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4270" y="3673597"/>
            <a:ext cx="7556156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to je ta „ergonomie“?</a:t>
            </a:r>
          </a:p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 pojmu „ergonomie“ je mnoho a nejsou úplně jednoduché. Vám bude stačit vědět, že pomáhá stanovit: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vhodné rozměry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tvar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nástrojů, nábytku a jiných předmětů a jejich uspořádání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(nejen) pracovním prostředí,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optimální vzdálenosti pro vykonávání pracovních pohybů, aby nebyly neúměrně zatěžovány (přetěžovány) svaly, šlachy </a:t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kostra člověka, který je vykonává. </a:t>
            </a:r>
          </a:p>
          <a:p>
            <a:pPr>
              <a:spcBef>
                <a:spcPts val="6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rozumíme slovy „ergonomie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na počítači a notebooku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“? </a:t>
            </a:r>
          </a:p>
          <a:p>
            <a:pPr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Informační a komunikační technologie, prostředky a zařízení dnes využíváme doslova na každém kroku. Nejen doma, ve škole nebo v zaměstnání, ale i v dopravních prostředcích,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parcích, restauracích a fastfoodech, v kinech, na festivalech, zkrátka všude, kde to je možné.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Ergonomie </a:t>
            </a:r>
            <a:r>
              <a:rPr lang="cs-CZ" sz="1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na </a:t>
            </a: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počítači/notebooku je o tom, aby je člověk používal správně </a:t>
            </a:r>
            <a:b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neškodil svému zdraví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17929">
            <a:off x="1152949" y="4142109"/>
            <a:ext cx="5098987" cy="62937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94270" y="1275867"/>
            <a:ext cx="7797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Držení / Poloha rukou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práci s klávesnicí a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myší</a:t>
            </a:r>
            <a:endParaRPr lang="cs-CZ" sz="14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94270" y="594910"/>
            <a:ext cx="7902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Ergonomie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počítači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notebooku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4269" y="1891889"/>
            <a:ext cx="75561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Klávesnice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94270" y="4609518"/>
            <a:ext cx="75561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Myš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221977" y="2539683"/>
            <a:ext cx="3052151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Zápěstí ruky by při psaní na klávesnici mělo být opřeno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podpěrku pro zápěstí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(pěnovou, gelovou apod.).  </a:t>
            </a:r>
          </a:p>
          <a:p>
            <a:pPr>
              <a:spcBef>
                <a:spcPts val="300"/>
              </a:spcBef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ergonomických klávesnic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jsou podpěrky pro zápěstí součástí designu výrobku.</a:t>
            </a:r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94269" y="5577670"/>
            <a:ext cx="5135993" cy="142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Zápěstí ruky, která ovládá myš, by při používání myši mělo být opřeno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podpěrku pro zápěstí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(pěnovou, gelovou apod.). Často je taková podpěrka součástí podložek pod myš, prodává se však i samostatně. </a:t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Existují i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ergonomické myši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(vertikální, vertikálně tvarované).</a:t>
            </a:r>
          </a:p>
          <a:p>
            <a:pPr>
              <a:spcBef>
                <a:spcPts val="300"/>
              </a:spcBef>
            </a:pPr>
            <a:endParaRPr lang="cs-CZ" sz="1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6253275" y="3092177"/>
            <a:ext cx="2651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Pozice rukou při psaní na klávesnici by měla být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přímé linii.</a:t>
            </a:r>
            <a:endParaRPr lang="cs-CZ" sz="1400" b="1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6253275" y="5580596"/>
            <a:ext cx="2651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Pozice </a:t>
            </a:r>
            <a:r>
              <a:rPr lang="cs-CZ" sz="1400" b="1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ruky, která ovládá myš,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měla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být </a:t>
            </a:r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přímé linii.</a:t>
            </a:r>
            <a:endParaRPr lang="cs-CZ" sz="1400" b="1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Obrázek 24" descr="ruka-mys-podlozka-spravne-s-caro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4562" y="4869594"/>
            <a:ext cx="1221561" cy="490205"/>
          </a:xfrm>
          <a:prstGeom prst="rect">
            <a:avLst/>
          </a:prstGeom>
        </p:spPr>
      </p:pic>
      <p:pic>
        <p:nvPicPr>
          <p:cNvPr id="26" name="Obrázek 25" descr="ruka-shora-spravne-s-caro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1293" y="4763406"/>
            <a:ext cx="1195123" cy="691978"/>
          </a:xfrm>
          <a:prstGeom prst="rect">
            <a:avLst/>
          </a:prstGeom>
        </p:spPr>
      </p:pic>
      <p:pic>
        <p:nvPicPr>
          <p:cNvPr id="29" name="Obrázek 28" descr="klavesnice-spravne-s-caro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1293" y="1738347"/>
            <a:ext cx="1423943" cy="1206843"/>
          </a:xfrm>
          <a:prstGeom prst="rect">
            <a:avLst/>
          </a:prstGeom>
        </p:spPr>
      </p:pic>
      <p:pic>
        <p:nvPicPr>
          <p:cNvPr id="30" name="Obrázek 29" descr="klavesnice-podlozka-spravne-s-carou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02443" y="1738347"/>
            <a:ext cx="1322378" cy="922638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41164" y="1891889"/>
            <a:ext cx="285750" cy="285750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41164" y="4810944"/>
            <a:ext cx="285750" cy="285750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06692" y="1913916"/>
            <a:ext cx="295275" cy="285750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76909" y="4838021"/>
            <a:ext cx="2952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012" y="992703"/>
            <a:ext cx="4881198" cy="441042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94270" y="594910"/>
            <a:ext cx="7902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Ergonomie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počítači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notebooku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1822" y="1651320"/>
            <a:ext cx="385582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3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Ramena</a:t>
            </a:r>
            <a:r>
              <a:rPr lang="cs-CZ" sz="13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držte volně, horní část paže je podél těla.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3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Hlava</a:t>
            </a:r>
            <a:r>
              <a:rPr lang="cs-CZ" sz="13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držte hlavu rovně (nezaklánějte ji).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3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Záda</a:t>
            </a:r>
            <a:r>
              <a:rPr lang="cs-CZ" sz="13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záda mějte rovná a opírejte se jimi o opěradlo židle.</a:t>
            </a: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3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Lokty</a:t>
            </a:r>
            <a:r>
              <a:rPr lang="cs-CZ" sz="13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lokty mějte ve stejné výši/úrovni jako je deska stolu) </a:t>
            </a:r>
            <a:br>
              <a:rPr lang="cs-CZ" sz="13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3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klávesnice), jde o pravý úhel (90 st.).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cs-CZ" sz="13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Kolena</a:t>
            </a:r>
            <a:r>
              <a:rPr lang="cs-CZ" sz="13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seďte tak, aby kolena svírala pravý úhel </a:t>
            </a:r>
            <a:r>
              <a:rPr lang="cs-CZ" sz="13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(90 st</a:t>
            </a:r>
            <a:r>
              <a:rPr lang="cs-CZ" sz="13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.), abyste to mohli splnit, velmi záleží na výšce židle i stolu.</a:t>
            </a:r>
            <a:endParaRPr lang="cs-CZ" sz="135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3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Chodidla</a:t>
            </a:r>
            <a:r>
              <a:rPr lang="cs-CZ" sz="13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chodidla mějte celá položena na podlaze (rovnoběžně s podlahou).</a:t>
            </a:r>
          </a:p>
        </p:txBody>
      </p:sp>
      <p:sp>
        <p:nvSpPr>
          <p:cNvPr id="6" name="Obdélník 5"/>
          <p:cNvSpPr/>
          <p:nvPr/>
        </p:nvSpPr>
        <p:spPr>
          <a:xfrm>
            <a:off x="201823" y="1035766"/>
            <a:ext cx="66479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 je ještě důležité?</a:t>
            </a:r>
          </a:p>
        </p:txBody>
      </p:sp>
      <p:sp>
        <p:nvSpPr>
          <p:cNvPr id="7" name="Obdélník 6"/>
          <p:cNvSpPr/>
          <p:nvPr/>
        </p:nvSpPr>
        <p:spPr>
          <a:xfrm>
            <a:off x="206236" y="1343541"/>
            <a:ext cx="3006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sezení - Pozice</a:t>
            </a: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95788" y="4876021"/>
            <a:ext cx="5231031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potřeba vzhledem k výšce </a:t>
            </a:r>
            <a:endParaRPr lang="cs-CZ" sz="1400" b="1" cap="all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postavy a </a:t>
            </a: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dalším rozměrům lidského těla</a:t>
            </a:r>
            <a:r>
              <a:rPr lang="cs-CZ" sz="1400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0373" y="5437713"/>
            <a:ext cx="8393700" cy="142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3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Každý je jinak vysoký, má jinou délku končetin a jiné proporce. </a:t>
            </a: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sz="13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 v </a:t>
            </a:r>
            <a:r>
              <a:rPr lang="cs-CZ" sz="13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rodině, ve škole </a:t>
            </a:r>
            <a:r>
              <a:rPr lang="cs-CZ" sz="13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nebo jinde využívá </a:t>
            </a:r>
            <a:r>
              <a:rPr lang="cs-CZ" sz="13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počítačové </a:t>
            </a:r>
            <a:r>
              <a:rPr lang="cs-CZ" sz="13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místo/pracoviště </a:t>
            </a:r>
            <a:r>
              <a:rPr lang="cs-CZ" sz="13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více </a:t>
            </a:r>
            <a:r>
              <a:rPr lang="cs-CZ" sz="13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 nebo se na jednom pracovním místě střídá více pracovníků, je toto </a:t>
            </a:r>
            <a:r>
              <a:rPr lang="cs-CZ" sz="135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místo pokaždé nutné přizpůsobit individuálním potřebám člověka</a:t>
            </a:r>
            <a:r>
              <a:rPr lang="cs-CZ" sz="13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Rozumí se tím </a:t>
            </a:r>
            <a:r>
              <a:rPr lang="cs-CZ" sz="135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13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řenastavení výšky stolů, židlí, monitorů </a:t>
            </a:r>
            <a:br>
              <a:rPr lang="cs-CZ" sz="13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35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jejich vzdáleností atd. tak, aby odpovídalo celkovým</a:t>
            </a:r>
            <a:r>
              <a:rPr lang="cs-CZ" sz="13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rozměrům těla dané osoby nebo </a:t>
            </a:r>
            <a:r>
              <a:rPr lang="cs-CZ" sz="1350" b="1" dirty="0">
                <a:latin typeface="Arial" panose="020B0604020202020204" pitchFamily="34" charset="0"/>
                <a:cs typeface="Arial" panose="020B0604020202020204" pitchFamily="34" charset="0"/>
              </a:rPr>
              <a:t>vzdálenosti důležitých kloubových spojů.</a:t>
            </a:r>
            <a:endParaRPr lang="cs-CZ" sz="135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5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94270" y="594910"/>
            <a:ext cx="7902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Ergonomie při práci </a:t>
            </a:r>
            <a:r>
              <a:rPr lang="cs-CZ" b="1" cap="all" dirty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počítači </a:t>
            </a:r>
            <a:r>
              <a:rPr lang="cs-CZ" b="1" cap="all" dirty="0" smtClean="0">
                <a:solidFill>
                  <a:srgbClr val="009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notebooku </a:t>
            </a:r>
            <a:endParaRPr lang="cs-CZ" b="1" cap="all" dirty="0">
              <a:solidFill>
                <a:srgbClr val="0099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1" y="1165350"/>
            <a:ext cx="4644344" cy="452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266" y="1204029"/>
            <a:ext cx="4298927" cy="448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3729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1076</Words>
  <Application>Microsoft Office PowerPoint</Application>
  <PresentationFormat>Předvádění na obrazovce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 OCHRANA ZDRAVÍ   Syndrom karpálního tunelu není nadávka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Kuhnova Irena</dc:creator>
  <cp:lastModifiedBy>petr</cp:lastModifiedBy>
  <cp:revision>382</cp:revision>
  <dcterms:created xsi:type="dcterms:W3CDTF">2019-05-31T09:02:59Z</dcterms:created>
  <dcterms:modified xsi:type="dcterms:W3CDTF">2020-04-21T08:35:44Z</dcterms:modified>
</cp:coreProperties>
</file>