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sldIdLst>
    <p:sldId id="346" r:id="rId4"/>
    <p:sldId id="284" r:id="rId5"/>
    <p:sldId id="297" r:id="rId6"/>
    <p:sldId id="322" r:id="rId7"/>
    <p:sldId id="337" r:id="rId8"/>
    <p:sldId id="338" r:id="rId9"/>
    <p:sldId id="339" r:id="rId10"/>
    <p:sldId id="344" r:id="rId11"/>
    <p:sldId id="285" r:id="rId12"/>
    <p:sldId id="333" r:id="rId13"/>
    <p:sldId id="330" r:id="rId14"/>
    <p:sldId id="334" r:id="rId15"/>
    <p:sldId id="293" r:id="rId16"/>
    <p:sldId id="341" r:id="rId17"/>
    <p:sldId id="340" r:id="rId18"/>
    <p:sldId id="323" r:id="rId19"/>
    <p:sldId id="336" r:id="rId20"/>
    <p:sldId id="286" r:id="rId21"/>
    <p:sldId id="318" r:id="rId22"/>
    <p:sldId id="335" r:id="rId23"/>
    <p:sldId id="299" r:id="rId24"/>
    <p:sldId id="342" r:id="rId25"/>
    <p:sldId id="295" r:id="rId26"/>
    <p:sldId id="34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EB"/>
    <a:srgbClr val="F68020"/>
    <a:srgbClr val="EA5050"/>
    <a:srgbClr val="ED6D6D"/>
    <a:srgbClr val="FF9999"/>
    <a:srgbClr val="6ED241"/>
    <a:srgbClr val="CE1919"/>
    <a:srgbClr val="0B88A6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5065D-3B04-4E19-8E88-23AA5CBC387F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7CF89-C48B-417C-AAD5-46AC43309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3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428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CF89-C48B-417C-AAD5-46AC4330908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53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CF89-C48B-417C-AAD5-46AC4330908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3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CF89-C48B-417C-AAD5-46AC4330908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0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8987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1005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1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59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71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39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8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33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4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9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7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CF0D-427E-4FDF-8C4F-CB8124D3705D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D7A1-9F5E-4E5E-BFC6-58647BC67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7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://www.parlamentnilisty.cz/arena/monitor/Na-ministerstvu-radi-policie-Zatkla-dva-lidi-z-IT-614644&amp;psig=AOvVaw34ennoN1x-HLc3g4mVRH-P&amp;ust=1586941596497000&amp;source=images&amp;cd=vfe&amp;ved=0CAIQjRxqFwoTCMCHjJzI5-gCFQAAAAAdAAAAAB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ofilm.net/cs/napos-films/napo-risky-busines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apofilm.net/cs/napos-films/napo-back-healthy-future/view-scenes" TargetMode="External"/><Relationship Id="rId5" Type="http://schemas.openxmlformats.org/officeDocument/2006/relationships/hyperlink" Target="https://www.napofilm.net/cs/napos-films/napo-back-healthy-future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hyperlink" Target="https://www.napofilm.net/cs/napos-films/napo-safety-in%E2%80%A6-and-outside-wor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https://www.napofilm.net/cs/napos-films/napo-no-laughing-matt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ncelareroku.cz/" TargetMode="External"/><Relationship Id="rId3" Type="http://schemas.openxmlformats.org/officeDocument/2006/relationships/hyperlink" Target="https://www.bozpinfo.cz/priloha-ke-zprave-o-pracovni-urazovosti-v-ceske-republice-v-roce-2021-rozsirujici-doplnujici" TargetMode="External"/><Relationship Id="rId7" Type="http://schemas.openxmlformats.org/officeDocument/2006/relationships/hyperlink" Target="https://www.who.i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ip.cz/" TargetMode="External"/><Relationship Id="rId5" Type="http://schemas.openxmlformats.org/officeDocument/2006/relationships/hyperlink" Target="https://www.bozpinfo.cz/analyza-smrtelne-pracovni-urazovosti-v-cr-v-roce-2021" TargetMode="External"/><Relationship Id="rId10" Type="http://schemas.openxmlformats.org/officeDocument/2006/relationships/hyperlink" Target="http://skoly.vubp.cz/" TargetMode="External"/><Relationship Id="rId4" Type="http://schemas.openxmlformats.org/officeDocument/2006/relationships/hyperlink" Target="https://www.bozpinfo.cz/pracovni-urazovost-v-ceske-republice-v-roce-2018" TargetMode="External"/><Relationship Id="rId9" Type="http://schemas.openxmlformats.org/officeDocument/2006/relationships/hyperlink" Target="https://osh.act.gov.pt/?page_id=319&amp;lang=c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ofilm.net/cs/napos-films/films?view_mode=page_gr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confinder.com/icons/315721/stop_watch_icon" TargetMode="External"/><Relationship Id="rId4" Type="http://schemas.openxmlformats.org/officeDocument/2006/relationships/hyperlink" Target="https://www.iconfinder.com/icons/118811/calendar_office_ic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354871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cs-CZ" b="1" kern="0" cap="all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kern="0" cap="all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/>
              <a:t>BEZPEČNOST A OCHRANA ZDRAVÍ PŘI PRÁCI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b="1" kern="0" cap="all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bych měl vědět </a:t>
            </a:r>
            <a:br>
              <a:rPr lang="cs-CZ" b="1" kern="0" cap="all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kern="0" cap="all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BOZP a proč</a:t>
            </a:r>
            <a: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569349" y="5890781"/>
            <a:ext cx="7151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/>
              <a:t>Zpracoval kolektiv autorů z Výzkumného ústavu bezpečnosti práce, v. v. i., v rámci projektu TIRSMPSV701 </a:t>
            </a:r>
            <a:r>
              <a:rPr lang="cs-CZ" sz="1200" dirty="0"/>
              <a:t>Inovativní řešení skupiny potřeb v oblasti optimalizace předpisů, postupů </a:t>
            </a:r>
            <a:r>
              <a:rPr lang="cs-CZ" sz="1200" dirty="0" smtClean="0"/>
              <a:t>a </a:t>
            </a:r>
            <a:r>
              <a:rPr lang="cs-CZ" sz="1200" dirty="0"/>
              <a:t>opatření </a:t>
            </a:r>
            <a:r>
              <a:rPr lang="cs-CZ" sz="1200" dirty="0" smtClean="0"/>
              <a:t>BOZP </a:t>
            </a:r>
            <a:r>
              <a:rPr lang="cs-CZ" sz="1200" dirty="0"/>
              <a:t>včetně diseminačních </a:t>
            </a:r>
            <a:r>
              <a:rPr lang="cs-CZ" sz="1200" dirty="0" smtClean="0"/>
              <a:t>opatření (TIMPSV0007 Podpora </a:t>
            </a:r>
            <a:r>
              <a:rPr lang="cs-CZ" sz="1200" dirty="0"/>
              <a:t>rozvoje odborných kompetencí budoucí pracovní síly </a:t>
            </a:r>
            <a:r>
              <a:rPr lang="cs-CZ" sz="1200" dirty="0" smtClean="0"/>
              <a:t>k</a:t>
            </a:r>
            <a:r>
              <a:rPr lang="cs-CZ" sz="1200" dirty="0"/>
              <a:t> bezpečnosti a ochraně zdraví při </a:t>
            </a:r>
            <a:r>
              <a:rPr lang="cs-CZ" sz="1200" dirty="0" smtClean="0"/>
              <a:t>práci).</a:t>
            </a:r>
            <a:endParaRPr lang="cs-CZ" sz="1200" dirty="0"/>
          </a:p>
        </p:txBody>
      </p:sp>
      <p:pic>
        <p:nvPicPr>
          <p:cNvPr id="1026" name="Picture 2" descr="Na ministerstvu řádí policie: Zatkla dva lidi z IT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1" y="159396"/>
            <a:ext cx="2065795" cy="10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13822"/>
            <a:ext cx="926114" cy="584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0"/>
            <a:ext cx="1894303" cy="9201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75656" y="217706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rgbClr val="F037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solidFill>
                  <a:srgbClr val="F03741"/>
                </a:solidFill>
              </a:rPr>
              <a:t>Tento projekt a jím dosažené výsledky byly spolufinancovány se </a:t>
            </a:r>
            <a:r>
              <a:rPr lang="cs-CZ" sz="1200" dirty="0">
                <a:solidFill>
                  <a:srgbClr val="F03741"/>
                </a:solidFill>
              </a:rPr>
              <a:t>státní </a:t>
            </a:r>
            <a:r>
              <a:rPr lang="cs-CZ" sz="1200" dirty="0" smtClean="0">
                <a:solidFill>
                  <a:srgbClr val="F03741"/>
                </a:solidFill>
              </a:rPr>
              <a:t>podporou Technologické agentury ČR v rámci Programu BETA2.</a:t>
            </a:r>
          </a:p>
          <a:p>
            <a:pPr algn="ctr"/>
            <a:r>
              <a:rPr lang="cs-CZ" sz="1200" b="1" dirty="0" smtClean="0">
                <a:solidFill>
                  <a:srgbClr val="F03741"/>
                </a:solidFill>
              </a:rPr>
              <a:t>www.tacr.cz</a:t>
            </a:r>
          </a:p>
          <a:p>
            <a:pPr algn="ctr">
              <a:lnSpc>
                <a:spcPct val="150000"/>
              </a:lnSpc>
            </a:pPr>
            <a:r>
              <a:rPr lang="cs-CZ" sz="1200" i="1" dirty="0" smtClean="0">
                <a:solidFill>
                  <a:srgbClr val="F03741"/>
                </a:solidFill>
              </a:rPr>
              <a:t>Výzkum užitečný pro společnost</a:t>
            </a:r>
            <a:r>
              <a:rPr lang="cs-CZ" sz="1200" i="1" dirty="0" smtClean="0">
                <a:solidFill>
                  <a:srgbClr val="FF0000"/>
                </a:solidFill>
              </a:rPr>
              <a:t>.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42646" y="4797152"/>
            <a:ext cx="145424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aktualizace</a:t>
            </a:r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červen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1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Předcházení poškození/ohrožení života a zdraví při práci: cesta prevence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34008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800" dirty="0"/>
              <a:t>Zaměstnavatel je povinen zajistit bezpečnost a ochranu zdraví zaměstnanců při </a:t>
            </a:r>
            <a:r>
              <a:rPr lang="cs-CZ" sz="1800" dirty="0" smtClean="0"/>
              <a:t>práci s </a:t>
            </a:r>
            <a:r>
              <a:rPr lang="cs-CZ" sz="1800" dirty="0"/>
              <a:t>ohledem na</a:t>
            </a:r>
            <a:r>
              <a:rPr lang="cs-CZ" sz="1800" b="1" dirty="0"/>
              <a:t> rizika možného ohrožení jejich života a zdraví</a:t>
            </a:r>
            <a:r>
              <a:rPr lang="cs-CZ" sz="1800" dirty="0"/>
              <a:t>, která se týkají výkonu práce </a:t>
            </a:r>
            <a:r>
              <a:rPr lang="cs-CZ" sz="1800" dirty="0" smtClean="0"/>
              <a:t>("</a:t>
            </a:r>
            <a:r>
              <a:rPr lang="cs-CZ" sz="1800" dirty="0"/>
              <a:t>rizika"). </a:t>
            </a:r>
            <a:endParaRPr lang="cs-CZ" sz="1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Zaměstnavatel </a:t>
            </a:r>
            <a:r>
              <a:rPr lang="cs-CZ" alt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je povinen vytvářet bezpečné a zdraví neohrožující pracovní prostředí a pracovní podmínky vhodnou organizací bezpečnosti a ochrany zdraví při práci a </a:t>
            </a:r>
            <a:r>
              <a:rPr lang="cs-CZ" altLang="cs-CZ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přijímáním </a:t>
            </a:r>
            <a:r>
              <a:rPr lang="cs-CZ" altLang="cs-CZ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opatření </a:t>
            </a:r>
            <a:r>
              <a:rPr lang="cs-CZ" altLang="cs-CZ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 předcházení rizikům</a:t>
            </a:r>
            <a:r>
              <a:rPr lang="cs-CZ" altLang="cs-CZ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Prevencí </a:t>
            </a:r>
            <a:r>
              <a:rPr lang="cs-CZ" altLang="cs-CZ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rizik se rozumí všechna opatření vyplývající z právních a ostatních předpisů k zajištění bezpečnosti a ochrany zdraví při práci a z opatření zaměstnavatele</a:t>
            </a:r>
            <a:r>
              <a:rPr lang="cs-CZ" alt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která mají za cíl předcházet rizikům, odstraňovat je nebo </a:t>
            </a:r>
            <a:r>
              <a:rPr lang="cs-CZ" sz="1800" dirty="0" smtClean="0"/>
              <a:t>minimalizovat </a:t>
            </a:r>
            <a:r>
              <a:rPr lang="cs-CZ" sz="1800" dirty="0"/>
              <a:t>působení neodstranitelných rizik.</a:t>
            </a:r>
            <a:r>
              <a:rPr lang="cs-CZ" sz="1600" dirty="0"/>
              <a:t/>
            </a:r>
            <a:br>
              <a:rPr lang="cs-CZ" sz="1600" dirty="0"/>
            </a:br>
            <a:endParaRPr lang="cs-CZ" altLang="cs-CZ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Složité větné konstrukce zákoníku práce o tom, co jsou rizika, a jak na ně, lépe přiblíží některé </a:t>
            </a:r>
            <a:r>
              <a:rPr lang="cs-CZ" altLang="cs-CZ" sz="1600" dirty="0" err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1600" cap="all" dirty="0" err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cs-CZ" altLang="cs-CZ" sz="1600" dirty="0" err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r>
              <a:rPr lang="cs-CZ" altLang="cs-CZ" sz="16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filmy. </a:t>
            </a:r>
            <a:endParaRPr lang="cs-CZ" altLang="cs-CZ" sz="16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46">
            <a:off x="1383463" y="1919813"/>
            <a:ext cx="6480720" cy="24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851"/>
          </a:xfrm>
        </p:spPr>
        <p:txBody>
          <a:bodyPr>
            <a:noAutofit/>
          </a:bodyPr>
          <a:lstStyle/>
          <a:p>
            <a:r>
              <a:rPr lang="cs-CZ" sz="4000" dirty="0" smtClean="0"/>
              <a:t>NAPO napoví - poučná </a:t>
            </a:r>
            <a:r>
              <a:rPr lang="cs-CZ" sz="4000" dirty="0"/>
              <a:t>a zábavná videa</a:t>
            </a:r>
            <a:endParaRPr lang="cs-CZ" sz="4000" b="1" dirty="0"/>
          </a:p>
        </p:txBody>
      </p:sp>
      <p:sp>
        <p:nvSpPr>
          <p:cNvPr id="7" name="Obdélník 6"/>
          <p:cNvSpPr/>
          <p:nvPr/>
        </p:nvSpPr>
        <p:spPr>
          <a:xfrm>
            <a:off x="582510" y="1668194"/>
            <a:ext cx="7937905" cy="13849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cs-CZ" sz="1400" b="1" dirty="0" smtClean="0"/>
              <a:t>Promítněte si poučná </a:t>
            </a:r>
            <a:r>
              <a:rPr lang="cs-CZ" sz="1400" b="1" dirty="0"/>
              <a:t>a zábavná </a:t>
            </a:r>
            <a:r>
              <a:rPr lang="cs-CZ" sz="1400" b="1" dirty="0" smtClean="0"/>
              <a:t>videa s příběhy o </a:t>
            </a:r>
            <a:r>
              <a:rPr lang="cs-CZ" sz="1400" b="1" dirty="0"/>
              <a:t>specifických aspektech bezpečnosti při </a:t>
            </a:r>
            <a:r>
              <a:rPr lang="cs-CZ" sz="1400" b="1" dirty="0" smtClean="0"/>
              <a:t>práci. </a:t>
            </a:r>
          </a:p>
          <a:p>
            <a:pPr algn="just"/>
            <a:r>
              <a:rPr lang="cs-CZ" sz="1400" dirty="0" smtClean="0"/>
              <a:t>Jejich hlavním hrdinou je sympatický nešika NAPO. Symbolizuje </a:t>
            </a:r>
            <a:r>
              <a:rPr lang="cs-CZ" sz="1400" dirty="0"/>
              <a:t>zaměstnance </a:t>
            </a:r>
            <a:r>
              <a:rPr lang="cs-CZ" sz="1400" dirty="0" smtClean="0"/>
              <a:t>libovolného </a:t>
            </a:r>
            <a:r>
              <a:rPr lang="cs-CZ" sz="1400" dirty="0"/>
              <a:t>odvětví. Je to poctivý snaživec, který se někdy stává obětí </a:t>
            </a:r>
            <a:r>
              <a:rPr lang="cs-CZ" sz="1400" dirty="0" smtClean="0"/>
              <a:t>pracovních </a:t>
            </a:r>
            <a:r>
              <a:rPr lang="cs-CZ" sz="1400" dirty="0"/>
              <a:t>rizik, nad nimiž nemá </a:t>
            </a:r>
            <a:r>
              <a:rPr lang="cs-CZ" sz="1400" dirty="0" smtClean="0"/>
              <a:t>úplnou kontrolu</a:t>
            </a:r>
            <a:r>
              <a:rPr lang="cs-CZ" sz="1400" dirty="0"/>
              <a:t>, ale </a:t>
            </a:r>
            <a:r>
              <a:rPr lang="cs-CZ" sz="1400" dirty="0" smtClean="0"/>
              <a:t>mnohdy </a:t>
            </a:r>
            <a:br>
              <a:rPr lang="cs-CZ" sz="1400" dirty="0" smtClean="0"/>
            </a:br>
            <a:r>
              <a:rPr lang="cs-CZ" sz="1400" dirty="0" smtClean="0"/>
              <a:t>je </a:t>
            </a:r>
            <a:r>
              <a:rPr lang="cs-CZ" sz="1400" dirty="0"/>
              <a:t>to naopak </a:t>
            </a:r>
            <a:r>
              <a:rPr lang="cs-CZ" sz="1400" dirty="0" smtClean="0"/>
              <a:t>zase on</a:t>
            </a:r>
            <a:r>
              <a:rPr lang="cs-CZ" sz="1400" dirty="0"/>
              <a:t>, kdo rizika či nebezpečí objeví a pomáhá při hledání řešení zlepšujících bezpečnost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a </a:t>
            </a:r>
            <a:r>
              <a:rPr lang="cs-CZ" sz="1400" dirty="0"/>
              <a:t>organizaci práce</a:t>
            </a:r>
            <a:r>
              <a:rPr lang="cs-CZ" sz="1400" dirty="0" smtClean="0"/>
              <a:t>. Můžeme se s ním setkat v situacích, které se týkají bezpečnosti </a:t>
            </a:r>
            <a:r>
              <a:rPr lang="cs-CZ" sz="1400" dirty="0"/>
              <a:t>ve volném čase.</a:t>
            </a:r>
          </a:p>
          <a:p>
            <a:pPr algn="just"/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599535" y="2934794"/>
            <a:ext cx="7920880" cy="12311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/>
              <a:t>Napo v … rizikové situaci </a:t>
            </a:r>
            <a:r>
              <a:rPr lang="cs-CZ" sz="1600" dirty="0"/>
              <a:t>(10:27)</a:t>
            </a:r>
          </a:p>
          <a:p>
            <a:r>
              <a:rPr lang="cs-CZ" sz="1600" u="sng" dirty="0">
                <a:hlinkClick r:id="rId3"/>
              </a:rPr>
              <a:t>https://</a:t>
            </a:r>
            <a:r>
              <a:rPr lang="cs-CZ" sz="1600" u="sng" dirty="0" smtClean="0">
                <a:hlinkClick r:id="rId3"/>
              </a:rPr>
              <a:t>www.napofilm.net/cs/napos-films/napo-risky-business</a:t>
            </a:r>
            <a:endParaRPr lang="cs-CZ" sz="1600" u="sng" dirty="0" smtClean="0"/>
          </a:p>
          <a:p>
            <a:pPr algn="just"/>
            <a:r>
              <a:rPr lang="cs-CZ" sz="1400" i="1" dirty="0"/>
              <a:t>Film se věnuje nebezpečím, některým z nejběžnějších rizik na pracovišti a potřebě „zastavit, přemýšlet </a:t>
            </a:r>
            <a:r>
              <a:rPr lang="cs-CZ" sz="1400" i="1" dirty="0" smtClean="0"/>
              <a:t/>
            </a:r>
            <a:br>
              <a:rPr lang="cs-CZ" sz="1400" i="1" dirty="0" smtClean="0"/>
            </a:br>
            <a:r>
              <a:rPr lang="cs-CZ" sz="1400" i="1" dirty="0" smtClean="0"/>
              <a:t>a </a:t>
            </a:r>
            <a:r>
              <a:rPr lang="cs-CZ" sz="1400" i="1" dirty="0"/>
              <a:t>jednat“ (angl. „Stop, </a:t>
            </a:r>
            <a:r>
              <a:rPr lang="cs-CZ" sz="1400" i="1" dirty="0" err="1"/>
              <a:t>Think</a:t>
            </a:r>
            <a:r>
              <a:rPr lang="cs-CZ" sz="1400" i="1" dirty="0"/>
              <a:t> and </a:t>
            </a:r>
            <a:r>
              <a:rPr lang="cs-CZ" sz="1400" i="1" dirty="0" err="1"/>
              <a:t>Act</a:t>
            </a:r>
            <a:r>
              <a:rPr lang="cs-CZ" sz="1400" i="1" dirty="0"/>
              <a:t>“), aby se snížil počet úrazů na pracovišti a omezil výskyt nemocí z povolání. Film uvádí diváky do hodnocení rizik a na příkladech ukazuje nebezpečí a riziko. 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28673"/>
            <a:ext cx="2645754" cy="52180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608048" y="4365104"/>
            <a:ext cx="7920880" cy="20928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/>
              <a:t>Napo … zpátky ke zdravé budoucnosti </a:t>
            </a:r>
            <a:r>
              <a:rPr lang="cs-CZ" sz="1600" dirty="0"/>
              <a:t>(9:45) </a:t>
            </a:r>
            <a:endParaRPr lang="cs-CZ" sz="1600" dirty="0">
              <a:solidFill>
                <a:srgbClr val="00B050"/>
              </a:solidFill>
            </a:endParaRPr>
          </a:p>
          <a:p>
            <a:r>
              <a:rPr lang="cs-CZ" sz="1600" u="sng" dirty="0" smtClean="0">
                <a:hlinkClick r:id="rId5"/>
              </a:rPr>
              <a:t>https</a:t>
            </a:r>
            <a:r>
              <a:rPr lang="cs-CZ" sz="1600" u="sng" dirty="0">
                <a:hlinkClick r:id="rId5"/>
              </a:rPr>
              <a:t>://</a:t>
            </a:r>
            <a:r>
              <a:rPr lang="cs-CZ" sz="1600" u="sng" dirty="0" smtClean="0">
                <a:hlinkClick r:id="rId5"/>
              </a:rPr>
              <a:t>www.napofilm.net/cs/napos-films/napo-back-healthy-future</a:t>
            </a:r>
            <a:endParaRPr lang="cs-CZ" sz="1600" u="sng" dirty="0" smtClean="0"/>
          </a:p>
          <a:p>
            <a:pPr algn="just"/>
            <a:r>
              <a:rPr lang="cs-CZ" sz="1400" i="1" dirty="0" smtClean="0"/>
              <a:t>Film ukazuje </a:t>
            </a:r>
            <a:r>
              <a:rPr lang="cs-CZ" sz="1400" i="1" dirty="0"/>
              <a:t>našeho </a:t>
            </a:r>
            <a:r>
              <a:rPr lang="cs-CZ" sz="1400" i="1" dirty="0" smtClean="0"/>
              <a:t>hrdinu</a:t>
            </a:r>
            <a:r>
              <a:rPr lang="cs-CZ" sz="1400" i="1" dirty="0"/>
              <a:t>, který se s pomocí stroje času snaží objevit klíčové prvky udržitelného pracovního života. Příhody popisují nutnost hodnocení rizik počínaje prvním dnem v práci až do dne posledního. </a:t>
            </a:r>
            <a:r>
              <a:rPr lang="cs-CZ" sz="1400" i="1" dirty="0" smtClean="0"/>
              <a:t>Snímek seznamuje s </a:t>
            </a:r>
            <a:r>
              <a:rPr lang="cs-CZ" sz="1400" i="1" dirty="0"/>
              <a:t>některými </a:t>
            </a:r>
            <a:r>
              <a:rPr lang="cs-CZ" sz="1400" i="1" dirty="0" smtClean="0"/>
              <a:t>problémy a naznačuje možnosti směřování </a:t>
            </a:r>
            <a:r>
              <a:rPr lang="cs-CZ" sz="1400" i="1" dirty="0"/>
              <a:t>ke zdravějším </a:t>
            </a:r>
            <a:r>
              <a:rPr lang="cs-CZ" sz="1400" i="1" dirty="0" smtClean="0"/>
              <a:t/>
            </a:r>
            <a:br>
              <a:rPr lang="cs-CZ" sz="1400" i="1" dirty="0" smtClean="0"/>
            </a:br>
            <a:r>
              <a:rPr lang="cs-CZ" sz="1400" i="1" dirty="0" smtClean="0"/>
              <a:t>a </a:t>
            </a:r>
            <a:r>
              <a:rPr lang="cs-CZ" sz="1400" i="1" dirty="0"/>
              <a:t>produktivnějším </a:t>
            </a:r>
            <a:r>
              <a:rPr lang="cs-CZ" sz="1400" i="1" dirty="0" smtClean="0"/>
              <a:t>pracovištím. </a:t>
            </a:r>
          </a:p>
          <a:p>
            <a:pPr algn="just"/>
            <a:r>
              <a:rPr lang="cs-CZ" sz="1400" i="1" dirty="0" smtClean="0"/>
              <a:t>Ke shlédnutí si lze vybrat jen některou epizodu z: </a:t>
            </a:r>
            <a:r>
              <a:rPr lang="cs-CZ" sz="1400" i="1" u="sng" dirty="0">
                <a:hlinkClick r:id="rId6"/>
              </a:rPr>
              <a:t>https://</a:t>
            </a:r>
            <a:r>
              <a:rPr lang="cs-CZ" sz="1400" i="1" u="sng" dirty="0" smtClean="0">
                <a:hlinkClick r:id="rId6"/>
              </a:rPr>
              <a:t>www.napofilm.net/</a:t>
            </a:r>
            <a:r>
              <a:rPr lang="cs-CZ" sz="1400" i="1" u="sng" dirty="0" err="1" smtClean="0">
                <a:hlinkClick r:id="rId6"/>
              </a:rPr>
              <a:t>cs</a:t>
            </a:r>
            <a:r>
              <a:rPr lang="cs-CZ" sz="1400" i="1" u="sng" dirty="0" smtClean="0">
                <a:hlinkClick r:id="rId6"/>
              </a:rPr>
              <a:t>/</a:t>
            </a:r>
            <a:r>
              <a:rPr lang="cs-CZ" sz="1400" i="1" u="sng" dirty="0" err="1" smtClean="0">
                <a:hlinkClick r:id="rId6"/>
              </a:rPr>
              <a:t>napos-films</a:t>
            </a:r>
            <a:r>
              <a:rPr lang="cs-CZ" sz="1400" i="1" u="sng" dirty="0" smtClean="0">
                <a:hlinkClick r:id="rId6"/>
              </a:rPr>
              <a:t>/napo-</a:t>
            </a:r>
            <a:r>
              <a:rPr lang="cs-CZ" sz="1400" i="1" u="sng" dirty="0" err="1" smtClean="0">
                <a:hlinkClick r:id="rId6"/>
              </a:rPr>
              <a:t>back</a:t>
            </a:r>
            <a:r>
              <a:rPr lang="cs-CZ" sz="1400" i="1" u="sng" dirty="0" smtClean="0">
                <a:hlinkClick r:id="rId6"/>
              </a:rPr>
              <a:t>-</a:t>
            </a:r>
            <a:r>
              <a:rPr lang="cs-CZ" sz="1400" i="1" u="sng" dirty="0" err="1" smtClean="0">
                <a:hlinkClick r:id="rId6"/>
              </a:rPr>
              <a:t>healthy-future</a:t>
            </a:r>
            <a:r>
              <a:rPr lang="cs-CZ" sz="1400" i="1" u="sng" dirty="0" smtClean="0">
                <a:hlinkClick r:id="rId6"/>
              </a:rPr>
              <a:t>/</a:t>
            </a:r>
            <a:r>
              <a:rPr lang="cs-CZ" sz="1400" i="1" u="sng" dirty="0" err="1" smtClean="0">
                <a:hlinkClick r:id="rId6"/>
              </a:rPr>
              <a:t>view-scenes</a:t>
            </a:r>
            <a:r>
              <a:rPr lang="cs-CZ" sz="1400" i="1" dirty="0" smtClean="0"/>
              <a:t>, např. na téma BOZP při práci v kanceláři (Pozitivní přístup), přemisťování břemen (</a:t>
            </a:r>
            <a:r>
              <a:rPr lang="cs-CZ" sz="1400" i="1" dirty="0"/>
              <a:t>S</a:t>
            </a:r>
            <a:r>
              <a:rPr lang="cs-CZ" sz="1400" i="1" dirty="0" smtClean="0"/>
              <a:t>dílená zkušenost) apod.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8085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851"/>
          </a:xfrm>
        </p:spPr>
        <p:txBody>
          <a:bodyPr>
            <a:noAutofit/>
          </a:bodyPr>
          <a:lstStyle/>
          <a:p>
            <a:r>
              <a:rPr lang="cs-CZ" sz="4000" dirty="0" smtClean="0"/>
              <a:t>NAPO napoví - poučná </a:t>
            </a:r>
            <a:r>
              <a:rPr lang="cs-CZ" sz="4000" dirty="0"/>
              <a:t>a zábavná videa</a:t>
            </a:r>
            <a:endParaRPr lang="cs-CZ" sz="4000" b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2734"/>
            <a:ext cx="9001125" cy="43815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5496" y="6093296"/>
            <a:ext cx="7848872" cy="30777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cs-CZ" sz="1400" dirty="0"/>
              <a:t>Napo </a:t>
            </a:r>
            <a:r>
              <a:rPr lang="cs-CZ" sz="1400" dirty="0" smtClean="0"/>
              <a:t>je iniciativa těchto organizací: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539552" y="1241846"/>
            <a:ext cx="7859217" cy="16619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 smtClean="0"/>
              <a:t>Napo ve filmu: “bezpečnost v práci… i jinde” </a:t>
            </a:r>
            <a:r>
              <a:rPr lang="cs-CZ" sz="1600" dirty="0" smtClean="0"/>
              <a:t>(8:39)</a:t>
            </a:r>
            <a:r>
              <a:rPr lang="cs-CZ" sz="1600" dirty="0"/>
              <a:t>  </a:t>
            </a:r>
          </a:p>
          <a:p>
            <a:r>
              <a:rPr lang="cs-CZ" sz="1600" u="sng" dirty="0">
                <a:hlinkClick r:id="rId4"/>
              </a:rPr>
              <a:t>https://www.napofilm.net/cs/napos-films/napo-safety-in%E2%80%A6-and-outside-work</a:t>
            </a:r>
            <a:r>
              <a:rPr lang="cs-CZ" sz="1600" dirty="0"/>
              <a:t> </a:t>
            </a:r>
            <a:endParaRPr lang="cs-CZ" sz="1600" dirty="0" smtClean="0"/>
          </a:p>
          <a:p>
            <a:pPr algn="just"/>
            <a:r>
              <a:rPr lang="cs-CZ" sz="1400" i="1" dirty="0" smtClean="0"/>
              <a:t>Při práci se mýlí i snaží, ale po </a:t>
            </a:r>
            <a:r>
              <a:rPr lang="cs-CZ" sz="1400" i="1" dirty="0"/>
              <a:t>práci Napo v nejrůznějších situacích úplně zapomíná na možná rizika </a:t>
            </a:r>
            <a:r>
              <a:rPr lang="cs-CZ" sz="1400" i="1" dirty="0" smtClean="0"/>
              <a:t/>
            </a:r>
            <a:br>
              <a:rPr lang="cs-CZ" sz="1400" i="1" dirty="0" smtClean="0"/>
            </a:br>
            <a:r>
              <a:rPr lang="cs-CZ" sz="1400" i="1" dirty="0" smtClean="0"/>
              <a:t>a </a:t>
            </a:r>
            <a:r>
              <a:rPr lang="cs-CZ" sz="1400" i="1" dirty="0"/>
              <a:t>pravidla. Mnohokrát se jen tak tak vyhne úrazu a </a:t>
            </a:r>
            <a:r>
              <a:rPr lang="cs-CZ" sz="1400" i="1" dirty="0" smtClean="0"/>
              <a:t>skončí </a:t>
            </a:r>
            <a:r>
              <a:rPr lang="cs-CZ" sz="1400" i="1" dirty="0"/>
              <a:t>se </a:t>
            </a:r>
            <a:r>
              <a:rPr lang="cs-CZ" sz="1400" i="1" dirty="0" smtClean="0"/>
              <a:t>zraněním </a:t>
            </a:r>
            <a:r>
              <a:rPr lang="cs-CZ" sz="1400" i="1" dirty="0"/>
              <a:t>v nemocnici. Ve filmu se Napo objevuje v situacích spojených s řízením, domácností, životním stylem, společenským životem </a:t>
            </a:r>
            <a:r>
              <a:rPr lang="cs-CZ" sz="1400" i="1" dirty="0" smtClean="0"/>
              <a:t/>
            </a:r>
            <a:br>
              <a:rPr lang="cs-CZ" sz="1400" i="1" dirty="0" smtClean="0"/>
            </a:br>
            <a:r>
              <a:rPr lang="cs-CZ" sz="1400" i="1" dirty="0" smtClean="0"/>
              <a:t>a </a:t>
            </a:r>
            <a:r>
              <a:rPr lang="cs-CZ" sz="1400" i="1" dirty="0"/>
              <a:t>sportováním. </a:t>
            </a:r>
            <a:endParaRPr lang="cs-CZ" sz="1400" i="1" dirty="0" smtClean="0"/>
          </a:p>
          <a:p>
            <a:r>
              <a:rPr lang="cs-CZ" sz="1400" i="1" dirty="0" smtClean="0"/>
              <a:t>Film </a:t>
            </a:r>
            <a:r>
              <a:rPr lang="cs-CZ" sz="1400" i="1" dirty="0"/>
              <a:t>se zabývá problematikou bezpečnosti ve volném </a:t>
            </a:r>
            <a:r>
              <a:rPr lang="cs-CZ" sz="1400" i="1" dirty="0" smtClean="0"/>
              <a:t>čase.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9" y="3173407"/>
            <a:ext cx="3123219" cy="23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0"/>
            <a:ext cx="9144000" cy="68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755576" y="1484784"/>
            <a:ext cx="7776864" cy="48013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 smtClean="0"/>
              <a:t>Riziko </a:t>
            </a:r>
            <a:r>
              <a:rPr lang="cs-CZ" b="1" dirty="0"/>
              <a:t>je chápáno jako zdroj zranění nebo poškození </a:t>
            </a:r>
            <a:r>
              <a:rPr lang="cs-CZ" b="1" dirty="0" smtClean="0"/>
              <a:t>zdraví.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rgbClr val="FFC000"/>
              </a:solidFill>
            </a:endParaRP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C00000"/>
                </a:solidFill>
              </a:rPr>
              <a:t>Zdrojem zranění nebo poškození zdraví mohou být: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budovy, konstrukce, povrchy,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materiál, břemena, výrobky, strojní součásti,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nástroje, ruční nářadí,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pozemní vozidla, ostatní dopravní prostředky,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jiné zdroje.</a:t>
            </a:r>
          </a:p>
          <a:p>
            <a:endParaRPr lang="cs-CZ" u="sng" dirty="0" smtClean="0"/>
          </a:p>
          <a:p>
            <a:pPr algn="just"/>
            <a:r>
              <a:rPr lang="cs-CZ" u="sng" dirty="0" smtClean="0"/>
              <a:t>Příklady rizik: </a:t>
            </a:r>
            <a:r>
              <a:rPr lang="cs-CZ" dirty="0" smtClean="0"/>
              <a:t>riziko zakopnutí</a:t>
            </a:r>
            <a:r>
              <a:rPr lang="cs-CZ" dirty="0"/>
              <a:t>, </a:t>
            </a:r>
            <a:r>
              <a:rPr lang="cs-CZ" dirty="0" smtClean="0"/>
              <a:t>uklouznutí</a:t>
            </a:r>
            <a:r>
              <a:rPr lang="cs-CZ" dirty="0"/>
              <a:t>, </a:t>
            </a:r>
            <a:r>
              <a:rPr lang="cs-CZ" dirty="0" smtClean="0"/>
              <a:t>pádu na rovině, pádu z výšky nebo do volné hloubky, zhmoždění, škrábnutí</a:t>
            </a:r>
            <a:r>
              <a:rPr lang="cs-CZ" dirty="0"/>
              <a:t>, bodnutí, říznutí, </a:t>
            </a:r>
            <a:r>
              <a:rPr lang="cs-CZ" dirty="0" smtClean="0"/>
              <a:t>přiskřípnutí</a:t>
            </a:r>
            <a:r>
              <a:rPr lang="cs-CZ" dirty="0"/>
              <a:t>, přimáčknutí, </a:t>
            </a:r>
            <a:r>
              <a:rPr lang="cs-CZ" dirty="0" smtClean="0"/>
              <a:t>zachycení </a:t>
            </a:r>
            <a:r>
              <a:rPr lang="cs-CZ" dirty="0"/>
              <a:t>rotujícími částmi strojů, </a:t>
            </a:r>
            <a:r>
              <a:rPr lang="cs-CZ" dirty="0" smtClean="0"/>
              <a:t>úderu/nárazu o/na </a:t>
            </a:r>
            <a:r>
              <a:rPr lang="cs-CZ" dirty="0"/>
              <a:t>ostré </a:t>
            </a:r>
            <a:r>
              <a:rPr lang="cs-CZ" dirty="0" smtClean="0"/>
              <a:t>hrany, zasažení </a:t>
            </a:r>
            <a:r>
              <a:rPr lang="cs-CZ" dirty="0"/>
              <a:t>elektrickým proudem, zasažení </a:t>
            </a:r>
            <a:r>
              <a:rPr lang="cs-CZ" dirty="0" smtClean="0"/>
              <a:t>chemickou </a:t>
            </a:r>
            <a:r>
              <a:rPr lang="cs-CZ" dirty="0"/>
              <a:t>nebo </a:t>
            </a:r>
            <a:r>
              <a:rPr lang="cs-CZ" dirty="0" smtClean="0"/>
              <a:t>biologickou látkou, </a:t>
            </a:r>
            <a:r>
              <a:rPr lang="cs-CZ" dirty="0"/>
              <a:t>riziko </a:t>
            </a:r>
            <a:r>
              <a:rPr lang="cs-CZ" dirty="0" smtClean="0"/>
              <a:t>vystavení škodlivému záření, hluku</a:t>
            </a:r>
            <a:r>
              <a:rPr lang="cs-CZ" dirty="0"/>
              <a:t>, </a:t>
            </a:r>
            <a:r>
              <a:rPr lang="cs-CZ" dirty="0" smtClean="0"/>
              <a:t>vibracím, </a:t>
            </a:r>
            <a:r>
              <a:rPr lang="cs-CZ" dirty="0" err="1" smtClean="0"/>
              <a:t>vdechovatelnému</a:t>
            </a:r>
            <a:r>
              <a:rPr lang="cs-CZ" dirty="0" smtClean="0"/>
              <a:t> prachu</a:t>
            </a:r>
            <a:r>
              <a:rPr lang="cs-CZ" dirty="0"/>
              <a:t>, fyzické </a:t>
            </a:r>
            <a:r>
              <a:rPr lang="cs-CZ" dirty="0" smtClean="0"/>
              <a:t>zátěže (nevhodné pracovní polohy, manipulace s břemeny), </a:t>
            </a:r>
            <a:r>
              <a:rPr lang="cs-CZ" dirty="0"/>
              <a:t>psychické zátěže (</a:t>
            </a:r>
            <a:r>
              <a:rPr lang="cs-CZ" dirty="0" smtClean="0"/>
              <a:t>pracovního </a:t>
            </a:r>
            <a:r>
              <a:rPr lang="cs-CZ" dirty="0"/>
              <a:t>stresu</a:t>
            </a:r>
            <a:r>
              <a:rPr lang="cs-CZ" dirty="0" smtClean="0"/>
              <a:t>), sražení nebo přejetí vozidlem nebo manipulačním prostředkem, aj.</a:t>
            </a:r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Rizika práce a pracovního prostředí</a:t>
            </a:r>
            <a:endParaRPr lang="cs-CZ" sz="40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300192" y="2132856"/>
            <a:ext cx="18002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600" b="1" cap="all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!</a:t>
            </a:r>
            <a:endParaRPr lang="cs-CZ" sz="12600" b="1" cap="all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900" dirty="0" smtClean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900" b="1" dirty="0" smtClean="0">
                <a:solidFill>
                  <a:srgbClr val="C00000"/>
                </a:solidFill>
              </a:rPr>
              <a:t>Co by měl zaměstnavatele dělat pro bezpečnost a ochranu zdraví svých zaměstnanců?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sz="1900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Omezovat vznik rizik.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Odstraňovat rizika u zdroje původu.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Nahrazovat fyzicky namáhavé práce novými technologickými a pracovními postupy.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Nahrazovat nebezpečné technologie, výrobní a pracovní prostředky, suroviny </a:t>
            </a:r>
            <a:br>
              <a:rPr lang="cs-CZ" sz="1900" b="1" dirty="0" smtClean="0"/>
            </a:br>
            <a:r>
              <a:rPr lang="cs-CZ" sz="1900" b="1" dirty="0" smtClean="0"/>
              <a:t>a materiály méně nebezpečnými.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Omezovat počet zaměstnanců vystavených působení rizikových faktorů.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Upřednostnit prostředky kolektivní ochrany (poklopy, zábradlí</a:t>
            </a:r>
            <a:r>
              <a:rPr lang="cs-CZ" sz="1900" b="1" dirty="0"/>
              <a:t>, záchytné sítě, </a:t>
            </a:r>
            <a:r>
              <a:rPr lang="cs-CZ" sz="1900" b="1" dirty="0" smtClean="0"/>
              <a:t>odvětrávání pracovišť, zábrany vstupu: mříže, ohrazení, oplocení) před prostředky osobní ochrany (OOPP).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Omezovat únik škodlivin ze strojů a zařízení.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900" b="1" dirty="0" smtClean="0"/>
              <a:t>Udílet vhodné pokyny k zajištění BOZP.</a:t>
            </a:r>
            <a:r>
              <a:rPr lang="cs-CZ" sz="1900" dirty="0"/>
              <a:t/>
            </a:r>
            <a:br>
              <a:rPr lang="cs-CZ" sz="1900" dirty="0"/>
            </a:br>
            <a:endParaRPr lang="cs-CZ" altLang="cs-CZ" sz="19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9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16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Ochrana před riziky: všeobecné preventivní zásady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9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21"/>
          <p:cNvSpPr/>
          <p:nvPr/>
        </p:nvSpPr>
        <p:spPr>
          <a:xfrm>
            <a:off x="1126141" y="6126546"/>
            <a:ext cx="3744416" cy="4270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… a před mnoha dalšími riziky</a:t>
            </a:r>
            <a:endParaRPr lang="cs-CZ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35352"/>
            <a:ext cx="8229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 smtClean="0"/>
              <a:t>Před riziky z práce a pracovního prostředí mají zaměstnance chránit různá opatření na straně zaměstnavatele. </a:t>
            </a:r>
            <a:r>
              <a:rPr lang="cs-CZ" sz="2400" dirty="0" smtClean="0">
                <a:solidFill>
                  <a:srgbClr val="C00000"/>
                </a:solidFill>
              </a:rPr>
              <a:t>Jedním z těchto opatření je i přidělování osobních ochranných pracovních prostředků</a:t>
            </a:r>
            <a:r>
              <a:rPr lang="cs-CZ" sz="2400" dirty="0" smtClean="0"/>
              <a:t> (OOPP). 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</p:txBody>
      </p:sp>
      <p:sp>
        <p:nvSpPr>
          <p:cNvPr id="5" name="Šestiúhelník 4"/>
          <p:cNvSpPr/>
          <p:nvPr/>
        </p:nvSpPr>
        <p:spPr>
          <a:xfrm rot="5400000">
            <a:off x="2757231" y="3904190"/>
            <a:ext cx="1827336" cy="172614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E1919"/>
          </a:solidFill>
          <a:ln>
            <a:solidFill>
              <a:srgbClr val="ED6D6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Šestiúhelník 5"/>
          <p:cNvSpPr/>
          <p:nvPr/>
        </p:nvSpPr>
        <p:spPr>
          <a:xfrm rot="5400000">
            <a:off x="768618" y="4357518"/>
            <a:ext cx="1827336" cy="172614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6D6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Šestiúhelník 6"/>
          <p:cNvSpPr/>
          <p:nvPr/>
        </p:nvSpPr>
        <p:spPr>
          <a:xfrm rot="5400000">
            <a:off x="4739092" y="5021833"/>
            <a:ext cx="1827336" cy="1726144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999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2859335" y="4073700"/>
            <a:ext cx="1575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300" b="1" cap="all" dirty="0">
                <a:solidFill>
                  <a:schemeClr val="bg1"/>
                </a:solidFill>
                <a:cs typeface="Arial" panose="020B0604020202020204" pitchFamily="34" charset="0"/>
              </a:rPr>
              <a:t>Odlétnutí obráběných částí výrobku </a:t>
            </a:r>
            <a:r>
              <a:rPr lang="cs-CZ" sz="13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cs-CZ" sz="1300" b="1" cap="all" dirty="0">
                <a:solidFill>
                  <a:schemeClr val="bg1"/>
                </a:solidFill>
                <a:cs typeface="Arial" panose="020B0604020202020204" pitchFamily="34" charset="0"/>
              </a:rPr>
              <a:t>jejich zapíchnutí do oka, ruky nebo jiné části těla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81593" y="4752538"/>
            <a:ext cx="1584176" cy="936104"/>
          </a:xfrm>
          <a:prstGeom prst="roundRect">
            <a:avLst/>
          </a:prstGeom>
          <a:solidFill>
            <a:srgbClr val="ED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Vdechování škodlivého prachu, chemických látek (zplodin)</a:t>
            </a:r>
            <a:endParaRPr lang="cs-CZ" sz="1300" b="1" cap="al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Šestiúhelník 10"/>
          <p:cNvSpPr/>
          <p:nvPr/>
        </p:nvSpPr>
        <p:spPr>
          <a:xfrm rot="5400000">
            <a:off x="4739092" y="3087321"/>
            <a:ext cx="1827336" cy="172614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6D6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aoblený obdélník 11"/>
          <p:cNvSpPr/>
          <p:nvPr/>
        </p:nvSpPr>
        <p:spPr>
          <a:xfrm>
            <a:off x="464488" y="3215105"/>
            <a:ext cx="3744416" cy="4270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Před čím mohou </a:t>
            </a:r>
            <a:r>
              <a:rPr lang="cs-CZ" sz="1600" b="1" cap="all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oopp</a:t>
            </a:r>
            <a:r>
              <a:rPr lang="cs-CZ" sz="1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 ochránit?</a:t>
            </a:r>
            <a:endParaRPr lang="cs-CZ" sz="1600" b="1" cap="al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Šestiúhelník 12"/>
          <p:cNvSpPr/>
          <p:nvPr/>
        </p:nvSpPr>
        <p:spPr>
          <a:xfrm rot="5400000">
            <a:off x="6732107" y="4724886"/>
            <a:ext cx="1827336" cy="172614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E191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Zaoblený obdélník 13"/>
          <p:cNvSpPr/>
          <p:nvPr/>
        </p:nvSpPr>
        <p:spPr>
          <a:xfrm>
            <a:off x="6853687" y="5097852"/>
            <a:ext cx="1584176" cy="936104"/>
          </a:xfrm>
          <a:prstGeom prst="roundRect">
            <a:avLst/>
          </a:prstGeom>
          <a:solidFill>
            <a:srgbClr val="C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Zasažení (poleptání) kůže chemikálií</a:t>
            </a:r>
            <a:endParaRPr lang="cs-CZ" sz="13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Šestiúhelník 4"/>
          <p:cNvSpPr/>
          <p:nvPr/>
        </p:nvSpPr>
        <p:spPr>
          <a:xfrm>
            <a:off x="5069413" y="5266536"/>
            <a:ext cx="1166694" cy="12350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111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b="1" kern="1200" cap="all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pád předmětu, nářadí nebo výrobku </a:t>
            </a:r>
            <a:br>
              <a:rPr lang="cs-CZ" sz="1300" b="1" kern="1200" cap="all" baseline="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sz="1300" b="1" kern="1200" cap="all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z výšky na pracovníka</a:t>
            </a:r>
            <a:r>
              <a:rPr lang="cs-CZ" sz="1300" kern="1200" cap="all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cs-CZ" sz="1300" kern="1200" cap="all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860672" y="3482341"/>
            <a:ext cx="1584176" cy="936104"/>
          </a:xfrm>
          <a:prstGeom prst="roundRect">
            <a:avLst/>
          </a:prstGeom>
          <a:solidFill>
            <a:srgbClr val="ED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Kontakt </a:t>
            </a:r>
            <a:br>
              <a:rPr lang="cs-CZ" sz="13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sz="13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s roztavenou látkou nebo horkým výrobkem či materiálem</a:t>
            </a:r>
            <a:endParaRPr lang="cs-CZ" sz="1300" b="1" cap="al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Šestiúhelník 19"/>
          <p:cNvSpPr/>
          <p:nvPr/>
        </p:nvSpPr>
        <p:spPr>
          <a:xfrm rot="5400000">
            <a:off x="6732107" y="2732380"/>
            <a:ext cx="1827336" cy="1726144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999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Šestiúhelník 4"/>
          <p:cNvSpPr/>
          <p:nvPr/>
        </p:nvSpPr>
        <p:spPr>
          <a:xfrm>
            <a:off x="7074347" y="2971530"/>
            <a:ext cx="1166694" cy="12350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111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b="1" kern="1200" cap="all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Práce </a:t>
            </a:r>
            <a:br>
              <a:rPr lang="cs-CZ" sz="1300" b="1" kern="1200" cap="all" baseline="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sz="1300" b="1" kern="1200" cap="all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v hlučném prostředí </a:t>
            </a:r>
            <a:endParaRPr lang="cs-CZ" sz="1300" b="1" kern="1200" cap="all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64488" y="344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Ochrana před riziky: prostředky osobní ochrany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Osobní ochranné pracovní prostředky </a:t>
            </a:r>
            <a:r>
              <a:rPr lang="cs-CZ" dirty="0" smtClean="0"/>
              <a:t>(OOPP)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6485"/>
            <a:ext cx="8229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/>
              <a:t>Každý zaměstnanec je povinen dbát podle svých možností o svou vlastní bezpečnost, o své zdraví i o bezpečnost a zdraví fyzických osob</a:t>
            </a:r>
            <a:r>
              <a:rPr lang="cs-CZ" sz="2000" dirty="0"/>
              <a:t>, kterých se bezprostředně dotýká jeho </a:t>
            </a:r>
            <a:r>
              <a:rPr lang="cs-CZ" sz="2000" dirty="0" smtClean="0"/>
              <a:t>jednání. Mj</a:t>
            </a:r>
            <a:r>
              <a:rPr lang="cs-CZ" sz="2000" dirty="0"/>
              <a:t>. je povinen dodržovat při práci stanovené pracovní postupy, používat stanovené pracovní </a:t>
            </a:r>
            <a:r>
              <a:rPr lang="cs-CZ" sz="2000" dirty="0" smtClean="0"/>
              <a:t>pomůcky, nástroje, techniku, dopravní </a:t>
            </a:r>
            <a:r>
              <a:rPr lang="cs-CZ" sz="2000" dirty="0"/>
              <a:t>prostředky, </a:t>
            </a:r>
            <a:r>
              <a:rPr lang="cs-CZ" sz="2000" dirty="0" smtClean="0"/>
              <a:t>ale i </a:t>
            </a:r>
            <a:r>
              <a:rPr lang="cs-CZ" sz="2000" dirty="0" smtClean="0">
                <a:solidFill>
                  <a:srgbClr val="C00000"/>
                </a:solidFill>
              </a:rPr>
              <a:t>osobní </a:t>
            </a:r>
            <a:r>
              <a:rPr lang="cs-CZ" sz="2000" dirty="0">
                <a:solidFill>
                  <a:srgbClr val="C00000"/>
                </a:solidFill>
              </a:rPr>
              <a:t>ochranné pracovní prostředky 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/>
              <a:t>a </a:t>
            </a:r>
            <a:r>
              <a:rPr lang="cs-CZ" sz="2000" dirty="0"/>
              <a:t>ochranná zařízení.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</p:txBody>
      </p:sp>
      <p:sp>
        <p:nvSpPr>
          <p:cNvPr id="12" name="Zaoblený obdélník 11"/>
          <p:cNvSpPr/>
          <p:nvPr/>
        </p:nvSpPr>
        <p:spPr>
          <a:xfrm>
            <a:off x="440356" y="3684815"/>
            <a:ext cx="3503103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cap="all" dirty="0" smtClean="0">
                <a:solidFill>
                  <a:srgbClr val="C00000"/>
                </a:solidFill>
                <a:cs typeface="Arial" panose="020B0604020202020204" pitchFamily="34" charset="0"/>
              </a:rPr>
              <a:t>Víte</a:t>
            </a:r>
            <a:r>
              <a:rPr lang="cs-CZ" sz="1600" b="1" cap="all" dirty="0">
                <a:solidFill>
                  <a:srgbClr val="C00000"/>
                </a:solidFill>
                <a:cs typeface="Arial" panose="020B0604020202020204" pitchFamily="34" charset="0"/>
              </a:rPr>
              <a:t>, jaké rozlišujeme OOPP? </a:t>
            </a:r>
            <a:endParaRPr lang="cs-CZ" sz="1600" b="1" cap="al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3" y="4797152"/>
            <a:ext cx="1040647" cy="995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44" y="4797152"/>
            <a:ext cx="963414" cy="9958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34" y="4784810"/>
            <a:ext cx="1019433" cy="10082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14" y="4126640"/>
            <a:ext cx="999225" cy="9882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57" y="3681326"/>
            <a:ext cx="1010328" cy="99910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03" y="4116863"/>
            <a:ext cx="993339" cy="9823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20" y="4784810"/>
            <a:ext cx="1008230" cy="10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4293096"/>
            <a:ext cx="822960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FF0000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2654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Osobní </a:t>
            </a:r>
            <a:r>
              <a:rPr lang="cs-CZ" dirty="0"/>
              <a:t>ochranné pracovní prostředky</a:t>
            </a:r>
            <a:br>
              <a:rPr lang="cs-CZ" dirty="0"/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2" y="1829010"/>
            <a:ext cx="4525963" cy="4525963"/>
          </a:xfrm>
          <a:solidFill>
            <a:srgbClr val="FFFFFF"/>
          </a:solidFill>
        </p:spPr>
      </p:pic>
      <p:sp>
        <p:nvSpPr>
          <p:cNvPr id="2" name="Obdélník 1"/>
          <p:cNvSpPr/>
          <p:nvPr/>
        </p:nvSpPr>
        <p:spPr>
          <a:xfrm>
            <a:off x="2187605" y="1403040"/>
            <a:ext cx="478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kern="0" dirty="0">
                <a:ea typeface="Times New Roman" panose="02020603050405020304" pitchFamily="18" charset="0"/>
              </a:rPr>
              <a:t>Pro ochranu hlavy</a:t>
            </a:r>
            <a:r>
              <a:rPr lang="cs-CZ" sz="1200" b="1" kern="0" dirty="0" smtClean="0">
                <a:ea typeface="Times New Roman" panose="02020603050405020304" pitchFamily="18" charset="0"/>
              </a:rPr>
              <a:t>: </a:t>
            </a:r>
            <a:r>
              <a:rPr lang="cs-CZ" sz="1200" kern="0" dirty="0" smtClean="0">
                <a:ea typeface="Times New Roman" panose="02020603050405020304" pitchFamily="18" charset="0"/>
              </a:rPr>
              <a:t>zejm. ochranné přilby,</a:t>
            </a:r>
            <a:br>
              <a:rPr lang="cs-CZ" sz="1200" kern="0" dirty="0" smtClean="0">
                <a:ea typeface="Times New Roman" panose="02020603050405020304" pitchFamily="18" charset="0"/>
              </a:rPr>
            </a:br>
            <a:r>
              <a:rPr lang="cs-CZ" sz="1200" kern="0" dirty="0" smtClean="0">
                <a:ea typeface="Times New Roman" panose="02020603050405020304" pitchFamily="18" charset="0"/>
              </a:rPr>
              <a:t> a dále </a:t>
            </a:r>
            <a:r>
              <a:rPr lang="cs-CZ" sz="1200" dirty="0" smtClean="0"/>
              <a:t>čepice</a:t>
            </a:r>
            <a:r>
              <a:rPr lang="cs-CZ" sz="1200" dirty="0"/>
              <a:t>, barety, síťky na vlasy </a:t>
            </a:r>
            <a:r>
              <a:rPr lang="cs-CZ" sz="1200" dirty="0" smtClean="0"/>
              <a:t>aj.</a:t>
            </a:r>
            <a:endParaRPr lang="cs-CZ" sz="1200" kern="50" dirty="0">
              <a:ea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2053039"/>
            <a:ext cx="2254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kern="0" dirty="0" smtClean="0">
                <a:ea typeface="Times New Roman" panose="02020603050405020304" pitchFamily="18" charset="0"/>
              </a:rPr>
              <a:t>Pro </a:t>
            </a:r>
            <a:r>
              <a:rPr lang="cs-CZ" sz="1200" b="1" kern="0" dirty="0">
                <a:ea typeface="Times New Roman" panose="02020603050405020304" pitchFamily="18" charset="0"/>
              </a:rPr>
              <a:t>ochranu sluchu</a:t>
            </a:r>
            <a:r>
              <a:rPr lang="cs-CZ" sz="1200" b="1" kern="0" dirty="0" smtClean="0">
                <a:ea typeface="Times New Roman" panose="02020603050405020304" pitchFamily="18" charset="0"/>
              </a:rPr>
              <a:t>: </a:t>
            </a:r>
            <a:r>
              <a:rPr lang="cs-CZ" sz="1200" kern="0" dirty="0" smtClean="0">
                <a:ea typeface="Times New Roman" panose="02020603050405020304" pitchFamily="18" charset="0"/>
              </a:rPr>
              <a:t>zejm. </a:t>
            </a:r>
            <a:r>
              <a:rPr lang="cs-CZ" sz="1200" dirty="0"/>
              <a:t>zátkové chrániče </a:t>
            </a:r>
            <a:r>
              <a:rPr lang="cs-CZ" sz="1200" dirty="0" smtClean="0"/>
              <a:t>sluchu, mušlové </a:t>
            </a:r>
            <a:r>
              <a:rPr lang="cs-CZ" sz="1200" dirty="0"/>
              <a:t>chrániče </a:t>
            </a:r>
            <a:r>
              <a:rPr lang="cs-CZ" sz="1200" dirty="0" smtClean="0"/>
              <a:t>sluchu (sluchátka), akustické/protihlukové přilby</a:t>
            </a:r>
            <a:endParaRPr lang="cs-CZ" sz="1200" kern="50" dirty="0">
              <a:ea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68811" y="2144304"/>
            <a:ext cx="289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kern="0" dirty="0" smtClean="0">
                <a:ea typeface="Times New Roman" panose="02020603050405020304" pitchFamily="18" charset="0"/>
              </a:rPr>
              <a:t>Pro </a:t>
            </a:r>
            <a:r>
              <a:rPr lang="cs-CZ" sz="1200" b="1" kern="0" dirty="0">
                <a:ea typeface="Times New Roman" panose="02020603050405020304" pitchFamily="18" charset="0"/>
              </a:rPr>
              <a:t>ochranu očí a obličeje</a:t>
            </a:r>
            <a:r>
              <a:rPr lang="cs-CZ" sz="1200" b="1" kern="0" dirty="0" smtClean="0">
                <a:ea typeface="Times New Roman" panose="02020603050405020304" pitchFamily="18" charset="0"/>
              </a:rPr>
              <a:t>: </a:t>
            </a:r>
            <a:r>
              <a:rPr lang="cs-CZ" sz="1200" dirty="0"/>
              <a:t>ochranné </a:t>
            </a:r>
            <a:r>
              <a:rPr lang="cs-CZ" sz="1200" dirty="0" smtClean="0"/>
              <a:t>brýle, </a:t>
            </a:r>
            <a:r>
              <a:rPr lang="cs-CZ" sz="1200" dirty="0"/>
              <a:t>ochranné obličejové štíty</a:t>
            </a:r>
            <a:r>
              <a:rPr lang="cs-CZ" sz="1200" dirty="0" smtClean="0"/>
              <a:t>, </a:t>
            </a:r>
            <a:r>
              <a:rPr lang="cs-CZ" sz="1200" dirty="0"/>
              <a:t>svářečské kukly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a </a:t>
            </a:r>
            <a:r>
              <a:rPr lang="cs-CZ" sz="1200" dirty="0"/>
              <a:t>štíty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1412" y="3692931"/>
            <a:ext cx="224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kern="0" dirty="0" smtClean="0">
                <a:ea typeface="Times New Roman" panose="02020603050405020304" pitchFamily="18" charset="0"/>
              </a:rPr>
              <a:t>Pro </a:t>
            </a:r>
            <a:r>
              <a:rPr lang="cs-CZ" sz="1200" b="1" kern="0" dirty="0">
                <a:ea typeface="Times New Roman" panose="02020603050405020304" pitchFamily="18" charset="0"/>
              </a:rPr>
              <a:t>ochranu </a:t>
            </a:r>
            <a:r>
              <a:rPr lang="cs-CZ" sz="1200" b="1" kern="0" dirty="0" smtClean="0">
                <a:ea typeface="Times New Roman" panose="02020603050405020304" pitchFamily="18" charset="0"/>
              </a:rPr>
              <a:t>trupu, břicha </a:t>
            </a:r>
            <a:br>
              <a:rPr lang="cs-CZ" sz="1200" b="1" kern="0" dirty="0" smtClean="0">
                <a:ea typeface="Times New Roman" panose="02020603050405020304" pitchFamily="18" charset="0"/>
              </a:rPr>
            </a:br>
            <a:r>
              <a:rPr lang="cs-CZ" sz="1200" b="1" kern="0" dirty="0" smtClean="0">
                <a:ea typeface="Times New Roman" panose="02020603050405020304" pitchFamily="18" charset="0"/>
              </a:rPr>
              <a:t>a celého těla</a:t>
            </a:r>
            <a:r>
              <a:rPr lang="cs-CZ" sz="1200" kern="0" dirty="0" smtClean="0">
                <a:ea typeface="Times New Roman" panose="02020603050405020304" pitchFamily="18" charset="0"/>
              </a:rPr>
              <a:t>: ochranné oděvy, ochranné </a:t>
            </a:r>
            <a:r>
              <a:rPr lang="cs-CZ" sz="1200" kern="0" dirty="0">
                <a:ea typeface="Times New Roman" panose="02020603050405020304" pitchFamily="18" charset="0"/>
              </a:rPr>
              <a:t>vesty, kabáty a zástěry </a:t>
            </a:r>
            <a:r>
              <a:rPr lang="cs-CZ" sz="1200" kern="0" dirty="0" smtClean="0">
                <a:ea typeface="Times New Roman" panose="02020603050405020304" pitchFamily="18" charset="0"/>
              </a:rPr>
              <a:t>proti různým rizikům, vyhřívané vesty,</a:t>
            </a:r>
            <a:r>
              <a:rPr lang="cs-CZ" sz="1200" kern="50" dirty="0" smtClean="0">
                <a:ea typeface="Times New Roman" panose="02020603050405020304" pitchFamily="18" charset="0"/>
              </a:rPr>
              <a:t> </a:t>
            </a:r>
            <a:r>
              <a:rPr lang="cs-CZ" sz="1200" kern="0" dirty="0" smtClean="0">
                <a:ea typeface="Times New Roman" panose="02020603050405020304" pitchFamily="18" charset="0"/>
              </a:rPr>
              <a:t>záchranné </a:t>
            </a:r>
            <a:r>
              <a:rPr lang="cs-CZ" sz="1200" kern="0" dirty="0">
                <a:ea typeface="Times New Roman" panose="02020603050405020304" pitchFamily="18" charset="0"/>
              </a:rPr>
              <a:t>plovací </a:t>
            </a:r>
            <a:r>
              <a:rPr lang="cs-CZ" sz="1200" kern="0" dirty="0" smtClean="0">
                <a:ea typeface="Times New Roman" panose="02020603050405020304" pitchFamily="18" charset="0"/>
              </a:rPr>
              <a:t>vesty, bederní </a:t>
            </a:r>
            <a:r>
              <a:rPr lang="cs-CZ" sz="1200" kern="0" dirty="0">
                <a:ea typeface="Times New Roman" panose="02020603050405020304" pitchFamily="18" charset="0"/>
              </a:rPr>
              <a:t>pásy, </a:t>
            </a:r>
            <a:r>
              <a:rPr lang="cs-CZ" sz="1200" kern="0" dirty="0" smtClean="0">
                <a:ea typeface="Times New Roman" panose="02020603050405020304" pitchFamily="18" charset="0"/>
              </a:rPr>
              <a:t>protektory</a:t>
            </a:r>
            <a:endParaRPr lang="cs-CZ" sz="1200" kern="50" dirty="0">
              <a:ea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3414" y="3786332"/>
            <a:ext cx="2436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kern="0" dirty="0" smtClean="0">
                <a:ea typeface="Times New Roman" panose="02020603050405020304" pitchFamily="18" charset="0"/>
              </a:rPr>
              <a:t>Pro </a:t>
            </a:r>
            <a:r>
              <a:rPr lang="cs-CZ" sz="1200" b="1" kern="0" dirty="0">
                <a:ea typeface="Times New Roman" panose="02020603050405020304" pitchFamily="18" charset="0"/>
              </a:rPr>
              <a:t>ochranu dýchacích orgánů</a:t>
            </a:r>
            <a:r>
              <a:rPr lang="cs-CZ" sz="1200" b="1" kern="0" dirty="0" smtClean="0">
                <a:ea typeface="Times New Roman" panose="02020603050405020304" pitchFamily="18" charset="0"/>
              </a:rPr>
              <a:t>: </a:t>
            </a:r>
            <a:r>
              <a:rPr lang="cs-CZ" sz="1200" dirty="0"/>
              <a:t>masky a polomasky s filtry proti částicím, parám, plynům a proti </a:t>
            </a:r>
            <a:r>
              <a:rPr lang="cs-CZ" sz="1200" dirty="0" smtClean="0"/>
              <a:t>radioaktivnímu, </a:t>
            </a:r>
            <a:r>
              <a:rPr lang="cs-CZ" sz="1200" dirty="0"/>
              <a:t>izolační dýchací přístroje s přívodem vzduchu</a:t>
            </a:r>
            <a:r>
              <a:rPr lang="cs-CZ" sz="1200" dirty="0" smtClean="0"/>
              <a:t>, potápěčské </a:t>
            </a:r>
            <a:r>
              <a:rPr lang="cs-CZ" sz="1200" dirty="0"/>
              <a:t>dýchací </a:t>
            </a:r>
            <a:r>
              <a:rPr lang="cs-CZ" sz="1200" dirty="0" smtClean="0"/>
              <a:t>přístroje</a:t>
            </a:r>
            <a:endParaRPr lang="cs-CZ" sz="1200" kern="50" dirty="0">
              <a:ea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801198" y="6014754"/>
            <a:ext cx="302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kern="0" dirty="0" smtClean="0">
                <a:ea typeface="Times New Roman" panose="02020603050405020304" pitchFamily="18" charset="0"/>
              </a:rPr>
              <a:t>Pro </a:t>
            </a:r>
            <a:r>
              <a:rPr lang="cs-CZ" sz="1200" b="1" kern="0" dirty="0">
                <a:ea typeface="Times New Roman" panose="02020603050405020304" pitchFamily="18" charset="0"/>
              </a:rPr>
              <a:t>ochranu nohou</a:t>
            </a:r>
            <a:r>
              <a:rPr lang="cs-CZ" sz="1200" b="1" kern="0" dirty="0" smtClean="0">
                <a:ea typeface="Times New Roman" panose="02020603050405020304" pitchFamily="18" charset="0"/>
              </a:rPr>
              <a:t>: </a:t>
            </a:r>
            <a:r>
              <a:rPr lang="cs-CZ" sz="1200" dirty="0"/>
              <a:t>ochranná obuv </a:t>
            </a:r>
            <a:r>
              <a:rPr lang="cs-CZ" sz="1200" dirty="0" smtClean="0"/>
              <a:t>proti různým rizikům, chrániče nártu, chrániče kolen, kamaše aj.</a:t>
            </a:r>
            <a:endParaRPr lang="cs-CZ" sz="1200" kern="50" dirty="0">
              <a:ea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69897" y="599994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kern="0" dirty="0" smtClean="0">
                <a:ea typeface="Times New Roman" panose="02020603050405020304" pitchFamily="18" charset="0"/>
              </a:rPr>
              <a:t>Pro </a:t>
            </a:r>
            <a:r>
              <a:rPr lang="cs-CZ" sz="1200" b="1" kern="0" dirty="0">
                <a:ea typeface="Times New Roman" panose="02020603050405020304" pitchFamily="18" charset="0"/>
              </a:rPr>
              <a:t>ochranu rukou a paží</a:t>
            </a:r>
            <a:r>
              <a:rPr lang="cs-CZ" sz="1200" b="1" kern="0" dirty="0" smtClean="0">
                <a:ea typeface="Times New Roman" panose="02020603050405020304" pitchFamily="18" charset="0"/>
              </a:rPr>
              <a:t>: </a:t>
            </a:r>
            <a:r>
              <a:rPr lang="cs-CZ" sz="1200" dirty="0"/>
              <a:t>ochranné </a:t>
            </a:r>
            <a:r>
              <a:rPr lang="cs-CZ" sz="1200" dirty="0" smtClean="0"/>
              <a:t>rukavice, </a:t>
            </a:r>
            <a:r>
              <a:rPr lang="cs-CZ" sz="1200" dirty="0"/>
              <a:t>ochranné </a:t>
            </a:r>
            <a:r>
              <a:rPr lang="cs-CZ" sz="1200" dirty="0" smtClean="0"/>
              <a:t>prsty, </a:t>
            </a:r>
          </a:p>
          <a:p>
            <a:pPr algn="r"/>
            <a:r>
              <a:rPr lang="cs-CZ" sz="1200" dirty="0" smtClean="0"/>
              <a:t>ochranné rukávy aj.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70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99202" y="1729580"/>
            <a:ext cx="7488237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cs typeface="Arial" panose="020B0604020202020204" pitchFamily="34" charset="0"/>
              </a:rPr>
              <a:t>Ať už po ukončení studia budete účetní, bankovní úřednice, asistentka obchodního ředitele, programátor, správce sítě, nebo se připravujete na jinou pracovní pozici, která se převážně vykonává v kancelářském nebo na jiném, zdánlivě bezpečném pracovišti, měli byste vědět:</a:t>
            </a:r>
            <a:endParaRPr lang="cs-CZ" altLang="cs-CZ" sz="2000" kern="0" dirty="0">
              <a:solidFill>
                <a:srgbClr val="00B0F0"/>
              </a:solidFill>
              <a:cs typeface="Times New Roman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274638"/>
            <a:ext cx="849694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Že se chystáte pracovat  </a:t>
            </a:r>
          </a:p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v administrativě a rizika se vás netýkají?</a:t>
            </a:r>
            <a:endParaRPr lang="cs-CZ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63688" y="4147043"/>
            <a:ext cx="152138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buSzPts val="1000"/>
              <a:tabLst>
                <a:tab pos="457200" algn="l"/>
              </a:tabLst>
            </a:pPr>
            <a:r>
              <a:rPr lang="cs-CZ" altLang="cs-CZ" kern="0" dirty="0"/>
              <a:t>p</a:t>
            </a:r>
            <a:r>
              <a:rPr lang="cs-CZ" altLang="cs-CZ" kern="0" dirty="0" smtClean="0"/>
              <a:t>ád na rovině</a:t>
            </a:r>
            <a:endParaRPr lang="cs-CZ" altLang="cs-CZ" kern="0" dirty="0"/>
          </a:p>
        </p:txBody>
      </p:sp>
      <p:sp>
        <p:nvSpPr>
          <p:cNvPr id="11" name="Obdélník 10"/>
          <p:cNvSpPr/>
          <p:nvPr/>
        </p:nvSpPr>
        <p:spPr>
          <a:xfrm>
            <a:off x="4664903" y="4157306"/>
            <a:ext cx="152138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buSzPts val="1000"/>
              <a:tabLst>
                <a:tab pos="457200" algn="l"/>
              </a:tabLst>
            </a:pPr>
            <a:r>
              <a:rPr lang="cs-CZ" altLang="cs-CZ" kern="0" dirty="0"/>
              <a:t>p</a:t>
            </a:r>
            <a:r>
              <a:rPr lang="cs-CZ" altLang="cs-CZ" kern="0" dirty="0" smtClean="0"/>
              <a:t>ád ze schodů</a:t>
            </a:r>
            <a:endParaRPr lang="cs-CZ" altLang="cs-CZ" kern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1427">
            <a:off x="3652558" y="3967197"/>
            <a:ext cx="574854" cy="69440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20785" y="3123600"/>
            <a:ext cx="7488237" cy="646331"/>
          </a:xfrm>
          <a:prstGeom prst="rect">
            <a:avLst/>
          </a:prstGeom>
          <a:solidFill>
            <a:srgbClr val="C00000"/>
          </a:solid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chemeClr val="bg1"/>
                </a:solidFill>
              </a:rPr>
              <a:t>Pády </a:t>
            </a:r>
            <a:r>
              <a:rPr lang="cs-CZ" b="1" i="1" dirty="0" smtClean="0">
                <a:solidFill>
                  <a:schemeClr val="bg1"/>
                </a:solidFill>
              </a:rPr>
              <a:t>v důsledku uklouznutí a zakopnutí  </a:t>
            </a:r>
            <a:r>
              <a:rPr lang="cs-CZ" b="1" i="1" dirty="0">
                <a:solidFill>
                  <a:schemeClr val="bg1"/>
                </a:solidFill>
              </a:rPr>
              <a:t>jsou jedněmi z nejběžnějších nehod </a:t>
            </a:r>
            <a:endParaRPr lang="cs-CZ" b="1" i="1" dirty="0" smtClean="0">
              <a:solidFill>
                <a:schemeClr val="bg1"/>
              </a:solidFill>
            </a:endParaRPr>
          </a:p>
          <a:p>
            <a:r>
              <a:rPr lang="cs-CZ" b="1" i="1" dirty="0" smtClean="0">
                <a:solidFill>
                  <a:schemeClr val="bg1"/>
                </a:solidFill>
              </a:rPr>
              <a:t>a každý </a:t>
            </a:r>
            <a:r>
              <a:rPr lang="cs-CZ" b="1" i="1" dirty="0">
                <a:solidFill>
                  <a:schemeClr val="bg1"/>
                </a:solidFill>
              </a:rPr>
              <a:t>rok způsobují </a:t>
            </a:r>
            <a:r>
              <a:rPr lang="cs-CZ" b="1" i="1" dirty="0" smtClean="0">
                <a:solidFill>
                  <a:schemeClr val="bg1"/>
                </a:solidFill>
              </a:rPr>
              <a:t>stovky </a:t>
            </a:r>
            <a:r>
              <a:rPr lang="cs-CZ" b="1" i="1" dirty="0">
                <a:solidFill>
                  <a:schemeClr val="bg1"/>
                </a:solidFill>
              </a:rPr>
              <a:t>pracovních </a:t>
            </a:r>
            <a:r>
              <a:rPr lang="cs-CZ" b="1" i="1" dirty="0" smtClean="0">
                <a:solidFill>
                  <a:schemeClr val="bg1"/>
                </a:solidFill>
              </a:rPr>
              <a:t>úrazů, z nichž některé končí smrtí.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0785" y="4869160"/>
            <a:ext cx="7488237" cy="1754326"/>
          </a:xfrm>
          <a:prstGeom prst="rect">
            <a:avLst/>
          </a:prstGeom>
          <a:solidFill>
            <a:srgbClr val="C00000"/>
          </a:solid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pPr algn="just">
              <a:buSzPts val="1000"/>
              <a:tabLst>
                <a:tab pos="457200" algn="l"/>
              </a:tabLst>
            </a:pPr>
            <a:r>
              <a:rPr lang="cs-CZ" i="1" dirty="0" smtClean="0">
                <a:solidFill>
                  <a:schemeClr val="bg1"/>
                </a:solidFill>
              </a:rPr>
              <a:t>Většinu</a:t>
            </a:r>
            <a:r>
              <a:rPr lang="cs-CZ" i="1" dirty="0">
                <a:solidFill>
                  <a:schemeClr val="bg1"/>
                </a:solidFill>
              </a:rPr>
              <a:t> </a:t>
            </a:r>
            <a:r>
              <a:rPr lang="cs-CZ" i="1" dirty="0" smtClean="0">
                <a:solidFill>
                  <a:schemeClr val="bg1"/>
                </a:solidFill>
              </a:rPr>
              <a:t>pádů způsobují rozlité tekutiny nebo jiná kontaminace povrchu, </a:t>
            </a:r>
            <a:r>
              <a:rPr lang="cs-CZ" i="1" dirty="0">
                <a:solidFill>
                  <a:schemeClr val="bg1"/>
                </a:solidFill>
              </a:rPr>
              <a:t>výběr </a:t>
            </a:r>
            <a:r>
              <a:rPr lang="cs-CZ" i="1" dirty="0" smtClean="0">
                <a:solidFill>
                  <a:schemeClr val="bg1"/>
                </a:solidFill>
              </a:rPr>
              <a:t>nevhodného </a:t>
            </a:r>
            <a:r>
              <a:rPr lang="cs-CZ" i="1" dirty="0">
                <a:solidFill>
                  <a:schemeClr val="bg1"/>
                </a:solidFill>
              </a:rPr>
              <a:t>obutí, </a:t>
            </a:r>
            <a:r>
              <a:rPr lang="cs-CZ" i="1" dirty="0" smtClean="0">
                <a:solidFill>
                  <a:schemeClr val="bg1"/>
                </a:solidFill>
              </a:rPr>
              <a:t>nevhodné uspořádání a celkové řešení </a:t>
            </a:r>
            <a:r>
              <a:rPr lang="cs-CZ" i="1" dirty="0">
                <a:solidFill>
                  <a:schemeClr val="bg1"/>
                </a:solidFill>
              </a:rPr>
              <a:t>pracoviště</a:t>
            </a:r>
            <a:r>
              <a:rPr lang="cs-CZ" i="1" dirty="0" smtClean="0">
                <a:solidFill>
                  <a:schemeClr val="bg1"/>
                </a:solidFill>
              </a:rPr>
              <a:t>, nevhodné </a:t>
            </a:r>
            <a:r>
              <a:rPr lang="cs-CZ" i="1" dirty="0">
                <a:solidFill>
                  <a:schemeClr val="bg1"/>
                </a:solidFill>
              </a:rPr>
              <a:t>povrchy podlah, </a:t>
            </a:r>
            <a:r>
              <a:rPr lang="cs-CZ" i="1" dirty="0" smtClean="0">
                <a:solidFill>
                  <a:schemeClr val="bg1"/>
                </a:solidFill>
              </a:rPr>
              <a:t>nízké </a:t>
            </a:r>
            <a:r>
              <a:rPr lang="cs-CZ" i="1" dirty="0">
                <a:solidFill>
                  <a:schemeClr val="bg1"/>
                </a:solidFill>
              </a:rPr>
              <a:t>požadavky na </a:t>
            </a:r>
            <a:r>
              <a:rPr lang="cs-CZ" i="1" dirty="0" smtClean="0">
                <a:solidFill>
                  <a:schemeClr val="bg1"/>
                </a:solidFill>
              </a:rPr>
              <a:t>údržbu (odlepená lina, koberce, vyhloubeniny, boule, ..), nepořádek nebo jiné překážky na chodbách, schodištích, v kancelářích a provozních prostorách úřadu, společnosti, podniku nebo firmy.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631" y="4179033"/>
            <a:ext cx="762000" cy="6381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75634">
            <a:off x="6649534" y="3789230"/>
            <a:ext cx="574854" cy="6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95824" y="908720"/>
            <a:ext cx="748823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2000" b="1" dirty="0" smtClean="0">
                <a:solidFill>
                  <a:srgbClr val="CE191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 je BOZP? </a:t>
            </a:r>
            <a:endParaRPr lang="cs-CZ" sz="2000" dirty="0" smtClean="0">
              <a:solidFill>
                <a:srgbClr val="CE191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BOZP = bezpečnost </a:t>
            </a:r>
            <a:r>
              <a:rPr lang="cs-CZ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ochrana </a:t>
            </a:r>
            <a:r>
              <a:rPr lang="cs-CZ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zdraví při práci</a:t>
            </a:r>
            <a:r>
              <a:rPr lang="cs-CZ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95824" y="4941168"/>
            <a:ext cx="7488237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2000" b="1" dirty="0" smtClean="0">
                <a:solidFill>
                  <a:srgbClr val="CE191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 je b</a:t>
            </a:r>
            <a:r>
              <a:rPr lang="cs-CZ" sz="2000" b="1" dirty="0" smtClean="0">
                <a:solidFill>
                  <a:srgbClr val="CE191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ezpečnost a ochrana zdraví při práci?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2000" dirty="0"/>
              <a:t>Souhrn opatření (technických, organizačních, výchovných</a:t>
            </a:r>
            <a:r>
              <a:rPr lang="cs-CZ" sz="2000" dirty="0" smtClean="0"/>
              <a:t>), </a:t>
            </a:r>
            <a:r>
              <a:rPr lang="cs-CZ" sz="2000" dirty="0"/>
              <a:t>která mají předcházet ohrožení nebo poškození lidského zdraví </a:t>
            </a:r>
            <a:r>
              <a:rPr lang="cs-CZ" sz="2000" dirty="0" smtClean="0"/>
              <a:t>při práci nebo je snižovat na minimum. </a:t>
            </a:r>
            <a:endParaRPr lang="cs-CZ" sz="2000" dirty="0" smtClean="0">
              <a:solidFill>
                <a:srgbClr val="00B050"/>
              </a:solidFill>
            </a:endParaRPr>
          </a:p>
        </p:txBody>
      </p:sp>
      <p:pic>
        <p:nvPicPr>
          <p:cNvPr id="7" name="Obrázek 6" descr="Práva a povinnosti zaměstnanců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04864"/>
            <a:ext cx="7047372" cy="23171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432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851"/>
          </a:xfrm>
        </p:spPr>
        <p:txBody>
          <a:bodyPr>
            <a:noAutofit/>
          </a:bodyPr>
          <a:lstStyle/>
          <a:p>
            <a:r>
              <a:rPr lang="cs-CZ" sz="4000" dirty="0" smtClean="0"/>
              <a:t>NAPO o tom ví své</a:t>
            </a:r>
            <a:endParaRPr lang="cs-CZ" sz="4000" b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2734"/>
            <a:ext cx="9001125" cy="43815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5496" y="6093296"/>
            <a:ext cx="7848872" cy="30777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cs-CZ" sz="1400" dirty="0"/>
              <a:t>Napo </a:t>
            </a:r>
            <a:r>
              <a:rPr lang="cs-CZ" sz="1400" dirty="0" smtClean="0"/>
              <a:t>je iniciativa těchto organizací: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539552" y="1241846"/>
            <a:ext cx="7859217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/>
              <a:t>Napo v… nic pro zasmání </a:t>
            </a:r>
            <a:r>
              <a:rPr lang="cs-CZ" sz="1400" dirty="0"/>
              <a:t>(8:38)</a:t>
            </a:r>
          </a:p>
          <a:p>
            <a:r>
              <a:rPr lang="cs-CZ" sz="1400" u="sng" dirty="0">
                <a:hlinkClick r:id="rId4"/>
              </a:rPr>
              <a:t>https://</a:t>
            </a:r>
            <a:r>
              <a:rPr lang="cs-CZ" sz="1400" u="sng" dirty="0" smtClean="0">
                <a:hlinkClick r:id="rId4"/>
              </a:rPr>
              <a:t>www.napofilm.net/cs/napos-films/napo-no-laughing-matter</a:t>
            </a:r>
            <a:endParaRPr lang="cs-CZ" sz="1400" u="sng" dirty="0" smtClean="0"/>
          </a:p>
          <a:p>
            <a:pPr algn="just"/>
            <a:r>
              <a:rPr lang="cs-CZ" sz="1400" i="1" dirty="0" smtClean="0">
                <a:ea typeface="Calibri" panose="020F0502020204030204" pitchFamily="34" charset="0"/>
              </a:rPr>
              <a:t>Film </a:t>
            </a:r>
            <a:r>
              <a:rPr lang="cs-CZ" sz="1400" i="1" dirty="0">
                <a:ea typeface="Calibri" panose="020F0502020204030204" pitchFamily="34" charset="0"/>
              </a:rPr>
              <a:t>vhodný prakticky pro všechna ekonomická odvětví a všechny skupiny pracovníků </a:t>
            </a:r>
            <a:r>
              <a:rPr lang="cs-CZ" sz="1400" i="1" dirty="0" smtClean="0">
                <a:ea typeface="Calibri" panose="020F0502020204030204" pitchFamily="34" charset="0"/>
              </a:rPr>
              <a:t>ukazuje, že </a:t>
            </a:r>
            <a:r>
              <a:rPr lang="cs-CZ" sz="1400" i="1" dirty="0">
                <a:ea typeface="Calibri" panose="020F0502020204030204" pitchFamily="34" charset="0"/>
              </a:rPr>
              <a:t>úrazy způsobené pády a uklouznutími nejsou </a:t>
            </a:r>
            <a:r>
              <a:rPr lang="cs-CZ" sz="1400" i="1" dirty="0" smtClean="0">
                <a:ea typeface="Calibri" panose="020F0502020204030204" pitchFamily="34" charset="0"/>
              </a:rPr>
              <a:t>nic pro zasmání, a informuje o správných postupech.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57001"/>
            <a:ext cx="3547886" cy="1995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430" y="4354735"/>
            <a:ext cx="2838078" cy="1593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755" y="2485661"/>
            <a:ext cx="30670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331640" y="1721861"/>
            <a:ext cx="3907483" cy="1754326"/>
          </a:xfrm>
          <a:prstGeom prst="rect">
            <a:avLst/>
          </a:prstGeom>
          <a:solidFill>
            <a:srgbClr val="FF9999"/>
          </a:solidFill>
          <a:ln w="28575">
            <a:solidFill>
              <a:srgbClr val="FF9999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 smtClean="0"/>
              <a:t>dodržovat pravidla, vč. těch pro bezpečnou práci, 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 smtClean="0"/>
              <a:t>dodržovat instrukce, pokyny 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 smtClean="0"/>
              <a:t>a správné postupy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 smtClean="0"/>
              <a:t>nechat si poradit a radami se řídit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 smtClean="0"/>
              <a:t>pracovat hlavou (promyšleně)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Co </a:t>
            </a:r>
            <a:r>
              <a:rPr lang="cs-CZ" sz="4000" dirty="0">
                <a:latin typeface="+mn-lt"/>
                <a:cs typeface="Arial" panose="020B0604020202020204" pitchFamily="34" charset="0"/>
              </a:rPr>
              <a:t>j</a:t>
            </a:r>
            <a:r>
              <a:rPr lang="cs-CZ" sz="4000" dirty="0" smtClean="0">
                <a:latin typeface="+mn-lt"/>
                <a:cs typeface="Arial" panose="020B0604020202020204" pitchFamily="34" charset="0"/>
              </a:rPr>
              <a:t>e dobré vědět?</a:t>
            </a:r>
            <a:endParaRPr lang="cs-CZ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331640" y="1331162"/>
            <a:ext cx="390748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9999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Vyplatí se při práci:</a:t>
            </a:r>
            <a:endParaRPr lang="cs-CZ" sz="2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97455" y="4358994"/>
            <a:ext cx="3916450" cy="2048162"/>
          </a:xfrm>
          <a:prstGeom prst="rect">
            <a:avLst/>
          </a:prstGeom>
          <a:solidFill>
            <a:srgbClr val="C00000"/>
          </a:solidFill>
          <a:ln w="12700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>
                <a:solidFill>
                  <a:schemeClr val="bg1"/>
                </a:solidFill>
              </a:rPr>
              <a:t>n</a:t>
            </a:r>
            <a:r>
              <a:rPr lang="cs-CZ" altLang="cs-CZ" b="1" kern="0" dirty="0" smtClean="0">
                <a:solidFill>
                  <a:schemeClr val="bg1"/>
                </a:solidFill>
              </a:rPr>
              <a:t>eznalost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>
                <a:solidFill>
                  <a:schemeClr val="bg1"/>
                </a:solidFill>
              </a:rPr>
              <a:t>n</a:t>
            </a:r>
            <a:r>
              <a:rPr lang="cs-CZ" altLang="cs-CZ" b="1" kern="0" dirty="0" smtClean="0">
                <a:solidFill>
                  <a:schemeClr val="bg1"/>
                </a:solidFill>
              </a:rPr>
              <a:t>epozornost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>
                <a:solidFill>
                  <a:schemeClr val="bg1"/>
                </a:solidFill>
              </a:rPr>
              <a:t>nebezpečné chování a jednání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 smtClean="0">
                <a:solidFill>
                  <a:schemeClr val="bg1"/>
                </a:solidFill>
              </a:rPr>
              <a:t>nesoustředěnost, zbrklost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>
                <a:solidFill>
                  <a:schemeClr val="bg1"/>
                </a:solidFill>
              </a:rPr>
              <a:t>l</a:t>
            </a:r>
            <a:r>
              <a:rPr lang="cs-CZ" altLang="cs-CZ" b="1" kern="0" dirty="0" smtClean="0">
                <a:solidFill>
                  <a:schemeClr val="bg1"/>
                </a:solidFill>
              </a:rPr>
              <a:t>ehkovážnost, riskování a hazard (frajeřina)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b="1" kern="0" dirty="0" smtClean="0">
                <a:solidFill>
                  <a:schemeClr val="bg1"/>
                </a:solidFill>
              </a:rPr>
              <a:t>návykové látky (alkohol, drogy)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96806" y="3958884"/>
            <a:ext cx="391645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Při práci se vymstí:</a:t>
            </a:r>
            <a:endParaRPr lang="cs-CZ" sz="2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451266"/>
            <a:ext cx="1564575" cy="20249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97" y="4221088"/>
            <a:ext cx="2176484" cy="20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964" y="1961946"/>
            <a:ext cx="8229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endParaRPr lang="cs-CZ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cs-CZ" sz="3000" dirty="0" smtClean="0"/>
              <a:t>program </a:t>
            </a:r>
            <a:r>
              <a:rPr lang="cs-CZ" sz="3000" cap="all" dirty="0" smtClean="0"/>
              <a:t>Bezpečný podnik</a:t>
            </a:r>
          </a:p>
          <a:p>
            <a:pPr marL="0" indent="0" algn="ctr">
              <a:buNone/>
            </a:pPr>
            <a:r>
              <a:rPr lang="cs-CZ" sz="3000" dirty="0"/>
              <a:t>s</a:t>
            </a:r>
            <a:r>
              <a:rPr lang="cs-CZ" sz="3000" dirty="0" smtClean="0"/>
              <a:t>outěž </a:t>
            </a:r>
            <a:r>
              <a:rPr lang="cs-CZ" sz="3000" cap="all" dirty="0" smtClean="0"/>
              <a:t>Podnik podporující zdraví</a:t>
            </a:r>
          </a:p>
          <a:p>
            <a:pPr marL="0" indent="0" algn="ctr">
              <a:buNone/>
            </a:pPr>
            <a:r>
              <a:rPr lang="cs-CZ" sz="3000" dirty="0"/>
              <a:t>s</a:t>
            </a:r>
            <a:r>
              <a:rPr lang="cs-CZ" sz="3000" dirty="0" smtClean="0"/>
              <a:t>outěž</a:t>
            </a:r>
            <a:r>
              <a:rPr lang="cs-CZ" sz="3000" cap="all" dirty="0" smtClean="0"/>
              <a:t> správná praxe</a:t>
            </a:r>
          </a:p>
          <a:p>
            <a:pPr marL="0" indent="0" algn="ctr">
              <a:buNone/>
            </a:pPr>
            <a:r>
              <a:rPr lang="cs-CZ" sz="3000" dirty="0"/>
              <a:t>s</a:t>
            </a:r>
            <a:r>
              <a:rPr lang="cs-CZ" sz="3000" dirty="0" smtClean="0"/>
              <a:t>outěž </a:t>
            </a:r>
            <a:r>
              <a:rPr lang="cs-CZ" sz="3000" cap="all" dirty="0" smtClean="0"/>
              <a:t>Kanceláře </a:t>
            </a:r>
            <a:r>
              <a:rPr lang="cs-CZ" sz="3000" cap="all" dirty="0"/>
              <a:t>roku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 smtClean="0"/>
          </a:p>
        </p:txBody>
      </p:sp>
      <p:sp>
        <p:nvSpPr>
          <p:cNvPr id="11" name="Vývojový diagram: děrná páska 10"/>
          <p:cNvSpPr/>
          <p:nvPr/>
        </p:nvSpPr>
        <p:spPr>
          <a:xfrm rot="2443933">
            <a:off x="1006948" y="4059137"/>
            <a:ext cx="1515340" cy="103080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děrná páska 14"/>
          <p:cNvSpPr/>
          <p:nvPr/>
        </p:nvSpPr>
        <p:spPr>
          <a:xfrm>
            <a:off x="574418" y="5704329"/>
            <a:ext cx="4680817" cy="744043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E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děrná páska 15"/>
          <p:cNvSpPr/>
          <p:nvPr/>
        </p:nvSpPr>
        <p:spPr>
          <a:xfrm rot="20661054">
            <a:off x="357955" y="2316009"/>
            <a:ext cx="3082618" cy="548992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E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03314" y="5843542"/>
            <a:ext cx="2528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cap="all" dirty="0"/>
              <a:t>podpora zdraví </a:t>
            </a:r>
          </a:p>
        </p:txBody>
      </p:sp>
      <p:sp>
        <p:nvSpPr>
          <p:cNvPr id="18" name="Obdélník 17"/>
          <p:cNvSpPr/>
          <p:nvPr/>
        </p:nvSpPr>
        <p:spPr>
          <a:xfrm rot="20635394">
            <a:off x="1682276" y="2098861"/>
            <a:ext cx="1810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1" cap="all" dirty="0" smtClean="0"/>
              <a:t>pracoviště</a:t>
            </a:r>
            <a:endParaRPr lang="cs-CZ" sz="2400" b="1" i="1" cap="all" dirty="0"/>
          </a:p>
        </p:txBody>
      </p:sp>
      <p:sp>
        <p:nvSpPr>
          <p:cNvPr id="9" name="Obdélník 8"/>
          <p:cNvSpPr/>
          <p:nvPr/>
        </p:nvSpPr>
        <p:spPr>
          <a:xfrm rot="20543470">
            <a:off x="375126" y="2615900"/>
            <a:ext cx="1525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1" cap="all" dirty="0" smtClean="0"/>
              <a:t>Bezpečné</a:t>
            </a:r>
            <a:endParaRPr lang="cs-CZ" sz="2400" b="1" i="1" cap="all" dirty="0"/>
          </a:p>
        </p:txBody>
      </p:sp>
      <p:sp>
        <p:nvSpPr>
          <p:cNvPr id="19" name="Obdélník 18"/>
          <p:cNvSpPr/>
          <p:nvPr/>
        </p:nvSpPr>
        <p:spPr>
          <a:xfrm rot="2161351">
            <a:off x="1030698" y="4185742"/>
            <a:ext cx="14678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 smtClean="0"/>
              <a:t>BOZP</a:t>
            </a:r>
            <a:endParaRPr lang="cs-CZ" sz="4400" b="1" dirty="0"/>
          </a:p>
        </p:txBody>
      </p:sp>
      <p:sp>
        <p:nvSpPr>
          <p:cNvPr id="20" name="Vývojový diagram: děrná páska 19"/>
          <p:cNvSpPr/>
          <p:nvPr/>
        </p:nvSpPr>
        <p:spPr>
          <a:xfrm>
            <a:off x="4390075" y="1954496"/>
            <a:ext cx="4392489" cy="549453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326295" y="2058509"/>
            <a:ext cx="2664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cap="all" dirty="0" smtClean="0"/>
              <a:t>Ergonomie pracovního </a:t>
            </a:r>
            <a:endParaRPr lang="cs-CZ" sz="1600" b="1" cap="all" dirty="0"/>
          </a:p>
        </p:txBody>
      </p:sp>
      <p:sp>
        <p:nvSpPr>
          <p:cNvPr id="21" name="Obdélník 20"/>
          <p:cNvSpPr/>
          <p:nvPr/>
        </p:nvSpPr>
        <p:spPr>
          <a:xfrm>
            <a:off x="6614315" y="2006986"/>
            <a:ext cx="2170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cap="all" dirty="0" smtClean="0"/>
              <a:t>místa a prostředí</a:t>
            </a:r>
            <a:endParaRPr lang="cs-CZ" sz="1600" b="1" cap="all" dirty="0"/>
          </a:p>
        </p:txBody>
      </p:sp>
      <p:sp>
        <p:nvSpPr>
          <p:cNvPr id="22" name="Vývojový diagram: děrná páska 21"/>
          <p:cNvSpPr/>
          <p:nvPr/>
        </p:nvSpPr>
        <p:spPr>
          <a:xfrm rot="20006110">
            <a:off x="5673495" y="5460784"/>
            <a:ext cx="3005875" cy="532055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 rot="19846791">
            <a:off x="5799807" y="5506872"/>
            <a:ext cx="2936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cap="all" dirty="0" smtClean="0"/>
              <a:t>Příjemné místo pro práci</a:t>
            </a:r>
            <a:endParaRPr lang="cs-CZ" b="1" cap="all" dirty="0"/>
          </a:p>
        </p:txBody>
      </p:sp>
      <p:sp>
        <p:nvSpPr>
          <p:cNvPr id="23" name="Vývojový diagram: děrná páska 22"/>
          <p:cNvSpPr/>
          <p:nvPr/>
        </p:nvSpPr>
        <p:spPr>
          <a:xfrm rot="20839833">
            <a:off x="4576552" y="4605843"/>
            <a:ext cx="4242714" cy="549453"/>
          </a:xfrm>
          <a:prstGeom prst="flowChartPunchedTape">
            <a:avLst/>
          </a:prstGeom>
          <a:solidFill>
            <a:srgbClr val="FF999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 rot="20750488">
            <a:off x="4781841" y="4685609"/>
            <a:ext cx="3816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cap="all" dirty="0" smtClean="0"/>
              <a:t>Kvalita pracovního prostředí</a:t>
            </a:r>
            <a:endParaRPr lang="cs-CZ" sz="2000" b="1" i="1" cap="all" dirty="0"/>
          </a:p>
        </p:txBody>
      </p:sp>
      <p:sp>
        <p:nvSpPr>
          <p:cNvPr id="24" name="Obdélník 23"/>
          <p:cNvSpPr/>
          <p:nvPr/>
        </p:nvSpPr>
        <p:spPr>
          <a:xfrm>
            <a:off x="3030096" y="5754719"/>
            <a:ext cx="2275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cap="all" dirty="0" smtClean="0"/>
              <a:t>na pracovišti</a:t>
            </a:r>
            <a:endParaRPr lang="cs-CZ" sz="2400" b="1" cap="all" dirty="0"/>
          </a:p>
        </p:txBody>
      </p:sp>
      <p:sp>
        <p:nvSpPr>
          <p:cNvPr id="2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Jsou zaměstnavatelé, kteří usilují  </a:t>
            </a:r>
            <a:br>
              <a:rPr lang="cs-CZ" sz="3600" dirty="0" smtClean="0"/>
            </a:br>
            <a:r>
              <a:rPr lang="cs-CZ" sz="3600" dirty="0" smtClean="0"/>
              <a:t>o bezpečnost a spokojenost svých zaměstnanců nad obvyklý standard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665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5950" y="548680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sz="2400" cap="all" dirty="0" smtClean="0"/>
              <a:t>Použité ZDROJE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615950" y="1283692"/>
            <a:ext cx="79884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1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cs typeface="Arial" panose="020B0604020202020204" pitchFamily="34" charset="0"/>
              </a:rPr>
              <a:t>Zákon </a:t>
            </a:r>
            <a:r>
              <a:rPr lang="cs-CZ" sz="1400" dirty="0">
                <a:cs typeface="Arial" panose="020B0604020202020204" pitchFamily="34" charset="0"/>
              </a:rPr>
              <a:t>č. 262/2006 Sb., </a:t>
            </a:r>
            <a:r>
              <a:rPr lang="cs-CZ" sz="1400" dirty="0" smtClean="0">
                <a:cs typeface="Arial" panose="020B0604020202020204" pitchFamily="34" charset="0"/>
              </a:rPr>
              <a:t>zákoník práce, ve </a:t>
            </a:r>
            <a:r>
              <a:rPr lang="cs-CZ" sz="1400" dirty="0">
                <a:cs typeface="Arial" panose="020B0604020202020204" pitchFamily="34" charset="0"/>
              </a:rPr>
              <a:t>znění pozdějších </a:t>
            </a:r>
            <a:r>
              <a:rPr lang="cs-CZ" sz="1400" dirty="0" smtClean="0">
                <a:cs typeface="Arial" panose="020B0604020202020204" pitchFamily="34" charset="0"/>
              </a:rPr>
              <a:t>předpisů.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cs typeface="Arial" panose="020B0604020202020204" pitchFamily="34" charset="0"/>
              </a:rPr>
              <a:t>Nařízení vlády </a:t>
            </a:r>
            <a:r>
              <a:rPr lang="cs-CZ" sz="1400" dirty="0" smtClean="0">
                <a:cs typeface="Arial" panose="020B0604020202020204" pitchFamily="34" charset="0"/>
              </a:rPr>
              <a:t>č. 390/2021 Sb., o bližších podmínkách poskytování osobních ochranných pracovních prostředků, mycích</a:t>
            </a:r>
            <a:r>
              <a:rPr lang="cs-CZ" sz="1400" dirty="0">
                <a:cs typeface="Arial" panose="020B0604020202020204" pitchFamily="34" charset="0"/>
              </a:rPr>
              <a:t>, čisticích a dezinfekčních prostředků, ve znění pozdějších předpisů. </a:t>
            </a:r>
            <a:endParaRPr lang="cs-CZ" sz="1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cap="all" dirty="0" smtClean="0"/>
              <a:t>Mrkvička</a:t>
            </a:r>
            <a:r>
              <a:rPr lang="cs-CZ" sz="1400" dirty="0"/>
              <a:t>, Petr. </a:t>
            </a:r>
            <a:r>
              <a:rPr lang="pt-BR" sz="1400" dirty="0"/>
              <a:t>Příloha ke zprávě o pracovní úrazovosti v České republice v roce 2021 – rozšiřující </a:t>
            </a:r>
            <a:r>
              <a:rPr lang="pt-BR" sz="1400" dirty="0" smtClean="0"/>
              <a:t>a</a:t>
            </a:r>
            <a:r>
              <a:rPr lang="cs-CZ" sz="1400" dirty="0" smtClean="0"/>
              <a:t> </a:t>
            </a:r>
            <a:r>
              <a:rPr lang="pt-BR" sz="1400" dirty="0" smtClean="0"/>
              <a:t>doplňující </a:t>
            </a:r>
            <a:r>
              <a:rPr lang="pt-BR" sz="1400" dirty="0"/>
              <a:t>analytická studie</a:t>
            </a:r>
            <a:r>
              <a:rPr lang="cs-CZ" sz="1400" dirty="0" smtClean="0"/>
              <a:t>. </a:t>
            </a:r>
            <a:r>
              <a:rPr lang="cs-CZ" sz="1400" i="1" dirty="0"/>
              <a:t>Portál </a:t>
            </a:r>
            <a:r>
              <a:rPr lang="cs-CZ" sz="1400" i="1" dirty="0" err="1"/>
              <a:t>BOZPinfo</a:t>
            </a:r>
            <a:r>
              <a:rPr lang="cs-CZ" sz="1400" dirty="0"/>
              <a:t> [online], </a:t>
            </a:r>
            <a:r>
              <a:rPr lang="cs-CZ" sz="1400" dirty="0" smtClean="0"/>
              <a:t>11. 07. 2022 </a:t>
            </a:r>
            <a:r>
              <a:rPr lang="pt-BR" sz="1400" dirty="0">
                <a:cs typeface="Arial" panose="020B0604020202020204" pitchFamily="34" charset="0"/>
              </a:rPr>
              <a:t>[cit. </a:t>
            </a:r>
            <a:r>
              <a:rPr lang="pt-BR" sz="1400" dirty="0" smtClean="0">
                <a:cs typeface="Arial" panose="020B0604020202020204" pitchFamily="34" charset="0"/>
              </a:rPr>
              <a:t>20</a:t>
            </a:r>
            <a:r>
              <a:rPr lang="cs-CZ" sz="1400" dirty="0" smtClean="0">
                <a:cs typeface="Arial" panose="020B0604020202020204" pitchFamily="34" charset="0"/>
              </a:rPr>
              <a:t>23</a:t>
            </a:r>
            <a:r>
              <a:rPr lang="pt-BR" sz="1400" dirty="0" smtClean="0">
                <a:cs typeface="Arial" panose="020B0604020202020204" pitchFamily="34" charset="0"/>
              </a:rPr>
              <a:t>-0</a:t>
            </a:r>
            <a:r>
              <a:rPr lang="cs-CZ" sz="1400" dirty="0" smtClean="0">
                <a:cs typeface="Arial" panose="020B0604020202020204" pitchFamily="34" charset="0"/>
              </a:rPr>
              <a:t>2</a:t>
            </a:r>
            <a:r>
              <a:rPr lang="pt-BR" sz="1400" dirty="0" smtClean="0">
                <a:cs typeface="Arial" panose="020B0604020202020204" pitchFamily="34" charset="0"/>
              </a:rPr>
              <a:t>-</a:t>
            </a:r>
            <a:r>
              <a:rPr lang="cs-CZ" sz="1400" dirty="0" smtClean="0">
                <a:cs typeface="Arial" panose="020B0604020202020204" pitchFamily="34" charset="0"/>
              </a:rPr>
              <a:t>14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 </a:t>
            </a:r>
            <a:r>
              <a:rPr lang="cs-CZ" sz="1400" dirty="0"/>
              <a:t>Dostupný z: </a:t>
            </a:r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www.bozpinfo.cz/priloha-ke-zprave-o-pracovni-urazovosti-v-ceske-republice-v-roce-2021-rozsirujici-doplnujici</a:t>
            </a:r>
            <a:r>
              <a:rPr lang="cs-CZ" sz="1400" dirty="0" smtClean="0"/>
              <a:t>.</a:t>
            </a:r>
            <a:r>
              <a:rPr lang="cs-CZ" sz="1400" dirty="0" smtClean="0">
                <a:hlinkClick r:id="rId4"/>
              </a:rPr>
              <a:t> </a:t>
            </a: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cap="all" dirty="0"/>
              <a:t>Mrkvička</a:t>
            </a:r>
            <a:r>
              <a:rPr lang="cs-CZ" sz="1400" dirty="0"/>
              <a:t>, Petr. Analýza smrtelné pracovní úrazovosti v ČR v roce </a:t>
            </a:r>
            <a:r>
              <a:rPr lang="cs-CZ" sz="1400" dirty="0" smtClean="0"/>
              <a:t>2021. </a:t>
            </a:r>
            <a:r>
              <a:rPr lang="cs-CZ" sz="1400" i="1" dirty="0"/>
              <a:t>Portál </a:t>
            </a:r>
            <a:r>
              <a:rPr lang="cs-CZ" sz="1400" i="1" dirty="0" err="1"/>
              <a:t>BOZPinfo</a:t>
            </a:r>
            <a:r>
              <a:rPr lang="cs-CZ" sz="1400" dirty="0"/>
              <a:t> [online], </a:t>
            </a:r>
            <a:r>
              <a:rPr lang="cs-CZ" sz="1400" dirty="0" smtClean="0"/>
              <a:t>30.01.2023 </a:t>
            </a:r>
            <a:r>
              <a:rPr lang="pt-BR" sz="1400" dirty="0">
                <a:cs typeface="Arial" panose="020B0604020202020204" pitchFamily="34" charset="0"/>
              </a:rPr>
              <a:t>[cit. 20</a:t>
            </a:r>
            <a:r>
              <a:rPr lang="cs-CZ" sz="1400" dirty="0" smtClean="0">
                <a:cs typeface="Arial" panose="020B0604020202020204" pitchFamily="34" charset="0"/>
              </a:rPr>
              <a:t>23</a:t>
            </a:r>
            <a:r>
              <a:rPr lang="pt-BR" sz="1400" dirty="0" smtClean="0">
                <a:cs typeface="Arial" panose="020B0604020202020204" pitchFamily="34" charset="0"/>
              </a:rPr>
              <a:t>-0</a:t>
            </a:r>
            <a:r>
              <a:rPr lang="cs-CZ" sz="1400" dirty="0">
                <a:cs typeface="Arial" panose="020B0604020202020204" pitchFamily="34" charset="0"/>
              </a:rPr>
              <a:t>2</a:t>
            </a:r>
            <a:r>
              <a:rPr lang="pt-BR" sz="1400" dirty="0" smtClean="0">
                <a:cs typeface="Arial" panose="020B0604020202020204" pitchFamily="34" charset="0"/>
              </a:rPr>
              <a:t>-</a:t>
            </a:r>
            <a:r>
              <a:rPr lang="cs-CZ" sz="1400" dirty="0" smtClean="0">
                <a:cs typeface="Arial" panose="020B0604020202020204" pitchFamily="34" charset="0"/>
              </a:rPr>
              <a:t>14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 </a:t>
            </a:r>
            <a:r>
              <a:rPr lang="cs-CZ" sz="1400" dirty="0"/>
              <a:t>Dostupný </a:t>
            </a:r>
            <a:r>
              <a:rPr lang="cs-CZ" sz="1400" dirty="0" smtClean="0"/>
              <a:t>z: </a:t>
            </a:r>
            <a:r>
              <a:rPr lang="cs-CZ" sz="1400" dirty="0">
                <a:solidFill>
                  <a:srgbClr val="FF0000"/>
                </a:solidFill>
                <a:hlinkClick r:id="rId5"/>
              </a:rPr>
              <a:t>https://www.bozpinfo.cz/analyza-smrtelne-pracovni-urazovosti-v-cr-v-roce-2021</a:t>
            </a:r>
            <a:r>
              <a:rPr lang="cs-CZ" sz="1400" dirty="0" smtClean="0"/>
              <a:t>.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cs-CZ" sz="1400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 smtClean="0">
                <a:cs typeface="Arial" panose="020B0604020202020204" pitchFamily="34" charset="0"/>
              </a:rPr>
              <a:t>Státní </a:t>
            </a:r>
            <a:r>
              <a:rPr lang="cs-CZ" sz="1400" i="1" dirty="0">
                <a:cs typeface="Arial" panose="020B0604020202020204" pitchFamily="34" charset="0"/>
              </a:rPr>
              <a:t>úřad inspekce práce</a:t>
            </a:r>
            <a:r>
              <a:rPr lang="cs-CZ" sz="1400" dirty="0"/>
              <a:t> </a:t>
            </a:r>
            <a:r>
              <a:rPr lang="pt-BR" sz="1400" dirty="0">
                <a:cs typeface="Arial" panose="020B0604020202020204" pitchFamily="34" charset="0"/>
              </a:rPr>
              <a:t>[online]. </a:t>
            </a:r>
            <a:r>
              <a:rPr lang="en-US" sz="1400" dirty="0"/>
              <a:t>© </a:t>
            </a:r>
            <a:r>
              <a:rPr lang="cs-CZ" sz="1400" dirty="0" smtClean="0"/>
              <a:t>2020 </a:t>
            </a:r>
            <a:r>
              <a:rPr lang="cs-CZ" sz="1400" dirty="0"/>
              <a:t>Státní úřad inspekce práce</a:t>
            </a:r>
            <a:r>
              <a:rPr lang="cs-CZ" sz="1400" i="1" dirty="0">
                <a:cs typeface="Arial" panose="020B0604020202020204" pitchFamily="34" charset="0"/>
              </a:rPr>
              <a:t> </a:t>
            </a:r>
            <a:r>
              <a:rPr lang="pt-BR" sz="1400" dirty="0">
                <a:cs typeface="Arial" panose="020B0604020202020204" pitchFamily="34" charset="0"/>
              </a:rPr>
              <a:t>[cit. </a:t>
            </a:r>
            <a:r>
              <a:rPr lang="pt-BR" sz="1400" dirty="0" smtClean="0">
                <a:cs typeface="Arial" panose="020B0604020202020204" pitchFamily="34" charset="0"/>
              </a:rPr>
              <a:t>20</a:t>
            </a:r>
            <a:r>
              <a:rPr lang="cs-CZ" sz="1400" dirty="0" smtClean="0">
                <a:cs typeface="Arial" panose="020B0604020202020204" pitchFamily="34" charset="0"/>
              </a:rPr>
              <a:t>20</a:t>
            </a:r>
            <a:r>
              <a:rPr lang="pt-BR" sz="1400" dirty="0" smtClean="0">
                <a:cs typeface="Arial" panose="020B0604020202020204" pitchFamily="34" charset="0"/>
              </a:rPr>
              <a:t>-</a:t>
            </a:r>
            <a:r>
              <a:rPr lang="cs-CZ" sz="1400" dirty="0" smtClean="0">
                <a:cs typeface="Arial" panose="020B0604020202020204" pitchFamily="34" charset="0"/>
              </a:rPr>
              <a:t>02</a:t>
            </a:r>
            <a:r>
              <a:rPr lang="pt-BR" sz="1400" dirty="0" smtClean="0">
                <a:cs typeface="Arial" panose="020B0604020202020204" pitchFamily="34" charset="0"/>
              </a:rPr>
              <a:t>-</a:t>
            </a:r>
            <a:r>
              <a:rPr lang="cs-CZ" sz="1400" dirty="0" smtClean="0">
                <a:cs typeface="Arial" panose="020B0604020202020204" pitchFamily="34" charset="0"/>
              </a:rPr>
              <a:t>12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 Dostupný z: </a:t>
            </a:r>
            <a:r>
              <a:rPr lang="cs-CZ" sz="1400" dirty="0">
                <a:solidFill>
                  <a:srgbClr val="FF0000"/>
                </a:solidFill>
                <a:cs typeface="Arial" panose="020B0604020202020204" pitchFamily="34" charset="0"/>
                <a:hlinkClick r:id="rId6"/>
              </a:rPr>
              <a:t>www.suip.cz</a:t>
            </a:r>
            <a:r>
              <a:rPr lang="cs-CZ" sz="1400" dirty="0">
                <a:cs typeface="Arial" panose="020B0604020202020204" pitchFamily="34" charset="0"/>
              </a:rPr>
              <a:t>. </a:t>
            </a:r>
            <a:endParaRPr lang="cs-CZ" sz="1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World Health Organization </a:t>
            </a:r>
            <a:r>
              <a:rPr lang="cs-CZ" sz="1400" dirty="0"/>
              <a:t>[online].</a:t>
            </a:r>
            <a:r>
              <a:rPr lang="cs-CZ" sz="1400" dirty="0" smtClean="0">
                <a:solidFill>
                  <a:srgbClr val="CE1919"/>
                </a:solidFill>
                <a:cs typeface="Arial" panose="020B0604020202020204" pitchFamily="34" charset="0"/>
              </a:rPr>
              <a:t> </a:t>
            </a:r>
            <a:r>
              <a:rPr lang="en-US" sz="1400" dirty="0" smtClean="0"/>
              <a:t>© World </a:t>
            </a:r>
            <a:r>
              <a:rPr lang="en-US" sz="1400" dirty="0"/>
              <a:t>Health Organization (WHO), 2020</a:t>
            </a:r>
            <a:r>
              <a:rPr lang="en-US" sz="1400" dirty="0" smtClean="0"/>
              <a:t>.</a:t>
            </a:r>
            <a:r>
              <a:rPr lang="cs-CZ" sz="1400" dirty="0" smtClean="0"/>
              <a:t> </a:t>
            </a:r>
            <a:r>
              <a:rPr lang="pt-BR" sz="1400" dirty="0">
                <a:cs typeface="Arial" panose="020B0604020202020204" pitchFamily="34" charset="0"/>
              </a:rPr>
              <a:t>[cit.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/>
              <a:t>2020-02-14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</a:t>
            </a:r>
            <a:r>
              <a:rPr lang="cs-CZ" sz="1400" dirty="0" smtClean="0"/>
              <a:t> </a:t>
            </a:r>
            <a:r>
              <a:rPr lang="cs-CZ" sz="1400" dirty="0">
                <a:cs typeface="Arial" panose="020B0604020202020204" pitchFamily="34" charset="0"/>
              </a:rPr>
              <a:t>Dostupný z:</a:t>
            </a:r>
            <a:r>
              <a:rPr lang="cs-CZ" sz="14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rgbClr val="6ED241"/>
                </a:solidFill>
                <a:cs typeface="Arial" panose="020B0604020202020204" pitchFamily="34" charset="0"/>
                <a:hlinkClick r:id="rId7"/>
              </a:rPr>
              <a:t>https</a:t>
            </a:r>
            <a:r>
              <a:rPr lang="cs-CZ" sz="1400" dirty="0">
                <a:solidFill>
                  <a:srgbClr val="6ED241"/>
                </a:solidFill>
                <a:cs typeface="Arial" panose="020B0604020202020204" pitchFamily="34" charset="0"/>
                <a:hlinkClick r:id="rId7"/>
              </a:rPr>
              <a:t>://www.who.int</a:t>
            </a:r>
            <a:r>
              <a:rPr lang="cs-CZ" sz="1400" dirty="0" smtClean="0">
                <a:solidFill>
                  <a:srgbClr val="6ED241"/>
                </a:solidFill>
                <a:cs typeface="Arial" panose="020B0604020202020204" pitchFamily="34" charset="0"/>
                <a:hlinkClick r:id="rId7"/>
              </a:rPr>
              <a:t>/</a:t>
            </a:r>
            <a:r>
              <a:rPr lang="cs-CZ" sz="1400" dirty="0" smtClean="0">
                <a:solidFill>
                  <a:srgbClr val="6ED241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 smtClean="0">
                <a:cs typeface="Arial" panose="020B0604020202020204" pitchFamily="34" charset="0"/>
              </a:rPr>
              <a:t>Kanceláře roku </a:t>
            </a:r>
            <a:r>
              <a:rPr lang="cs-CZ" sz="1400" dirty="0"/>
              <a:t>[online]. © </a:t>
            </a:r>
            <a:r>
              <a:rPr lang="cs-CZ" sz="1400" dirty="0" err="1"/>
              <a:t>Prochazka</a:t>
            </a:r>
            <a:r>
              <a:rPr lang="cs-CZ" sz="1400" dirty="0"/>
              <a:t> &amp; </a:t>
            </a:r>
            <a:r>
              <a:rPr lang="cs-CZ" sz="1400" dirty="0" err="1"/>
              <a:t>Partners</a:t>
            </a:r>
            <a:r>
              <a:rPr lang="cs-CZ" sz="1400" dirty="0"/>
              <a:t>. </a:t>
            </a:r>
            <a:r>
              <a:rPr lang="pt-BR" sz="1400" dirty="0" smtClean="0">
                <a:cs typeface="Arial" panose="020B0604020202020204" pitchFamily="34" charset="0"/>
              </a:rPr>
              <a:t>[</a:t>
            </a:r>
            <a:r>
              <a:rPr lang="pt-BR" sz="1400" dirty="0">
                <a:cs typeface="Arial" panose="020B0604020202020204" pitchFamily="34" charset="0"/>
              </a:rPr>
              <a:t>cit. </a:t>
            </a:r>
            <a:r>
              <a:rPr lang="cs-CZ" sz="1400" dirty="0" smtClean="0"/>
              <a:t>2020-02-18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</a:t>
            </a:r>
            <a:r>
              <a:rPr lang="cs-CZ" sz="1400" dirty="0" smtClean="0"/>
              <a:t> </a:t>
            </a:r>
            <a:r>
              <a:rPr lang="cs-CZ" sz="1400" dirty="0" smtClean="0">
                <a:cs typeface="Arial" panose="020B0604020202020204" pitchFamily="34" charset="0"/>
              </a:rPr>
              <a:t>Dostupný </a:t>
            </a:r>
            <a:r>
              <a:rPr lang="cs-CZ" sz="1400" dirty="0">
                <a:cs typeface="Arial" panose="020B0604020202020204" pitchFamily="34" charset="0"/>
              </a:rPr>
              <a:t>z:</a:t>
            </a:r>
            <a:r>
              <a:rPr lang="cs-CZ" sz="14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rgbClr val="00B0F0"/>
                </a:solidFill>
                <a:cs typeface="Arial" panose="020B0604020202020204" pitchFamily="34" charset="0"/>
                <a:hlinkClick r:id="rId8"/>
              </a:rPr>
              <a:t>https://www.kancelareroku.cz</a:t>
            </a:r>
            <a:r>
              <a:rPr lang="cs-CZ" sz="1400" dirty="0" smtClean="0">
                <a:solidFill>
                  <a:srgbClr val="00B0F0"/>
                </a:solidFill>
                <a:cs typeface="Arial" panose="020B0604020202020204" pitchFamily="34" charset="0"/>
                <a:hlinkClick r:id="rId8"/>
              </a:rPr>
              <a:t>/</a:t>
            </a:r>
            <a:r>
              <a:rPr lang="cs-CZ" sz="14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 smtClean="0"/>
              <a:t>OSH</a:t>
            </a:r>
            <a:r>
              <a:rPr lang="cs-CZ" sz="1400" i="1" dirty="0"/>
              <a:t>! </a:t>
            </a:r>
            <a:r>
              <a:rPr lang="cs-CZ" sz="1400" i="1" dirty="0" err="1"/>
              <a:t>What</a:t>
            </a:r>
            <a:r>
              <a:rPr lang="cs-CZ" sz="1400" i="1" dirty="0"/>
              <a:t> a </a:t>
            </a:r>
            <a:r>
              <a:rPr lang="cs-CZ" sz="1400" i="1" dirty="0" err="1"/>
              <a:t>bright</a:t>
            </a:r>
            <a:r>
              <a:rPr lang="cs-CZ" sz="1400" i="1" dirty="0"/>
              <a:t> idea! </a:t>
            </a:r>
            <a:r>
              <a:rPr lang="cs-CZ" sz="1400" dirty="0"/>
              <a:t>[</a:t>
            </a:r>
            <a:r>
              <a:rPr lang="cs-CZ" sz="1400" dirty="0" smtClean="0"/>
              <a:t>online]. Konsorcium </a:t>
            </a:r>
            <a:r>
              <a:rPr lang="en-US" sz="1400" dirty="0" err="1" smtClean="0"/>
              <a:t>mezinárodního</a:t>
            </a:r>
            <a:r>
              <a:rPr lang="en-US" sz="1400" dirty="0" smtClean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"Mind Safety - Safety Matters!". </a:t>
            </a:r>
            <a:r>
              <a:rPr lang="pt-BR" sz="1400" dirty="0">
                <a:cs typeface="Arial" panose="020B0604020202020204" pitchFamily="34" charset="0"/>
              </a:rPr>
              <a:t>[cit.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smtClean="0"/>
              <a:t>2020-02-19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</a:t>
            </a:r>
            <a:r>
              <a:rPr lang="cs-CZ" sz="1400" dirty="0"/>
              <a:t> </a:t>
            </a:r>
            <a:r>
              <a:rPr lang="cs-CZ" sz="1400" dirty="0" smtClean="0"/>
              <a:t>Dostupný </a:t>
            </a:r>
            <a:r>
              <a:rPr lang="cs-CZ" sz="1400" dirty="0"/>
              <a:t>z: </a:t>
            </a:r>
            <a:r>
              <a:rPr lang="cs-CZ" sz="1400" u="sng" dirty="0" smtClean="0">
                <a:hlinkClick r:id="rId9"/>
              </a:rPr>
              <a:t>https://</a:t>
            </a:r>
            <a:r>
              <a:rPr lang="cs-CZ" sz="1400" u="sng" dirty="0">
                <a:hlinkClick r:id="rId9"/>
              </a:rPr>
              <a:t>osh.act.gov.pt/?</a:t>
            </a:r>
            <a:r>
              <a:rPr lang="cs-CZ" sz="1400" u="sng" dirty="0" err="1" smtClean="0">
                <a:hlinkClick r:id="rId9"/>
              </a:rPr>
              <a:t>page_id</a:t>
            </a:r>
            <a:r>
              <a:rPr lang="cs-CZ" sz="1400" u="sng" dirty="0" smtClean="0">
                <a:hlinkClick r:id="rId9"/>
              </a:rPr>
              <a:t>=319&amp;lang=</a:t>
            </a:r>
            <a:r>
              <a:rPr lang="cs-CZ" sz="1400" u="sng" dirty="0" err="1" smtClean="0">
                <a:hlinkClick r:id="rId9"/>
              </a:rPr>
              <a:t>cs</a:t>
            </a:r>
            <a:r>
              <a:rPr lang="cs-CZ" sz="14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i="1" dirty="0" smtClean="0"/>
              <a:t>Bezpečnost a ochrana zdraví ve školách </a:t>
            </a:r>
            <a:r>
              <a:rPr lang="cs-CZ" sz="1400" dirty="0"/>
              <a:t>[online</a:t>
            </a:r>
            <a:r>
              <a:rPr lang="cs-CZ" sz="1400" dirty="0" smtClean="0"/>
              <a:t>]</a:t>
            </a:r>
            <a:r>
              <a:rPr lang="cs-CZ" sz="1400" i="1" dirty="0" smtClean="0"/>
              <a:t>. </a:t>
            </a:r>
            <a:r>
              <a:rPr lang="en-US" sz="1400" dirty="0"/>
              <a:t>© </a:t>
            </a:r>
            <a:r>
              <a:rPr lang="cs-CZ" sz="1400" dirty="0" smtClean="0"/>
              <a:t>Výzkumný ústav bezpečnosti práce, v. v.  i. </a:t>
            </a:r>
            <a:br>
              <a:rPr lang="cs-CZ" sz="1400" dirty="0" smtClean="0"/>
            </a:br>
            <a:r>
              <a:rPr lang="pt-BR" sz="1400" dirty="0" smtClean="0">
                <a:cs typeface="Arial" panose="020B0604020202020204" pitchFamily="34" charset="0"/>
              </a:rPr>
              <a:t>[</a:t>
            </a:r>
            <a:r>
              <a:rPr lang="pt-BR" sz="1400" dirty="0">
                <a:cs typeface="Arial" panose="020B0604020202020204" pitchFamily="34" charset="0"/>
              </a:rPr>
              <a:t>cit.</a:t>
            </a:r>
            <a:r>
              <a:rPr lang="cs-CZ" sz="1400" dirty="0"/>
              <a:t> </a:t>
            </a:r>
            <a:r>
              <a:rPr lang="cs-CZ" sz="1400" dirty="0" smtClean="0"/>
              <a:t>2020-02-19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</a:t>
            </a:r>
            <a:r>
              <a:rPr lang="cs-CZ" sz="1400" dirty="0"/>
              <a:t> Dostupný z: </a:t>
            </a:r>
            <a:r>
              <a:rPr lang="cs-CZ" sz="1400" u="sng" dirty="0">
                <a:hlinkClick r:id="rId10"/>
              </a:rPr>
              <a:t>http://skoly.vubp.cz</a:t>
            </a:r>
            <a:r>
              <a:rPr lang="cs-CZ" sz="1400" u="sng" dirty="0" smtClean="0">
                <a:hlinkClick r:id="rId10"/>
              </a:rPr>
              <a:t>/</a:t>
            </a:r>
            <a:r>
              <a:rPr lang="cs-CZ" sz="1400" u="sng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>
              <a:spcAft>
                <a:spcPts val="0"/>
              </a:spcAft>
            </a:pPr>
            <a:endParaRPr lang="cs-CZ" sz="1200" dirty="0" smtClean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5950" y="548680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sz="2400" cap="all" dirty="0" smtClean="0"/>
              <a:t>Použité ZDROJE – </a:t>
            </a:r>
            <a:r>
              <a:rPr lang="cs-CZ" sz="2400" cap="all" dirty="0" err="1" smtClean="0"/>
              <a:t>pokrač</a:t>
            </a:r>
            <a:r>
              <a:rPr lang="cs-CZ" sz="2400" cap="all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615950" y="1283692"/>
            <a:ext cx="798849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b="1" dirty="0" smtClean="0">
                <a:cs typeface="Arial" panose="020B0604020202020204" pitchFamily="34" charset="0"/>
              </a:rPr>
              <a:t>Videa, f</a:t>
            </a:r>
            <a:r>
              <a:rPr lang="cs-CZ" sz="1400" b="1" dirty="0" smtClean="0"/>
              <a:t>otografie </a:t>
            </a:r>
            <a:r>
              <a:rPr lang="cs-CZ" sz="1400" b="1" dirty="0"/>
              <a:t>a další obrazový materiál </a:t>
            </a:r>
            <a:endParaRPr lang="cs-CZ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1400" i="1" dirty="0">
                <a:cs typeface="Arial" panose="020B0604020202020204" pitchFamily="34" charset="0"/>
              </a:rPr>
              <a:t>NAPO – bezpečnost s </a:t>
            </a:r>
            <a:r>
              <a:rPr lang="cs-CZ" sz="1400" i="1" dirty="0" smtClean="0">
                <a:cs typeface="Arial" panose="020B0604020202020204" pitchFamily="34" charset="0"/>
              </a:rPr>
              <a:t>úsměvem </a:t>
            </a:r>
            <a:r>
              <a:rPr lang="cs-CZ" sz="1400" dirty="0"/>
              <a:t>[online</a:t>
            </a:r>
            <a:r>
              <a:rPr lang="cs-CZ" sz="1400" dirty="0" smtClean="0"/>
              <a:t>]</a:t>
            </a:r>
            <a:r>
              <a:rPr lang="cs-CZ" sz="1400" dirty="0" smtClean="0">
                <a:cs typeface="Arial" panose="020B0604020202020204" pitchFamily="34" charset="0"/>
              </a:rPr>
              <a:t>. </a:t>
            </a:r>
            <a:r>
              <a:rPr lang="pt-BR" sz="1400" dirty="0">
                <a:cs typeface="Arial" panose="020B0604020202020204" pitchFamily="34" charset="0"/>
              </a:rPr>
              <a:t>[cit</a:t>
            </a:r>
            <a:r>
              <a:rPr lang="pt-BR" sz="1400" dirty="0" smtClean="0">
                <a:cs typeface="Arial" panose="020B0604020202020204" pitchFamily="34" charset="0"/>
              </a:rPr>
              <a:t>.</a:t>
            </a:r>
            <a:r>
              <a:rPr lang="cs-CZ" sz="1400" dirty="0" smtClean="0">
                <a:cs typeface="Arial" panose="020B0604020202020204" pitchFamily="34" charset="0"/>
              </a:rPr>
              <a:t> </a:t>
            </a:r>
            <a:r>
              <a:rPr lang="cs-CZ" sz="1400" dirty="0" smtClean="0"/>
              <a:t>2020-02-17</a:t>
            </a:r>
            <a:r>
              <a:rPr lang="pt-BR" sz="1400" dirty="0" smtClean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</a:t>
            </a:r>
            <a:r>
              <a:rPr lang="pt-BR" sz="1400" dirty="0" smtClean="0">
                <a:cs typeface="Arial" panose="020B0604020202020204" pitchFamily="34" charset="0"/>
              </a:rPr>
              <a:t> </a:t>
            </a:r>
            <a:r>
              <a:rPr lang="cs-CZ" sz="1400" dirty="0" smtClean="0">
                <a:cs typeface="Arial" panose="020B0604020202020204" pitchFamily="34" charset="0"/>
              </a:rPr>
              <a:t>Dostupný </a:t>
            </a:r>
            <a:r>
              <a:rPr lang="cs-CZ" sz="1400" dirty="0">
                <a:cs typeface="Arial" panose="020B0604020202020204" pitchFamily="34" charset="0"/>
              </a:rPr>
              <a:t>z: </a:t>
            </a:r>
            <a:r>
              <a:rPr lang="cs-CZ" sz="1400" dirty="0">
                <a:hlinkClick r:id="rId3"/>
              </a:rPr>
              <a:t>https://www.napofilm.net/cs/napos-films/films?view_mode=page_grid</a:t>
            </a:r>
            <a:r>
              <a:rPr lang="cs-CZ" sz="1400" dirty="0"/>
              <a:t> </a:t>
            </a:r>
            <a:endParaRPr lang="cs-CZ" sz="1400" dirty="0" smtClean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1400" dirty="0"/>
              <a:t>Fotobanka Depositphotos.com</a:t>
            </a:r>
            <a:r>
              <a:rPr lang="cs-CZ" sz="1400" b="1" dirty="0"/>
              <a:t> </a:t>
            </a:r>
            <a:r>
              <a:rPr lang="cs-CZ" sz="1400" dirty="0"/>
              <a:t>(v rámci standardní licence pro Výzkumný ústav bezpečnosti práce, </a:t>
            </a:r>
            <a:br>
              <a:rPr lang="cs-CZ" sz="1400" dirty="0"/>
            </a:br>
            <a:r>
              <a:rPr lang="cs-CZ" sz="1400" dirty="0"/>
              <a:t>v. v. i., na období květen 2019 až duben 2020</a:t>
            </a:r>
            <a:r>
              <a:rPr lang="cs-CZ" sz="1400" dirty="0" smtClean="0"/>
              <a:t>).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1400" dirty="0" smtClean="0"/>
              <a:t>Fotobanka </a:t>
            </a:r>
            <a:r>
              <a:rPr lang="cs-CZ" sz="1400" dirty="0"/>
              <a:t>Pixabay.com (</a:t>
            </a:r>
            <a:r>
              <a:rPr lang="fr-FR" sz="1400" dirty="0"/>
              <a:t>pod licencí Public Domain (CC0</a:t>
            </a:r>
            <a:r>
              <a:rPr lang="cs-CZ" sz="1400" dirty="0"/>
              <a:t>)</a:t>
            </a:r>
            <a:r>
              <a:rPr lang="fr-FR" sz="1400" dirty="0"/>
              <a:t>). </a:t>
            </a:r>
            <a:endParaRPr lang="cs-CZ" sz="1400" dirty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1400" dirty="0" smtClean="0"/>
              <a:t>TANGO</a:t>
            </a:r>
            <a:r>
              <a:rPr lang="cs-CZ" sz="1400" dirty="0"/>
              <a:t>. </a:t>
            </a:r>
            <a:r>
              <a:rPr lang="cs-CZ" sz="1400" i="1" dirty="0"/>
              <a:t>Iconfinder.com</a:t>
            </a:r>
            <a:r>
              <a:rPr lang="cs-CZ" sz="1400" dirty="0"/>
              <a:t>: </a:t>
            </a:r>
            <a:r>
              <a:rPr lang="cs-CZ" sz="1400" dirty="0" err="1"/>
              <a:t>Calendar</a:t>
            </a:r>
            <a:r>
              <a:rPr lang="cs-CZ" sz="1400" dirty="0"/>
              <a:t>, </a:t>
            </a:r>
            <a:r>
              <a:rPr lang="cs-CZ" sz="1400" dirty="0" err="1"/>
              <a:t>office</a:t>
            </a:r>
            <a:r>
              <a:rPr lang="cs-CZ" sz="1400" dirty="0"/>
              <a:t> </a:t>
            </a:r>
            <a:r>
              <a:rPr lang="cs-CZ" sz="1400" dirty="0" err="1"/>
              <a:t>icon</a:t>
            </a:r>
            <a:r>
              <a:rPr lang="cs-CZ" sz="1400" dirty="0"/>
              <a:t> [online]. [cit. </a:t>
            </a:r>
            <a:r>
              <a:rPr lang="cs-CZ" sz="1400" dirty="0" smtClean="0"/>
              <a:t>2020-02-28]. </a:t>
            </a:r>
            <a:r>
              <a:rPr lang="cs-CZ" sz="1400" dirty="0"/>
              <a:t>Dostupný pod licencí </a:t>
            </a:r>
            <a:r>
              <a:rPr lang="cs-CZ" sz="1400" dirty="0" err="1"/>
              <a:t>NonCommercial</a:t>
            </a:r>
            <a:r>
              <a:rPr lang="cs-CZ" sz="1400" dirty="0"/>
              <a:t> 3.0 </a:t>
            </a:r>
            <a:r>
              <a:rPr lang="cs-CZ" sz="1400" dirty="0" err="1"/>
              <a:t>Netherlands</a:t>
            </a:r>
            <a:r>
              <a:rPr lang="cs-CZ" sz="1400" dirty="0"/>
              <a:t> (CC BY-NC 3.0 NL) na WWW: </a:t>
            </a:r>
            <a:r>
              <a:rPr lang="cs-CZ" sz="1400" u="sng" dirty="0">
                <a:hlinkClick r:id="rId4"/>
              </a:rPr>
              <a:t>https://</a:t>
            </a:r>
            <a:r>
              <a:rPr lang="cs-CZ" sz="1400" u="sng" dirty="0" smtClean="0">
                <a:hlinkClick r:id="rId4"/>
              </a:rPr>
              <a:t>www.iconfinder.com/</a:t>
            </a:r>
            <a:r>
              <a:rPr lang="cs-CZ" sz="1400" u="sng" dirty="0" err="1" smtClean="0">
                <a:hlinkClick r:id="rId4"/>
              </a:rPr>
              <a:t>icons</a:t>
            </a:r>
            <a:r>
              <a:rPr lang="cs-CZ" sz="1400" u="sng" dirty="0" smtClean="0">
                <a:hlinkClick r:id="rId4"/>
              </a:rPr>
              <a:t>/118811/</a:t>
            </a:r>
            <a:r>
              <a:rPr lang="cs-CZ" sz="1400" u="sng" dirty="0" err="1" smtClean="0">
                <a:hlinkClick r:id="rId4"/>
              </a:rPr>
              <a:t>calendar_office_icon</a:t>
            </a:r>
            <a:r>
              <a:rPr lang="cs-CZ" sz="1400" u="sng" dirty="0" smtClean="0"/>
              <a:t>.</a:t>
            </a:r>
            <a:endParaRPr lang="cs-CZ" sz="1400" dirty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1400" dirty="0" smtClean="0"/>
              <a:t>LUNG</a:t>
            </a:r>
            <a:r>
              <a:rPr lang="cs-CZ" sz="1400" dirty="0"/>
              <a:t>, </a:t>
            </a:r>
            <a:r>
              <a:rPr lang="cs-CZ" sz="1400" dirty="0" err="1"/>
              <a:t>Yannick</a:t>
            </a:r>
            <a:r>
              <a:rPr lang="cs-CZ" sz="1400" dirty="0"/>
              <a:t>. </a:t>
            </a:r>
            <a:r>
              <a:rPr lang="cs-CZ" sz="1400" i="1" dirty="0"/>
              <a:t>Iconfinder.com</a:t>
            </a:r>
            <a:r>
              <a:rPr lang="cs-CZ" sz="1400" dirty="0"/>
              <a:t>: Stop, </a:t>
            </a:r>
            <a:r>
              <a:rPr lang="cs-CZ" sz="1400" dirty="0" err="1"/>
              <a:t>watch</a:t>
            </a:r>
            <a:r>
              <a:rPr lang="cs-CZ" sz="1400" dirty="0"/>
              <a:t> </a:t>
            </a:r>
            <a:r>
              <a:rPr lang="cs-CZ" sz="1400" dirty="0" err="1"/>
              <a:t>icon</a:t>
            </a:r>
            <a:r>
              <a:rPr lang="cs-CZ" sz="1400" dirty="0"/>
              <a:t> [online]. [cit</a:t>
            </a:r>
            <a:r>
              <a:rPr lang="cs-CZ" sz="1400"/>
              <a:t>. </a:t>
            </a:r>
            <a:r>
              <a:rPr lang="cs-CZ" sz="1400" smtClean="0"/>
              <a:t>2020-02-28]. </a:t>
            </a:r>
            <a:r>
              <a:rPr lang="cs-CZ" sz="1400" dirty="0"/>
              <a:t>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</a:t>
            </a:r>
            <a:r>
              <a:rPr lang="cs-CZ" sz="1400" dirty="0" err="1"/>
              <a:t>Zero</a:t>
            </a:r>
            <a:r>
              <a:rPr lang="cs-CZ" sz="1400" dirty="0"/>
              <a:t> - CC0 na WWW: </a:t>
            </a:r>
            <a:r>
              <a:rPr lang="cs-CZ" sz="1400" u="sng" dirty="0">
                <a:hlinkClick r:id="rId5"/>
              </a:rPr>
              <a:t>https://</a:t>
            </a:r>
            <a:r>
              <a:rPr lang="cs-CZ" sz="1400" u="sng" dirty="0" smtClean="0">
                <a:hlinkClick r:id="rId5"/>
              </a:rPr>
              <a:t>www.iconfinder.com/</a:t>
            </a:r>
            <a:r>
              <a:rPr lang="cs-CZ" sz="1400" u="sng" dirty="0" err="1" smtClean="0">
                <a:hlinkClick r:id="rId5"/>
              </a:rPr>
              <a:t>icons</a:t>
            </a:r>
            <a:r>
              <a:rPr lang="cs-CZ" sz="1400" u="sng" dirty="0" smtClean="0">
                <a:hlinkClick r:id="rId5"/>
              </a:rPr>
              <a:t>/315721/</a:t>
            </a:r>
            <a:r>
              <a:rPr lang="cs-CZ" sz="1400" u="sng" dirty="0" err="1" smtClean="0">
                <a:hlinkClick r:id="rId5"/>
              </a:rPr>
              <a:t>stop_watch_icon</a:t>
            </a:r>
            <a:r>
              <a:rPr lang="cs-CZ" sz="1400" u="sng" dirty="0" smtClean="0"/>
              <a:t>.</a:t>
            </a:r>
            <a:endParaRPr lang="cs-CZ" sz="14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133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95823" y="1388228"/>
            <a:ext cx="748823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V </a:t>
            </a:r>
            <a:r>
              <a:rPr lang="cs-CZ" b="1" dirty="0"/>
              <a:t>České republice je rozšířeným názorem, že </a:t>
            </a:r>
            <a:r>
              <a:rPr lang="cs-CZ" b="1" dirty="0" smtClean="0"/>
              <a:t>BOZP je něco zbytečného </a:t>
            </a:r>
            <a:br>
              <a:rPr lang="cs-CZ" b="1" dirty="0" smtClean="0"/>
            </a:br>
            <a:r>
              <a:rPr lang="cs-CZ" b="1" dirty="0" smtClean="0"/>
              <a:t>a otravného, a že je to zkrátka </a:t>
            </a:r>
            <a:r>
              <a:rPr lang="cs-CZ" b="1" dirty="0"/>
              <a:t>jako nutné </a:t>
            </a:r>
            <a:r>
              <a:rPr lang="cs-CZ" b="1" dirty="0" smtClean="0"/>
              <a:t>zlo.</a:t>
            </a:r>
            <a:endParaRPr lang="cs-CZ" altLang="cs-CZ" b="1" kern="0" dirty="0">
              <a:cs typeface="Times New Roman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5823" y="5733256"/>
            <a:ext cx="7488237" cy="384721"/>
          </a:xfrm>
          <a:prstGeom prst="rect">
            <a:avLst/>
          </a:prstGeom>
          <a:solidFill>
            <a:srgbClr val="C00000"/>
          </a:solid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pPr algn="ctr">
              <a:buSzPts val="1000"/>
              <a:tabLst>
                <a:tab pos="457200" algn="l"/>
              </a:tabLst>
            </a:pPr>
            <a:r>
              <a:rPr lang="cs-CZ" altLang="cs-CZ" sz="1900" b="1" kern="0" dirty="0" smtClean="0">
                <a:solidFill>
                  <a:schemeClr val="bg1"/>
                </a:solidFill>
                <a:cs typeface="Times New Roman"/>
              </a:rPr>
              <a:t>Chceme přece žít dlouhý, kvalitní a spokojený život. Ne mít oči pro pláč.</a:t>
            </a:r>
            <a:endParaRPr lang="cs-CZ" altLang="cs-CZ" sz="1900" b="1" kern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Proč by </a:t>
            </a:r>
            <a:r>
              <a:rPr lang="cs-CZ" dirty="0"/>
              <a:t>v</a:t>
            </a:r>
            <a:r>
              <a:rPr lang="cs-CZ" dirty="0" smtClean="0"/>
              <a:t>ás měla BOZP zajímat?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69316" y="2229428"/>
            <a:ext cx="748823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 je zlého na tom, když společnost chce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chránit své pracující občany před poškozením zdraví nebo před smrtí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?</a:t>
            </a:r>
            <a:endParaRPr lang="cs-CZ" sz="2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9315" y="2846349"/>
            <a:ext cx="748823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solidFill>
                  <a:srgbClr val="C00000"/>
                </a:solidFill>
              </a:rPr>
              <a:t>A rovněž je, vedle fyzické újmy, chce chránit </a:t>
            </a:r>
            <a:r>
              <a:rPr lang="cs-CZ" dirty="0">
                <a:solidFill>
                  <a:srgbClr val="C00000"/>
                </a:solidFill>
              </a:rPr>
              <a:t>před újmou citovou a </a:t>
            </a:r>
            <a:r>
              <a:rPr lang="cs-CZ" dirty="0" smtClean="0">
                <a:solidFill>
                  <a:srgbClr val="C00000"/>
                </a:solidFill>
              </a:rPr>
              <a:t>před ztrátami finančními, na majetku a životním prostředí. </a:t>
            </a:r>
            <a:endParaRPr lang="cs-CZ" altLang="cs-CZ" kern="0" dirty="0">
              <a:solidFill>
                <a:srgbClr val="C00000"/>
              </a:solidFill>
              <a:cs typeface="Times New Roman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09645"/>
            <a:ext cx="1271905" cy="1373505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1645" y="3942786"/>
            <a:ext cx="1286072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85178" y="1187257"/>
            <a:ext cx="748823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cs typeface="Arial" panose="020B0604020202020204" pitchFamily="34" charset="0"/>
              </a:rPr>
              <a:t>Také jednou dostudujete, začnete pracovat nebo podnikat, stanete se živnostníkem. Jistě nechcete, aby se vám stalo něco nepříjemného.</a:t>
            </a:r>
            <a:endParaRPr lang="cs-CZ" altLang="cs-CZ" b="1" kern="0" dirty="0"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Je opravdu BOZP nutné zlo?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81413" y="1887072"/>
            <a:ext cx="748823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Všimli jste si někdy v médiích zpráv, článků nebo příspěvků, které se týkaly úrazů při práci?</a:t>
            </a:r>
            <a:endParaRPr lang="cs-CZ" sz="1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Oválný bublinový popisek 15"/>
          <p:cNvSpPr/>
          <p:nvPr/>
        </p:nvSpPr>
        <p:spPr>
          <a:xfrm>
            <a:off x="185204" y="2783191"/>
            <a:ext cx="3990669" cy="18002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1200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Zaměstnanec </a:t>
            </a:r>
            <a:r>
              <a:rPr lang="cs-CZ" sz="1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seděl u svého počítače, když </a:t>
            </a:r>
            <a:r>
              <a:rPr lang="cs-CZ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 </a:t>
            </a:r>
            <a:r>
              <a:rPr lang="cs-CZ" sz="1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hlavu, </a:t>
            </a:r>
            <a:r>
              <a:rPr lang="cs-CZ" sz="1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 ničeho </a:t>
            </a:r>
            <a:r>
              <a:rPr lang="cs-CZ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nic, spadl mikrofon</a:t>
            </a:r>
          </a:p>
          <a:p>
            <a:pPr algn="ctr"/>
            <a:r>
              <a:rPr lang="cs-CZ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s-CZ" sz="1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 podstavcem, který byl umístěn na poličce nad pracovním stolem. Zaměstnanec následkem toho </a:t>
            </a:r>
            <a:r>
              <a:rPr lang="cs-CZ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spadl </a:t>
            </a:r>
            <a:r>
              <a:rPr lang="cs-CZ" sz="1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 židle, zranil se na zádech, při pádu se ještě navíc uhodil do hlavy a kromě zraněných zad měl i otřes mozku</a:t>
            </a:r>
            <a:r>
              <a:rPr lang="cs-CZ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cs-CZ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álný bublinový popisek 16"/>
          <p:cNvSpPr/>
          <p:nvPr/>
        </p:nvSpPr>
        <p:spPr>
          <a:xfrm rot="701697">
            <a:off x="6573877" y="2894168"/>
            <a:ext cx="2520280" cy="1461235"/>
          </a:xfrm>
          <a:prstGeom prst="wedgeEllipseCallou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smtClean="0"/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Při </a:t>
            </a:r>
            <a:r>
              <a:rPr lang="cs-CZ" sz="1400" dirty="0">
                <a:solidFill>
                  <a:schemeClr val="tx1"/>
                </a:solidFill>
              </a:rPr>
              <a:t>výkopových pracích pro kanalizaci byli zavaleni dva dělníci. Starší muž byl na místě mrtev. </a:t>
            </a:r>
          </a:p>
          <a:p>
            <a:pPr lvl="0">
              <a:spcAft>
                <a:spcPts val="0"/>
              </a:spcAft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álný bublinový popisek 17"/>
          <p:cNvSpPr/>
          <p:nvPr/>
        </p:nvSpPr>
        <p:spPr>
          <a:xfrm rot="21066145" flipH="1">
            <a:off x="5450108" y="4706986"/>
            <a:ext cx="3534425" cy="1805095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cs-CZ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areálu čističky odpadních </a:t>
            </a:r>
          </a:p>
          <a:p>
            <a:pPr lvl="0" algn="ctr">
              <a:spcAft>
                <a:spcPts val="0"/>
              </a:spcAft>
            </a:pPr>
            <a:r>
              <a:rPr lang="cs-CZ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vod </a:t>
            </a:r>
            <a:r>
              <a:rPr lang="cs-CZ" sz="1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stal vážný </a:t>
            </a:r>
            <a:r>
              <a:rPr lang="cs-CZ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pracovní úraz, kdy došlo </a:t>
            </a:r>
            <a:r>
              <a:rPr lang="cs-CZ" sz="1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cs-CZ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zachycení jednoho </a:t>
            </a:r>
            <a:endParaRPr lang="cs-CZ" sz="1400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cs-CZ" sz="1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pracovníků pásovým dopravníkem s </a:t>
            </a:r>
            <a:r>
              <a:rPr lang="cs-CZ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následným vážným poraněním pravé horní </a:t>
            </a:r>
            <a:r>
              <a:rPr lang="cs-CZ" sz="1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končetiny.</a:t>
            </a:r>
            <a:endParaRPr lang="cs-CZ" sz="1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álný bublinový popisek 18"/>
          <p:cNvSpPr/>
          <p:nvPr/>
        </p:nvSpPr>
        <p:spPr>
          <a:xfrm rot="20221220">
            <a:off x="2683972" y="4723050"/>
            <a:ext cx="2881482" cy="1421713"/>
          </a:xfrm>
          <a:prstGeom prst="wedgeEllipse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rgbClr val="212529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ctr"/>
            <a:r>
              <a:rPr lang="cs-CZ" sz="1400" dirty="0" smtClean="0">
                <a:solidFill>
                  <a:srgbClr val="212529"/>
                </a:solidFill>
                <a:ea typeface="Calibri" panose="020F0502020204030204" pitchFamily="34" charset="0"/>
              </a:rPr>
              <a:t>Při </a:t>
            </a:r>
            <a:r>
              <a:rPr lang="cs-CZ" sz="1400" dirty="0">
                <a:solidFill>
                  <a:srgbClr val="212529"/>
                </a:solidFill>
                <a:ea typeface="Calibri" panose="020F0502020204030204" pitchFamily="34" charset="0"/>
              </a:rPr>
              <a:t>dělení děrovaného plechu sklouzla pracovníkovi levá ruka pod nůž a při střihu došlo k amputaci čtyř prstů</a:t>
            </a:r>
            <a:r>
              <a:rPr lang="cs-CZ" sz="1400" dirty="0">
                <a:solidFill>
                  <a:srgbClr val="212529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  <a:endParaRPr lang="cs-CZ" sz="1400" dirty="0"/>
          </a:p>
          <a:p>
            <a:pPr lvl="0" algn="ctr">
              <a:spcAft>
                <a:spcPts val="0"/>
              </a:spcAft>
            </a:pPr>
            <a:endParaRPr lang="cs-CZ" sz="1400" dirty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álný bublinový popisek 19"/>
          <p:cNvSpPr/>
          <p:nvPr/>
        </p:nvSpPr>
        <p:spPr>
          <a:xfrm>
            <a:off x="128510" y="5058383"/>
            <a:ext cx="2432742" cy="1310147"/>
          </a:xfrm>
          <a:prstGeom prst="wedgeEllipseCallout">
            <a:avLst/>
          </a:prstGeom>
          <a:solidFill>
            <a:srgbClr val="FF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Dělník přeřízl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nosník střechy 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stadionu,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 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zřítila. Při 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nehodě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zemřel.</a:t>
            </a:r>
            <a:endParaRPr lang="cs-CZ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álný bublinový popisek 20"/>
          <p:cNvSpPr/>
          <p:nvPr/>
        </p:nvSpPr>
        <p:spPr>
          <a:xfrm rot="1711949" flipH="1">
            <a:off x="4041362" y="2769640"/>
            <a:ext cx="2580831" cy="131014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sz="1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endParaRPr lang="cs-CZ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Při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rozsáhlé rekonstrukci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bytového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domu se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propadla všechna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tři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patra budovy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. V sutinách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zahynulo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pět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dělníků. 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s-CZ" sz="1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0"/>
              </a:spcAft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99200" y="1216310"/>
            <a:ext cx="748823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cs-CZ" altLang="cs-CZ" sz="4800" b="1" kern="0" cap="all" dirty="0" smtClean="0">
                <a:solidFill>
                  <a:srgbClr val="C00000"/>
                </a:solidFill>
                <a:cs typeface="Times New Roman"/>
              </a:rPr>
              <a:t>Všech!!!!!!</a:t>
            </a:r>
            <a:r>
              <a:rPr lang="cs-CZ" altLang="cs-CZ" b="1" kern="0" dirty="0" smtClean="0">
                <a:solidFill>
                  <a:srgbClr val="C00000"/>
                </a:solidFill>
                <a:cs typeface="Times New Roman"/>
              </a:rPr>
              <a:t> </a:t>
            </a:r>
            <a:endParaRPr lang="cs-CZ" altLang="cs-CZ" b="1" kern="0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  <a:cs typeface="Arial" panose="020B0604020202020204" pitchFamily="34" charset="0"/>
              </a:rPr>
              <a:t>Koho se tedy BOZP týká?</a:t>
            </a:r>
            <a:endParaRPr lang="cs-CZ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12721" y="2924944"/>
            <a:ext cx="7488237" cy="3416320"/>
          </a:xfrm>
          <a:prstGeom prst="rect">
            <a:avLst/>
          </a:prstGeom>
          <a:solidFill>
            <a:srgbClr val="C00000"/>
          </a:solidFill>
          <a:ln w="28575">
            <a:solidFill>
              <a:srgbClr val="CE1919"/>
            </a:solidFill>
          </a:ln>
        </p:spPr>
        <p:txBody>
          <a:bodyPr wrap="square">
            <a:spAutoFit/>
          </a:bodyPr>
          <a:lstStyle/>
          <a:p>
            <a:pPr algn="just">
              <a:buSzPts val="1000"/>
              <a:tabLst>
                <a:tab pos="457200" algn="l"/>
              </a:tabLst>
            </a:pPr>
            <a:r>
              <a:rPr lang="cs-CZ" altLang="cs-CZ" sz="2400" b="1" kern="0" dirty="0" smtClean="0">
                <a:solidFill>
                  <a:schemeClr val="bg1"/>
                </a:solidFill>
              </a:rPr>
              <a:t>Všech, kdo jsou zodpovědní, uvědomují si hodnotu lidského zdraví, a nechtějí: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sz="2400" b="1" kern="0" dirty="0" smtClean="0">
                <a:solidFill>
                  <a:schemeClr val="bg1"/>
                </a:solidFill>
              </a:rPr>
              <a:t>si zničit zdraví a život, tím, že budou na omezeně dlouhou dobu nebo celoživotně poznamenáni úrazem, budou invalidní a závislí na druhých,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sz="2400" b="1" kern="0" dirty="0" smtClean="0">
                <a:solidFill>
                  <a:schemeClr val="bg1"/>
                </a:solidFill>
              </a:rPr>
              <a:t>zarmoutit svoji rodinu, kamarády a další blízké osoby svou smrtí,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altLang="cs-CZ" sz="2400" b="1" kern="0" dirty="0" smtClean="0">
                <a:solidFill>
                  <a:schemeClr val="bg1"/>
                </a:solidFill>
              </a:rPr>
              <a:t>aby si zdraví či život zničil kdokoliv jiný, nebo o něj přišel.</a:t>
            </a:r>
            <a:endParaRPr lang="cs-CZ" altLang="cs-CZ" sz="2400" b="1" kern="0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12722" y="2047307"/>
            <a:ext cx="748823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Ne jen části společnosti, která se snaží nastavovat určitá pravidla </a:t>
            </a:r>
          </a:p>
          <a:p>
            <a:pPr algn="just"/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 doporučovat správné a bezpečné postupy a chování při práci.</a:t>
            </a:r>
            <a:endParaRPr lang="cs-CZ" sz="2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-1" y="472290"/>
            <a:ext cx="9180513" cy="864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1763688" y="547247"/>
            <a:ext cx="5973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Každý rok na celém </a:t>
            </a:r>
            <a:r>
              <a:rPr lang="cs-CZ" sz="4000" b="1" dirty="0" smtClean="0">
                <a:solidFill>
                  <a:schemeClr val="bg1"/>
                </a:solidFill>
              </a:rPr>
              <a:t>světě…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endParaRPr lang="cs-CZ" sz="4000" dirty="0">
              <a:solidFill>
                <a:schemeClr val="bg1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4572000" y="5373216"/>
            <a:ext cx="4571999" cy="1512168"/>
            <a:chOff x="4572000" y="2492896"/>
            <a:chExt cx="4571999" cy="1512168"/>
          </a:xfrm>
        </p:grpSpPr>
        <p:sp>
          <p:nvSpPr>
            <p:cNvPr id="5" name="Obdélník 4"/>
            <p:cNvSpPr/>
            <p:nvPr/>
          </p:nvSpPr>
          <p:spPr>
            <a:xfrm>
              <a:off x="4572000" y="2492896"/>
              <a:ext cx="4571999" cy="1512168"/>
            </a:xfrm>
            <a:prstGeom prst="rect">
              <a:avLst/>
            </a:prstGeom>
            <a:solidFill>
              <a:srgbClr val="EA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836967" y="2648815"/>
              <a:ext cx="2407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zemře 1 </a:t>
              </a:r>
              <a:r>
                <a:rPr lang="cs-CZ" b="1" dirty="0">
                  <a:solidFill>
                    <a:schemeClr val="bg1"/>
                  </a:solidFill>
                </a:rPr>
                <a:t>pracovník</a:t>
              </a:r>
              <a:r>
                <a:rPr lang="cs-CZ" dirty="0">
                  <a:solidFill>
                    <a:schemeClr val="bg1"/>
                  </a:solidFill>
                </a:rPr>
                <a:t> </a:t>
              </a:r>
              <a:r>
                <a:rPr lang="cs-CZ" dirty="0" smtClean="0">
                  <a:solidFill>
                    <a:schemeClr val="bg1"/>
                  </a:solidFill>
                </a:rPr>
                <a:t>následkem </a:t>
              </a:r>
              <a:r>
                <a:rPr lang="cs-CZ" dirty="0">
                  <a:solidFill>
                    <a:schemeClr val="bg1"/>
                  </a:solidFill>
                </a:rPr>
                <a:t>pracovního úrazu nebo nemoci </a:t>
              </a:r>
              <a:r>
                <a:rPr lang="cs-CZ" dirty="0" smtClean="0">
                  <a:solidFill>
                    <a:schemeClr val="bg1"/>
                  </a:solidFill>
                </a:rPr>
                <a:t>z povolání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-1" y="5373216"/>
            <a:ext cx="4572000" cy="1512168"/>
            <a:chOff x="-1" y="2492896"/>
            <a:chExt cx="4572000" cy="1512168"/>
          </a:xfrm>
        </p:grpSpPr>
        <p:sp>
          <p:nvSpPr>
            <p:cNvPr id="6" name="Obdélník 5"/>
            <p:cNvSpPr/>
            <p:nvPr/>
          </p:nvSpPr>
          <p:spPr>
            <a:xfrm>
              <a:off x="-1" y="2492896"/>
              <a:ext cx="4572000" cy="1512168"/>
            </a:xfrm>
            <a:prstGeom prst="rect">
              <a:avLst/>
            </a:prstGeom>
            <a:solidFill>
              <a:srgbClr val="F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222328" y="2882213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dojde ke </a:t>
              </a:r>
              <a:r>
                <a:rPr lang="cs-CZ" b="1" dirty="0" smtClean="0">
                  <a:solidFill>
                    <a:schemeClr val="bg1"/>
                  </a:solidFill>
                </a:rPr>
                <a:t>129 </a:t>
              </a:r>
              <a:r>
                <a:rPr lang="cs-CZ" b="1" dirty="0">
                  <a:solidFill>
                    <a:schemeClr val="bg1"/>
                  </a:solidFill>
                </a:rPr>
                <a:t>pracovním </a:t>
              </a:r>
              <a:r>
                <a:rPr lang="cs-CZ" b="1" dirty="0" smtClean="0">
                  <a:solidFill>
                    <a:schemeClr val="bg1"/>
                  </a:solidFill>
                </a:rPr>
                <a:t>úrazům</a:t>
              </a:r>
              <a:endParaRPr lang="cs-CZ" dirty="0">
                <a:solidFill>
                  <a:schemeClr val="bg1"/>
                </a:solidFill>
              </a:endParaRPr>
            </a:p>
            <a:p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0" y="4509120"/>
            <a:ext cx="9144000" cy="864095"/>
            <a:chOff x="0" y="1628800"/>
            <a:chExt cx="9144000" cy="864095"/>
          </a:xfrm>
        </p:grpSpPr>
        <p:sp>
          <p:nvSpPr>
            <p:cNvPr id="2" name="Obdélník 1"/>
            <p:cNvSpPr/>
            <p:nvPr/>
          </p:nvSpPr>
          <p:spPr>
            <a:xfrm>
              <a:off x="0" y="1628800"/>
              <a:ext cx="9144000" cy="8640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32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224021" y="1688249"/>
              <a:ext cx="24443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 smtClean="0">
                  <a:solidFill>
                    <a:schemeClr val="bg1"/>
                  </a:solidFill>
                </a:rPr>
                <a:t>12 </a:t>
              </a:r>
              <a:r>
                <a:rPr lang="cs-CZ" sz="4000" b="1" dirty="0">
                  <a:solidFill>
                    <a:schemeClr val="bg1"/>
                  </a:solidFill>
                </a:rPr>
                <a:t>vteřin</a:t>
              </a:r>
              <a:r>
                <a:rPr lang="cs-CZ" sz="4000" b="1" dirty="0" smtClean="0">
                  <a:solidFill>
                    <a:schemeClr val="bg1"/>
                  </a:solidFill>
                </a:rPr>
                <a:t>…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979712" y="1687035"/>
              <a:ext cx="1875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>
                  <a:solidFill>
                    <a:schemeClr val="bg1"/>
                  </a:solidFill>
                </a:rPr>
                <a:t>k</a:t>
              </a:r>
              <a:r>
                <a:rPr lang="cs-CZ" sz="4000" b="1" dirty="0" smtClean="0">
                  <a:solidFill>
                    <a:schemeClr val="bg1"/>
                  </a:solidFill>
                </a:rPr>
                <a:t>aždých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-113917" y="232224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přijde o život </a:t>
            </a:r>
            <a:r>
              <a:rPr lang="cs-CZ" dirty="0"/>
              <a:t>na základě pracovního úrazu nebo nemoci z povolání asi </a:t>
            </a:r>
            <a:r>
              <a:rPr lang="cs-CZ" b="1" dirty="0" smtClean="0"/>
              <a:t>2,78 milionu pracovníků </a:t>
            </a:r>
            <a:r>
              <a:rPr lang="cs-CZ" dirty="0" smtClean="0">
                <a:solidFill>
                  <a:srgbClr val="C00000"/>
                </a:solidFill>
              </a:rPr>
              <a:t>(cca 7 616 </a:t>
            </a:r>
            <a:r>
              <a:rPr lang="cs-CZ" dirty="0">
                <a:solidFill>
                  <a:srgbClr val="C00000"/>
                </a:solidFill>
              </a:rPr>
              <a:t>osob denně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16216" y="226009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se stane </a:t>
            </a:r>
            <a:r>
              <a:rPr lang="cs-CZ" dirty="0"/>
              <a:t>zhruba </a:t>
            </a:r>
            <a:endParaRPr lang="cs-CZ" dirty="0" smtClean="0"/>
          </a:p>
          <a:p>
            <a:r>
              <a:rPr lang="cs-CZ" b="1" dirty="0" smtClean="0"/>
              <a:t>340 </a:t>
            </a:r>
            <a:r>
              <a:rPr lang="cs-CZ" b="1" dirty="0"/>
              <a:t>milionů pracovních úrazů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(cca 932 tisíc </a:t>
            </a:r>
            <a:r>
              <a:rPr lang="cs-CZ" dirty="0">
                <a:solidFill>
                  <a:srgbClr val="C00000"/>
                </a:solidFill>
              </a:rPr>
              <a:t>pracovních úrazů denně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089814" y="4032988"/>
            <a:ext cx="500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 zaeviduje </a:t>
            </a:r>
            <a:r>
              <a:rPr lang="cs-CZ" dirty="0"/>
              <a:t>zhruba </a:t>
            </a:r>
            <a:r>
              <a:rPr lang="cs-CZ" b="1" dirty="0"/>
              <a:t>160 milionů nemocí </a:t>
            </a:r>
            <a:r>
              <a:rPr lang="cs-CZ" b="1" dirty="0" smtClean="0"/>
              <a:t>z povolání</a:t>
            </a:r>
            <a:endParaRPr lang="cs-CZ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95" y="1848542"/>
            <a:ext cx="3755207" cy="20184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01" y="4478794"/>
            <a:ext cx="2455735" cy="24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-1" y="472290"/>
            <a:ext cx="9180513" cy="864095"/>
          </a:xfrm>
          <a:prstGeom prst="rect">
            <a:avLst/>
          </a:prstGeom>
          <a:solidFill>
            <a:srgbClr val="EA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200" dirty="0">
              <a:solidFill>
                <a:srgbClr val="EA5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63688" y="547247"/>
            <a:ext cx="6964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V roce 2021 v České republice…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endParaRPr lang="cs-CZ" sz="4000" dirty="0">
              <a:solidFill>
                <a:schemeClr val="bg1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4572000" y="5373216"/>
            <a:ext cx="4571999" cy="1512168"/>
            <a:chOff x="4572000" y="2492896"/>
            <a:chExt cx="4571999" cy="1512168"/>
          </a:xfrm>
          <a:solidFill>
            <a:srgbClr val="C00000"/>
          </a:solidFill>
        </p:grpSpPr>
        <p:sp>
          <p:nvSpPr>
            <p:cNvPr id="5" name="Obdélník 4"/>
            <p:cNvSpPr/>
            <p:nvPr/>
          </p:nvSpPr>
          <p:spPr>
            <a:xfrm>
              <a:off x="4572000" y="2492896"/>
              <a:ext cx="4571999" cy="15121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710630" y="2798566"/>
              <a:ext cx="2407442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došlo </a:t>
              </a:r>
              <a:r>
                <a:rPr lang="cs-CZ" dirty="0">
                  <a:solidFill>
                    <a:schemeClr val="bg1"/>
                  </a:solidFill>
                </a:rPr>
                <a:t>k </a:t>
              </a:r>
              <a:r>
                <a:rPr lang="cs-CZ" b="1" dirty="0" smtClean="0">
                  <a:solidFill>
                    <a:schemeClr val="bg1"/>
                  </a:solidFill>
                </a:rPr>
                <a:t>492 pracovním úrazům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-1" y="5373216"/>
            <a:ext cx="4684704" cy="1512168"/>
            <a:chOff x="-1" y="2492896"/>
            <a:chExt cx="4572000" cy="1512168"/>
          </a:xfrm>
          <a:solidFill>
            <a:srgbClr val="F29292"/>
          </a:solidFill>
        </p:grpSpPr>
        <p:sp>
          <p:nvSpPr>
            <p:cNvPr id="6" name="Obdélník 5"/>
            <p:cNvSpPr/>
            <p:nvPr/>
          </p:nvSpPr>
          <p:spPr>
            <a:xfrm>
              <a:off x="-1" y="2492896"/>
              <a:ext cx="4572000" cy="15121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097867" y="2660066"/>
              <a:ext cx="2376264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zemřel </a:t>
              </a:r>
              <a:r>
                <a:rPr lang="cs-CZ" b="1" dirty="0">
                  <a:solidFill>
                    <a:schemeClr val="bg1"/>
                  </a:solidFill>
                </a:rPr>
                <a:t>1 pracovník</a:t>
              </a:r>
              <a:r>
                <a:rPr lang="cs-CZ" dirty="0">
                  <a:solidFill>
                    <a:schemeClr val="bg1"/>
                  </a:solidFill>
                </a:rPr>
                <a:t> </a:t>
              </a:r>
              <a:r>
                <a:rPr lang="cs-CZ" dirty="0" smtClean="0">
                  <a:solidFill>
                    <a:schemeClr val="bg1"/>
                  </a:solidFill>
                </a:rPr>
                <a:t>následkem </a:t>
              </a:r>
              <a:r>
                <a:rPr lang="cs-CZ" dirty="0">
                  <a:solidFill>
                    <a:schemeClr val="bg1"/>
                  </a:solidFill>
                </a:rPr>
                <a:t>pracovního </a:t>
              </a:r>
              <a:r>
                <a:rPr lang="cs-CZ" dirty="0" smtClean="0">
                  <a:solidFill>
                    <a:schemeClr val="bg1"/>
                  </a:solidFill>
                </a:rPr>
                <a:t>úrazu</a:t>
              </a:r>
              <a:endParaRPr lang="cs-CZ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-1" y="4529106"/>
            <a:ext cx="9144000" cy="864095"/>
            <a:chOff x="0" y="1628800"/>
            <a:chExt cx="9144000" cy="864095"/>
          </a:xfrm>
          <a:solidFill>
            <a:srgbClr val="EA5050"/>
          </a:solidFill>
        </p:grpSpPr>
        <p:sp>
          <p:nvSpPr>
            <p:cNvPr id="2" name="Obdélník 1"/>
            <p:cNvSpPr/>
            <p:nvPr/>
          </p:nvSpPr>
          <p:spPr>
            <a:xfrm>
              <a:off x="0" y="1628800"/>
              <a:ext cx="9144000" cy="8640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32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25909" y="1688249"/>
              <a:ext cx="2414444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4000" b="1" dirty="0" smtClean="0">
                  <a:solidFill>
                    <a:schemeClr val="bg1"/>
                  </a:solidFill>
                </a:rPr>
                <a:t>96 hodin…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835697" y="1687035"/>
              <a:ext cx="195479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4000" b="1" dirty="0">
                  <a:solidFill>
                    <a:schemeClr val="bg1"/>
                  </a:solidFill>
                </a:rPr>
                <a:t>k</a:t>
              </a:r>
              <a:r>
                <a:rPr lang="cs-CZ" sz="4000" b="1" dirty="0" smtClean="0">
                  <a:solidFill>
                    <a:schemeClr val="bg1"/>
                  </a:solidFill>
                </a:rPr>
                <a:t>aždých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2380070" y="4016932"/>
            <a:ext cx="423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bylo nově hlášeno </a:t>
            </a:r>
            <a:r>
              <a:rPr lang="cs-CZ" b="1" dirty="0" smtClean="0"/>
              <a:t>5 991 nemocí z povolání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34" y="1751355"/>
            <a:ext cx="3555055" cy="2052331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896" y="237405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přišlo </a:t>
            </a:r>
            <a:r>
              <a:rPr lang="cs-CZ" b="1" dirty="0"/>
              <a:t>o život </a:t>
            </a:r>
            <a:r>
              <a:rPr lang="cs-CZ" dirty="0"/>
              <a:t>na základě pracovního </a:t>
            </a:r>
            <a:r>
              <a:rPr lang="cs-CZ" dirty="0" smtClean="0"/>
              <a:t>úrazu</a:t>
            </a:r>
            <a:br>
              <a:rPr lang="cs-CZ" dirty="0" smtClean="0"/>
            </a:br>
            <a:r>
              <a:rPr lang="cs-CZ" b="1" dirty="0" smtClean="0"/>
              <a:t>87 pracovníků </a:t>
            </a:r>
          </a:p>
          <a:p>
            <a:pPr algn="r"/>
            <a:r>
              <a:rPr lang="cs-CZ" dirty="0" smtClean="0">
                <a:solidFill>
                  <a:srgbClr val="C00000"/>
                </a:solidFill>
              </a:rPr>
              <a:t>(každý 4. den jedna osoba)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328789" y="237405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se stalo 44 933 pracovních </a:t>
            </a:r>
            <a:r>
              <a:rPr lang="cs-CZ" b="1" dirty="0"/>
              <a:t>úrazů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(cca 123 pracovních </a:t>
            </a:r>
            <a:r>
              <a:rPr lang="cs-CZ" dirty="0">
                <a:solidFill>
                  <a:srgbClr val="C00000"/>
                </a:solidFill>
              </a:rPr>
              <a:t>úrazů </a:t>
            </a:r>
            <a:r>
              <a:rPr lang="cs-CZ" dirty="0" smtClean="0">
                <a:solidFill>
                  <a:srgbClr val="C00000"/>
                </a:solidFill>
              </a:rPr>
              <a:t> denně)</a:t>
            </a:r>
            <a:endParaRPr lang="cs-CZ" dirty="0">
              <a:solidFill>
                <a:srgbClr val="C00000"/>
              </a:solidFill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3339593" y="4538072"/>
            <a:ext cx="2319928" cy="2319928"/>
            <a:chOff x="3339593" y="4538072"/>
            <a:chExt cx="2319928" cy="2319928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593" y="4538072"/>
              <a:ext cx="2319928" cy="2319928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4211960" y="5229200"/>
              <a:ext cx="720080" cy="792088"/>
            </a:xfrm>
            <a:prstGeom prst="rect">
              <a:avLst/>
            </a:prstGeom>
            <a:solidFill>
              <a:srgbClr val="E7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4139517" y="5085184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4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161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-1" y="472290"/>
            <a:ext cx="9180513" cy="8640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200" dirty="0">
              <a:solidFill>
                <a:srgbClr val="EA5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5355" y="547442"/>
            <a:ext cx="8076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Ještě v roce 2021 v České republice…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1" y="4612379"/>
            <a:ext cx="9144000" cy="7808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smtClean="0"/>
              <a:t>                                        </a:t>
            </a:r>
            <a:endParaRPr lang="cs-CZ" sz="1600" b="1" dirty="0"/>
          </a:p>
          <a:p>
            <a:endParaRPr lang="cs-CZ" sz="1600" dirty="0"/>
          </a:p>
        </p:txBody>
      </p:sp>
      <p:sp>
        <p:nvSpPr>
          <p:cNvPr id="21" name="Obdélník 20"/>
          <p:cNvSpPr/>
          <p:nvPr/>
        </p:nvSpPr>
        <p:spPr>
          <a:xfrm>
            <a:off x="2391486" y="1341458"/>
            <a:ext cx="435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Zdroje </a:t>
            </a:r>
            <a:r>
              <a:rPr lang="cs-CZ" b="1" dirty="0" smtClean="0"/>
              <a:t>a druhy smrtelných </a:t>
            </a:r>
            <a:r>
              <a:rPr lang="cs-CZ" b="1" dirty="0"/>
              <a:t>pracovních úrazů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0500" y="1793485"/>
            <a:ext cx="334620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dirty="0"/>
              <a:t>Nejčastějším zdrojem </a:t>
            </a:r>
            <a:r>
              <a:rPr lang="cs-CZ" sz="1300" b="1" dirty="0" smtClean="0"/>
              <a:t>smrtelných pracovních úrazů byla </a:t>
            </a:r>
            <a:r>
              <a:rPr lang="cs-CZ" sz="1300" b="1" dirty="0"/>
              <a:t>pozemní </a:t>
            </a:r>
            <a:r>
              <a:rPr lang="cs-CZ" sz="1300" b="1" dirty="0" smtClean="0"/>
              <a:t>vozidla </a:t>
            </a:r>
            <a:r>
              <a:rPr lang="cs-CZ" sz="1300" b="1" dirty="0"/>
              <a:t>a ostatní </a:t>
            </a:r>
            <a:endParaRPr lang="cs-CZ" sz="1300" b="1" dirty="0" smtClean="0"/>
          </a:p>
          <a:p>
            <a:r>
              <a:rPr lang="cs-CZ" sz="1300" b="1" dirty="0" smtClean="0"/>
              <a:t>dopravní prostředky</a:t>
            </a:r>
            <a:r>
              <a:rPr lang="cs-CZ" sz="1300" dirty="0" smtClean="0"/>
              <a:t>. Při dopravních </a:t>
            </a:r>
          </a:p>
          <a:p>
            <a:r>
              <a:rPr lang="cs-CZ" sz="1300" dirty="0" smtClean="0"/>
              <a:t>nehodách na </a:t>
            </a:r>
            <a:r>
              <a:rPr lang="cs-CZ" sz="1300" dirty="0"/>
              <a:t>pozemních </a:t>
            </a:r>
            <a:r>
              <a:rPr lang="cs-CZ" sz="1300" dirty="0" smtClean="0"/>
              <a:t>komunikacích </a:t>
            </a:r>
          </a:p>
          <a:p>
            <a:r>
              <a:rPr lang="cs-CZ" sz="1300" dirty="0" smtClean="0"/>
              <a:t>(</a:t>
            </a:r>
            <a:r>
              <a:rPr lang="cs-CZ" sz="1300" dirty="0"/>
              <a:t>silnice, </a:t>
            </a:r>
            <a:r>
              <a:rPr lang="cs-CZ" sz="1300" dirty="0" smtClean="0"/>
              <a:t>kolejiště) se smrtelně </a:t>
            </a:r>
          </a:p>
          <a:p>
            <a:r>
              <a:rPr lang="cs-CZ" sz="1300" dirty="0" smtClean="0"/>
              <a:t>zranilo </a:t>
            </a:r>
            <a:r>
              <a:rPr lang="cs-CZ" sz="1300" b="1" dirty="0" smtClean="0"/>
              <a:t>34 </a:t>
            </a:r>
            <a:r>
              <a:rPr lang="cs-CZ" sz="1300" b="1" dirty="0"/>
              <a:t>zaměstnanců</a:t>
            </a:r>
            <a:r>
              <a:rPr lang="cs-CZ" sz="1300" dirty="0"/>
              <a:t>. </a:t>
            </a:r>
            <a:endParaRPr lang="cs-CZ" sz="1300" dirty="0" smtClean="0"/>
          </a:p>
          <a:p>
            <a:endParaRPr lang="cs-CZ" sz="1300" dirty="0" smtClean="0"/>
          </a:p>
          <a:p>
            <a:r>
              <a:rPr lang="cs-CZ" sz="1300" dirty="0"/>
              <a:t>Čtyři řidiči neměli zapnutý </a:t>
            </a:r>
            <a:endParaRPr lang="cs-CZ" sz="1300" dirty="0" smtClean="0"/>
          </a:p>
          <a:p>
            <a:r>
              <a:rPr lang="cs-CZ" sz="1300" dirty="0" smtClean="0"/>
              <a:t>bezpečnostní </a:t>
            </a:r>
            <a:r>
              <a:rPr lang="cs-CZ" sz="1300" dirty="0"/>
              <a:t>pás ve vozidle</a:t>
            </a:r>
            <a:endParaRPr lang="cs-CZ" sz="1300" dirty="0" smtClean="0"/>
          </a:p>
        </p:txBody>
      </p:sp>
      <p:sp>
        <p:nvSpPr>
          <p:cNvPr id="25" name="Obdélník 24"/>
          <p:cNvSpPr/>
          <p:nvPr/>
        </p:nvSpPr>
        <p:spPr>
          <a:xfrm>
            <a:off x="5292080" y="1845583"/>
            <a:ext cx="36964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300" dirty="0"/>
              <a:t>V</a:t>
            </a:r>
            <a:r>
              <a:rPr lang="cs-CZ" sz="1300" dirty="0" smtClean="0"/>
              <a:t>elmi </a:t>
            </a:r>
            <a:r>
              <a:rPr lang="cs-CZ" sz="1300" b="1" dirty="0"/>
              <a:t>častým druhem </a:t>
            </a:r>
            <a:r>
              <a:rPr lang="cs-CZ" sz="1300" b="1" dirty="0" smtClean="0"/>
              <a:t>úrazu </a:t>
            </a:r>
          </a:p>
          <a:p>
            <a:pPr algn="r"/>
            <a:r>
              <a:rPr lang="cs-CZ" sz="1300" b="1" dirty="0" smtClean="0"/>
              <a:t>s</a:t>
            </a:r>
            <a:r>
              <a:rPr lang="cs-CZ" sz="1300" b="1" dirty="0"/>
              <a:t> </a:t>
            </a:r>
            <a:r>
              <a:rPr lang="cs-CZ" sz="1300" b="1" dirty="0" smtClean="0"/>
              <a:t>následkem smrti </a:t>
            </a:r>
            <a:r>
              <a:rPr lang="cs-CZ" sz="1300" b="1" dirty="0"/>
              <a:t>byly pády </a:t>
            </a:r>
            <a:r>
              <a:rPr lang="cs-CZ" sz="1300" b="1" dirty="0" smtClean="0"/>
              <a:t>osob</a:t>
            </a:r>
          </a:p>
          <a:p>
            <a:pPr algn="r"/>
            <a:r>
              <a:rPr lang="cs-CZ" sz="1300" dirty="0" smtClean="0"/>
              <a:t> (</a:t>
            </a:r>
            <a:r>
              <a:rPr lang="cs-CZ" sz="1300" dirty="0"/>
              <a:t>z výšky, </a:t>
            </a:r>
            <a:r>
              <a:rPr lang="cs-CZ" sz="1300" dirty="0" smtClean="0"/>
              <a:t>do volné hloubky</a:t>
            </a:r>
            <a:r>
              <a:rPr lang="cs-CZ" sz="1300" dirty="0"/>
              <a:t>, </a:t>
            </a:r>
            <a:endParaRPr lang="cs-CZ" sz="1300" dirty="0" smtClean="0"/>
          </a:p>
          <a:p>
            <a:pPr algn="r"/>
            <a:r>
              <a:rPr lang="cs-CZ" sz="1300" dirty="0" smtClean="0"/>
              <a:t>ze </a:t>
            </a:r>
            <a:r>
              <a:rPr lang="cs-CZ" sz="1300" dirty="0"/>
              <a:t>schodů, na rovině </a:t>
            </a:r>
            <a:r>
              <a:rPr lang="cs-CZ" sz="1300" dirty="0" smtClean="0"/>
              <a:t>apod.) </a:t>
            </a:r>
          </a:p>
          <a:p>
            <a:pPr algn="r"/>
            <a:r>
              <a:rPr lang="cs-CZ" sz="1300" dirty="0" smtClean="0"/>
              <a:t>a</a:t>
            </a:r>
            <a:r>
              <a:rPr lang="cs-CZ" sz="1300" dirty="0"/>
              <a:t> pády </a:t>
            </a:r>
            <a:r>
              <a:rPr lang="cs-CZ" sz="1300" dirty="0" smtClean="0"/>
              <a:t>předmětu, </a:t>
            </a:r>
          </a:p>
          <a:p>
            <a:pPr algn="r"/>
            <a:r>
              <a:rPr lang="cs-CZ" sz="1300" dirty="0" smtClean="0"/>
              <a:t>břemene, stroje, </a:t>
            </a:r>
          </a:p>
          <a:p>
            <a:pPr algn="r"/>
            <a:r>
              <a:rPr lang="cs-CZ" sz="1300" dirty="0"/>
              <a:t>z</a:t>
            </a:r>
            <a:r>
              <a:rPr lang="cs-CZ" sz="1300" dirty="0" smtClean="0"/>
              <a:t>eminy apod. </a:t>
            </a:r>
          </a:p>
          <a:p>
            <a:pPr algn="r"/>
            <a:r>
              <a:rPr lang="cs-CZ" sz="1300" dirty="0" smtClean="0"/>
              <a:t>na osobu:</a:t>
            </a:r>
          </a:p>
          <a:p>
            <a:pPr algn="r">
              <a:spcBef>
                <a:spcPts val="600"/>
              </a:spcBef>
            </a:pPr>
            <a:r>
              <a:rPr lang="cs-CZ" sz="1300" dirty="0" smtClean="0"/>
              <a:t>celkem </a:t>
            </a:r>
          </a:p>
          <a:p>
            <a:pPr algn="r"/>
            <a:r>
              <a:rPr lang="cs-CZ" sz="1300" b="1" dirty="0"/>
              <a:t>2</a:t>
            </a:r>
            <a:r>
              <a:rPr lang="cs-CZ" sz="1300" b="1" dirty="0" smtClean="0"/>
              <a:t>0 případů</a:t>
            </a:r>
            <a:r>
              <a:rPr lang="cs-CZ" sz="1300" dirty="0" smtClean="0"/>
              <a:t>.</a:t>
            </a:r>
          </a:p>
          <a:p>
            <a:pPr algn="r"/>
            <a:endParaRPr lang="cs-CZ" sz="1200" dirty="0"/>
          </a:p>
          <a:p>
            <a:pPr algn="r"/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396846" y="4591696"/>
            <a:ext cx="3697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Počet </a:t>
            </a:r>
            <a:r>
              <a:rPr lang="cs-CZ" b="1" dirty="0">
                <a:solidFill>
                  <a:schemeClr val="bg1"/>
                </a:solidFill>
              </a:rPr>
              <a:t>smrtelných pracovních 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úrazů podle </a:t>
            </a:r>
            <a:r>
              <a:rPr lang="cs-CZ" b="1" dirty="0">
                <a:solidFill>
                  <a:schemeClr val="bg1"/>
                </a:solidFill>
              </a:rPr>
              <a:t>vztahu k zaměstnavateli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159726" y="4753267"/>
            <a:ext cx="360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Příčiny smrtelných pracovních </a:t>
            </a:r>
            <a:r>
              <a:rPr lang="cs-CZ" b="1" dirty="0" smtClean="0">
                <a:solidFill>
                  <a:schemeClr val="bg1"/>
                </a:solidFill>
              </a:rPr>
              <a:t>úrazů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789927" y="422108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CE1919"/>
                </a:solidFill>
              </a:rPr>
              <a:t>Smrtelné pracovní úrazy v odvětvích</a:t>
            </a:r>
            <a:endParaRPr lang="cs-CZ" b="1" dirty="0">
              <a:solidFill>
                <a:srgbClr val="CE1919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5617788" y="1837699"/>
            <a:ext cx="2482604" cy="259941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4566316" y="5212337"/>
            <a:ext cx="4577684" cy="1637321"/>
          </a:xfrm>
          <a:prstGeom prst="rect">
            <a:avLst/>
          </a:prstGeom>
          <a:solidFill>
            <a:srgbClr val="EA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9999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003001" y="5504136"/>
            <a:ext cx="3919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Nejčastější </a:t>
            </a:r>
            <a:r>
              <a:rPr lang="cs-CZ" sz="1400" dirty="0">
                <a:solidFill>
                  <a:schemeClr val="bg1"/>
                </a:solidFill>
              </a:rPr>
              <a:t>příčinou bylo </a:t>
            </a:r>
            <a:r>
              <a:rPr lang="cs-CZ" sz="1400" b="1" dirty="0">
                <a:solidFill>
                  <a:schemeClr val="bg1"/>
                </a:solidFill>
              </a:rPr>
              <a:t>používání nebezpečných postupů a způsobů práce zaměstnancem, včetně jednání bez oprávnění, proti zákazu a prodlévání v nebezpečném </a:t>
            </a:r>
            <a:r>
              <a:rPr lang="cs-CZ" sz="1400" b="1" dirty="0" smtClean="0">
                <a:solidFill>
                  <a:schemeClr val="bg1"/>
                </a:solidFill>
              </a:rPr>
              <a:t>prostoru, </a:t>
            </a:r>
            <a:r>
              <a:rPr lang="cs-CZ" sz="1400" dirty="0">
                <a:solidFill>
                  <a:schemeClr val="bg1"/>
                </a:solidFill>
              </a:rPr>
              <a:t>celkem </a:t>
            </a:r>
            <a:r>
              <a:rPr lang="cs-CZ" sz="1400" b="1" dirty="0">
                <a:solidFill>
                  <a:schemeClr val="bg1"/>
                </a:solidFill>
              </a:rPr>
              <a:t>ve </a:t>
            </a:r>
            <a:r>
              <a:rPr lang="cs-CZ" sz="1400" b="1" dirty="0" smtClean="0">
                <a:solidFill>
                  <a:schemeClr val="bg1"/>
                </a:solidFill>
              </a:rPr>
              <a:t>27 případech</a:t>
            </a:r>
            <a:r>
              <a:rPr lang="cs-CZ" sz="1400" dirty="0" smtClean="0">
                <a:solidFill>
                  <a:schemeClr val="bg1"/>
                </a:solidFill>
              </a:rPr>
              <a:t>.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5229700"/>
            <a:ext cx="4567660" cy="16282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9999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27606" y="5489356"/>
            <a:ext cx="4576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C00000"/>
                </a:solidFill>
              </a:rPr>
              <a:t>Nejvíce smrtelných pracovních úrazů </a:t>
            </a:r>
            <a:r>
              <a:rPr lang="cs-CZ" sz="1100" b="1" dirty="0" smtClean="0">
                <a:solidFill>
                  <a:srgbClr val="C00000"/>
                </a:solidFill>
              </a:rPr>
              <a:t>utrpěli zaměstnanci </a:t>
            </a:r>
            <a:r>
              <a:rPr lang="cs-CZ" sz="1100" b="1" dirty="0">
                <a:solidFill>
                  <a:srgbClr val="C00000"/>
                </a:solidFill>
              </a:rPr>
              <a:t>v pracovním </a:t>
            </a:r>
            <a:r>
              <a:rPr lang="cs-CZ" sz="1100" b="1" dirty="0" smtClean="0">
                <a:solidFill>
                  <a:srgbClr val="C00000"/>
                </a:solidFill>
              </a:rPr>
              <a:t>poměru -</a:t>
            </a:r>
            <a:r>
              <a:rPr lang="cs-CZ" sz="1100" dirty="0" smtClean="0">
                <a:solidFill>
                  <a:srgbClr val="C00000"/>
                </a:solidFill>
              </a:rPr>
              <a:t> 75 % (</a:t>
            </a:r>
            <a:r>
              <a:rPr lang="cs-CZ" sz="1100" b="1" dirty="0" smtClean="0">
                <a:solidFill>
                  <a:srgbClr val="C00000"/>
                </a:solidFill>
              </a:rPr>
              <a:t>66 </a:t>
            </a:r>
            <a:r>
              <a:rPr lang="cs-CZ" sz="1100" b="1" dirty="0">
                <a:solidFill>
                  <a:srgbClr val="C00000"/>
                </a:solidFill>
              </a:rPr>
              <a:t>úmrtí</a:t>
            </a:r>
            <a:r>
              <a:rPr lang="cs-CZ" sz="1100" dirty="0">
                <a:solidFill>
                  <a:srgbClr val="C00000"/>
                </a:solidFill>
              </a:rPr>
              <a:t>) z celkového </a:t>
            </a:r>
            <a:r>
              <a:rPr lang="cs-CZ" sz="1100" dirty="0" smtClean="0">
                <a:solidFill>
                  <a:srgbClr val="C00000"/>
                </a:solidFill>
              </a:rPr>
              <a:t>počtu.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>
                <a:solidFill>
                  <a:srgbClr val="C00000"/>
                </a:solidFill>
              </a:rPr>
              <a:t>Dále </a:t>
            </a:r>
            <a:r>
              <a:rPr lang="cs-CZ" sz="1100" dirty="0">
                <a:solidFill>
                  <a:srgbClr val="C00000"/>
                </a:solidFill>
              </a:rPr>
              <a:t>se na smrtelných pracovních úrazech podílely </a:t>
            </a:r>
            <a:r>
              <a:rPr lang="cs-CZ" sz="1100" b="1" dirty="0">
                <a:solidFill>
                  <a:srgbClr val="C00000"/>
                </a:solidFill>
              </a:rPr>
              <a:t>osoby vykonávající činnosti nebo poskytující služby mimo pracovněprávní vztahy </a:t>
            </a:r>
            <a:r>
              <a:rPr lang="cs-CZ" sz="1100" dirty="0" smtClean="0">
                <a:solidFill>
                  <a:srgbClr val="C00000"/>
                </a:solidFill>
              </a:rPr>
              <a:t>(</a:t>
            </a:r>
            <a:r>
              <a:rPr lang="cs-CZ" sz="1100" b="1" dirty="0">
                <a:solidFill>
                  <a:srgbClr val="C00000"/>
                </a:solidFill>
              </a:rPr>
              <a:t>5</a:t>
            </a:r>
            <a:r>
              <a:rPr lang="cs-CZ" sz="1100" b="1" dirty="0" smtClean="0">
                <a:solidFill>
                  <a:srgbClr val="C00000"/>
                </a:solidFill>
              </a:rPr>
              <a:t> úmrtí</a:t>
            </a:r>
            <a:r>
              <a:rPr lang="cs-CZ" sz="1100" dirty="0" smtClean="0">
                <a:solidFill>
                  <a:srgbClr val="C00000"/>
                </a:solidFill>
              </a:rPr>
              <a:t>) 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b="1" dirty="0" smtClean="0">
                <a:solidFill>
                  <a:srgbClr val="C00000"/>
                </a:solidFill>
              </a:rPr>
              <a:t>zaměstnanci </a:t>
            </a:r>
            <a:r>
              <a:rPr lang="cs-CZ" sz="1100" b="1" dirty="0">
                <a:solidFill>
                  <a:srgbClr val="C00000"/>
                </a:solidFill>
              </a:rPr>
              <a:t>zaměstnaní na základě dohod o pracích konaných mimo pracovní poměr </a:t>
            </a:r>
            <a:r>
              <a:rPr lang="cs-CZ" sz="1100" dirty="0">
                <a:solidFill>
                  <a:srgbClr val="C00000"/>
                </a:solidFill>
              </a:rPr>
              <a:t>(</a:t>
            </a:r>
            <a:r>
              <a:rPr lang="cs-CZ" sz="1100" b="1" dirty="0" smtClean="0">
                <a:solidFill>
                  <a:srgbClr val="C00000"/>
                </a:solidFill>
              </a:rPr>
              <a:t>17 úmrtí</a:t>
            </a:r>
            <a:r>
              <a:rPr lang="cs-CZ" sz="1100" dirty="0" smtClean="0">
                <a:solidFill>
                  <a:srgbClr val="C00000"/>
                </a:solidFill>
              </a:rPr>
              <a:t>). </a:t>
            </a:r>
          </a:p>
        </p:txBody>
      </p:sp>
      <p:cxnSp>
        <p:nvCxnSpPr>
          <p:cNvPr id="29" name="Přímá spojnice 28"/>
          <p:cNvCxnSpPr/>
          <p:nvPr/>
        </p:nvCxnSpPr>
        <p:spPr>
          <a:xfrm flipV="1">
            <a:off x="1475656" y="1865305"/>
            <a:ext cx="2102367" cy="25718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1176" r="11423" b="59215"/>
          <a:stretch/>
        </p:blipFill>
        <p:spPr>
          <a:xfrm>
            <a:off x="2625637" y="1803505"/>
            <a:ext cx="4052722" cy="19453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36350" r="26632" b="42650"/>
          <a:stretch/>
        </p:blipFill>
        <p:spPr>
          <a:xfrm>
            <a:off x="3543367" y="3179120"/>
            <a:ext cx="2182410" cy="9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se může nedodržování nebo opomíjení BOZP projevit na lidském zdraví?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948" y="1520180"/>
            <a:ext cx="8229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200" dirty="0" smtClean="0"/>
              <a:t>Ohrožení </a:t>
            </a:r>
            <a:r>
              <a:rPr lang="cs-CZ" sz="2200" dirty="0"/>
              <a:t>nebo poškození lidského zdraví v pracovním </a:t>
            </a:r>
            <a:r>
              <a:rPr lang="cs-CZ" sz="2200" dirty="0" smtClean="0"/>
              <a:t>procesu známe většinou jako:</a:t>
            </a:r>
          </a:p>
          <a:p>
            <a:pPr>
              <a:spcBef>
                <a:spcPts val="0"/>
              </a:spcBef>
            </a:pPr>
            <a:r>
              <a:rPr lang="cs-CZ" sz="2200" dirty="0" smtClean="0">
                <a:solidFill>
                  <a:srgbClr val="C00000"/>
                </a:solidFill>
              </a:rPr>
              <a:t>pracovní úraz</a:t>
            </a:r>
            <a:r>
              <a:rPr lang="cs-CZ" sz="22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cs-CZ" sz="2200" dirty="0" smtClean="0">
                <a:solidFill>
                  <a:srgbClr val="C00000"/>
                </a:solidFill>
              </a:rPr>
              <a:t>ohrožení pracovníka nemocí z </a:t>
            </a:r>
            <a:r>
              <a:rPr lang="cs-CZ" sz="2200" dirty="0">
                <a:solidFill>
                  <a:srgbClr val="C00000"/>
                </a:solidFill>
              </a:rPr>
              <a:t>povolání </a:t>
            </a:r>
            <a:r>
              <a:rPr lang="cs-CZ" sz="2200" dirty="0" smtClean="0"/>
              <a:t>(tj. nemocí </a:t>
            </a:r>
            <a:r>
              <a:rPr lang="cs-CZ" sz="2200" dirty="0"/>
              <a:t>související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s prací),</a:t>
            </a:r>
          </a:p>
          <a:p>
            <a:pPr>
              <a:spcBef>
                <a:spcPts val="0"/>
              </a:spcBef>
            </a:pPr>
            <a:r>
              <a:rPr lang="cs-CZ" sz="2200" dirty="0" smtClean="0">
                <a:solidFill>
                  <a:srgbClr val="C00000"/>
                </a:solidFill>
              </a:rPr>
              <a:t>nemoc z povolání</a:t>
            </a:r>
            <a:r>
              <a:rPr lang="cs-CZ" sz="2200" dirty="0" smtClean="0"/>
              <a:t>.</a:t>
            </a:r>
            <a:endParaRPr lang="cs-CZ" sz="2200" dirty="0"/>
          </a:p>
          <a:p>
            <a:pPr marL="0" indent="0" algn="just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538" y="4149080"/>
            <a:ext cx="3134988" cy="20927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51" y="4793770"/>
            <a:ext cx="3096344" cy="20642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43" y="2976153"/>
            <a:ext cx="3167844" cy="21118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80917"/>
            <a:ext cx="2965625" cy="19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0949181426478BD7D22EB51DE706" ma:contentTypeVersion="13" ma:contentTypeDescription="Vytvoří nový dokument" ma:contentTypeScope="" ma:versionID="d60f4e62e7cd94c3c6ac6f3ce4a897fd">
  <xsd:schema xmlns:xsd="http://www.w3.org/2001/XMLSchema" xmlns:xs="http://www.w3.org/2001/XMLSchema" xmlns:p="http://schemas.microsoft.com/office/2006/metadata/properties" xmlns:ns2="75e1dfde-f90c-4c28-bc15-aa72b8f11990" xmlns:ns3="ac9db819-4d8f-40bf-9c2f-ce867ded6740" targetNamespace="http://schemas.microsoft.com/office/2006/metadata/properties" ma:root="true" ma:fieldsID="b0cdaa89466a59e265a8b9f86ff979da" ns2:_="" ns3:_="">
    <xsd:import namespace="75e1dfde-f90c-4c28-bc15-aa72b8f11990"/>
    <xsd:import namespace="ac9db819-4d8f-40bf-9c2f-ce867ded6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1dfde-f90c-4c28-bc15-aa72b8f11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416d5b17-362a-4806-a8d2-31fa892a0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db819-4d8f-40bf-9c2f-ce867ded67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017405-8165-44fd-ab8b-a53e0b1ba1d2}" ma:internalName="TaxCatchAll" ma:showField="CatchAllData" ma:web="ac9db819-4d8f-40bf-9c2f-ce867ded6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F56F1A-ED9D-4D44-930B-DCD05E5B97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0961E-FA69-4E99-85D3-D7BABEDF1C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e1dfde-f90c-4c28-bc15-aa72b8f11990"/>
    <ds:schemaRef ds:uri="ac9db819-4d8f-40bf-9c2f-ce867ded6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1710</Words>
  <Application>Microsoft Office PowerPoint</Application>
  <PresentationFormat>Předvádění na obrazovce (4:3)</PresentationFormat>
  <Paragraphs>240</Paragraphs>
  <Slides>24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Arial Nova</vt:lpstr>
      <vt:lpstr>Calibri</vt:lpstr>
      <vt:lpstr>Segoe UI</vt:lpstr>
      <vt:lpstr>Symbol</vt:lpstr>
      <vt:lpstr>Times New Roman</vt:lpstr>
      <vt:lpstr>Trebuchet MS</vt:lpstr>
      <vt:lpstr>Motiv systému Office</vt:lpstr>
      <vt:lpstr> BEZPEČNOST A OCHRANA ZDRAVÍ PŘI PRÁCI   co bych měl vědět  o BOZP a proč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se může nedodržování nebo opomíjení BOZP projevit na lidském zdraví?</vt:lpstr>
      <vt:lpstr>Předcházení poškození/ohrožení života a zdraví při práci: cesta prevence rizik</vt:lpstr>
      <vt:lpstr>NAPO napoví - poučná a zábavná videa</vt:lpstr>
      <vt:lpstr>NAPO napoví - poučná a zábavná videa</vt:lpstr>
      <vt:lpstr>Prezentace aplikace PowerPoint</vt:lpstr>
      <vt:lpstr>Prezentace aplikace PowerPoint</vt:lpstr>
      <vt:lpstr>Prezentace aplikace PowerPoint</vt:lpstr>
      <vt:lpstr>Prezentace aplikace PowerPoint</vt:lpstr>
      <vt:lpstr>Osobní ochranné pracovní prostředky (OOPP)</vt:lpstr>
      <vt:lpstr> Osobní ochranné pracovní prostředky </vt:lpstr>
      <vt:lpstr>Prezentace aplikace PowerPoint</vt:lpstr>
      <vt:lpstr>NAPO o tom ví své</vt:lpstr>
      <vt:lpstr>Prezentace aplikace PowerPoint</vt:lpstr>
      <vt:lpstr>Prezentace aplikace PowerPoint</vt:lpstr>
      <vt:lpstr>Použité ZDROJE </vt:lpstr>
      <vt:lpstr>Použité ZDROJE – pokrač.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 branami školy</dc:title>
  <dc:creator>Evička</dc:creator>
  <cp:lastModifiedBy>Růžička Jakub</cp:lastModifiedBy>
  <cp:revision>456</cp:revision>
  <dcterms:created xsi:type="dcterms:W3CDTF">2019-08-10T07:00:57Z</dcterms:created>
  <dcterms:modified xsi:type="dcterms:W3CDTF">2023-06-15T12:16:25Z</dcterms:modified>
</cp:coreProperties>
</file>