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2" r:id="rId2"/>
    <p:sldId id="312" r:id="rId3"/>
    <p:sldId id="320" r:id="rId4"/>
    <p:sldId id="298" r:id="rId5"/>
    <p:sldId id="305" r:id="rId6"/>
    <p:sldId id="306" r:id="rId7"/>
    <p:sldId id="310" r:id="rId8"/>
    <p:sldId id="311" r:id="rId9"/>
    <p:sldId id="296" r:id="rId10"/>
    <p:sldId id="279" r:id="rId11"/>
    <p:sldId id="313" r:id="rId12"/>
    <p:sldId id="314" r:id="rId13"/>
    <p:sldId id="278" r:id="rId14"/>
    <p:sldId id="316" r:id="rId15"/>
    <p:sldId id="297" r:id="rId16"/>
    <p:sldId id="315" r:id="rId17"/>
    <p:sldId id="319" r:id="rId18"/>
    <p:sldId id="317" r:id="rId19"/>
    <p:sldId id="321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020"/>
    <a:srgbClr val="FBC497"/>
    <a:srgbClr val="2E3192"/>
    <a:srgbClr val="FFFFFF"/>
    <a:srgbClr val="003399"/>
    <a:srgbClr val="FF6600"/>
    <a:srgbClr val="F9A45D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21" autoAdjust="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68"/>
    </p:cViewPr>
  </p:sorterViewPr>
  <p:notesViewPr>
    <p:cSldViewPr>
      <p:cViewPr varScale="1">
        <p:scale>
          <a:sx n="55" d="100"/>
          <a:sy n="55" d="100"/>
        </p:scale>
        <p:origin x="-22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B18827E-FDB3-442B-937A-DA61C5C3CFC6}" type="datetimeFigureOut">
              <a:rPr lang="cs-CZ"/>
              <a:pPr/>
              <a:t>21. 4. 2020</a:t>
            </a:fld>
            <a:endParaRPr lang="cs-CZ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85DEA66-F836-421F-9A2D-8FA803E78A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355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202549-4AAF-4141-809A-70B99DA52550}" type="datetimeFigureOut">
              <a:rPr lang="cs-CZ"/>
              <a:pPr>
                <a:defRPr/>
              </a:pPr>
              <a:t>21. 4. 2020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96DAB4-57E1-442B-84F0-E93291D5FB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29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0428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4558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6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9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4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8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7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1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8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9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900113" y="6381750"/>
            <a:ext cx="7488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cs-CZ">
                <a:latin typeface="Arial" charset="0"/>
              </a:rPr>
              <a:t>Autorem materiálu a všech jeho částí, není-li uvedeno jinak, je (jméno a příjmení autora).</a:t>
            </a:r>
            <a:br>
              <a:rPr lang="cs-CZ">
                <a:latin typeface="Arial" charset="0"/>
              </a:rPr>
            </a:br>
            <a:r>
              <a:rPr lang="cs-CZ">
                <a:latin typeface="Arial" charset="0"/>
              </a:rPr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url=https://www.parlamentnilisty.cz/arena/monitor/Na-ministerstvu-radi-policie-Zatkla-dva-lidi-z-IT-614644&amp;psig=AOvVaw34ennoN1x-HLc3g4mVRH-P&amp;ust=1586941596497000&amp;source=images&amp;cd=vfe&amp;ved=0CAIQjRxqFwoTCMCHjJzI5-gCFQAAAAAdAAAAAB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ip.cz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podatelna@suip.cz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uip.cz/_files/suip-a423a0ed0665abb8ff7f9ef3cda5b761/kompetenceip1.pdf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www.suip.cz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zcr.cz/Verejne/obsah/poskytovatele-k-uznavani-nemoci-z-povolani_3706_5.html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zpprofi.cz/" TargetMode="External"/><Relationship Id="rId3" Type="http://schemas.openxmlformats.org/officeDocument/2006/relationships/hyperlink" Target="http://www.suip.cz/" TargetMode="External"/><Relationship Id="rId7" Type="http://schemas.openxmlformats.org/officeDocument/2006/relationships/hyperlink" Target="https://www.bozpinfo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zcr.cz/" TargetMode="External"/><Relationship Id="rId5" Type="http://schemas.openxmlformats.org/officeDocument/2006/relationships/hyperlink" Target="http://www.suip.cz/_files/suip-a423a0ed0665abb8ff7f9ef3cda5b761/kompetenceip1.pdf" TargetMode="External"/><Relationship Id="rId4" Type="http://schemas.openxmlformats.org/officeDocument/2006/relationships/hyperlink" Target="http://www.ceskyfocalpoint.cz/wp-content/uploads/2019/11/organyip_listopad2019-1.pdf" TargetMode="External"/><Relationship Id="rId9" Type="http://schemas.openxmlformats.org/officeDocument/2006/relationships/hyperlink" Target="https://www.bozp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bozpinfo.cz/otazky-odpovedi" TargetMode="External"/><Relationship Id="rId4" Type="http://schemas.openxmlformats.org/officeDocument/2006/relationships/hyperlink" Target="https://www.bozpinfo.cz/mate-dotaz-z-oblasti-bozp-napiste-na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zpprofi.cz/32/1/obsah/?all=1&amp;ns=2886#filters=type%3Areseny_dotaz;offset=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ozp.cz/aktuality/poradna-bozp-po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3548717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cs-CZ" b="1" kern="0" cap="all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kern="0" cap="all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/>
              <a:t>BEZPEČNOST A OCHRANA ZDRAVÍ PŘI PRÁCI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b="1" kern="0" cap="all" dirty="0">
                <a:solidFill>
                  <a:srgbClr val="FF66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mám problém, zastane se mě někdo?</a:t>
            </a:r>
            <a:r>
              <a:rPr lang="cs-CZ" sz="4000" b="1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569349" y="5890781"/>
            <a:ext cx="7151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200" dirty="0" smtClean="0"/>
              <a:t>Zpracoval kolektiv autorů z Výzkumného ústavu bezpečnosti práce, v. v. i., v rámci projektu TIRSMPSV701 </a:t>
            </a:r>
            <a:r>
              <a:rPr lang="cs-CZ" sz="1200" dirty="0"/>
              <a:t>Inovativní řešení skupiny potřeb v oblasti optimalizace předpisů, postupů </a:t>
            </a:r>
            <a:r>
              <a:rPr lang="cs-CZ" sz="1200" dirty="0" smtClean="0"/>
              <a:t>a </a:t>
            </a:r>
            <a:r>
              <a:rPr lang="cs-CZ" sz="1200" dirty="0"/>
              <a:t>opatření </a:t>
            </a:r>
            <a:r>
              <a:rPr lang="cs-CZ" sz="1200" dirty="0" smtClean="0"/>
              <a:t>BOZP </a:t>
            </a:r>
            <a:r>
              <a:rPr lang="cs-CZ" sz="1200" dirty="0"/>
              <a:t>včetně diseminačních </a:t>
            </a:r>
            <a:r>
              <a:rPr lang="cs-CZ" sz="1200" dirty="0" smtClean="0"/>
              <a:t>opatření (TIMPSV0007 Podpora </a:t>
            </a:r>
            <a:r>
              <a:rPr lang="cs-CZ" sz="1200" dirty="0"/>
              <a:t>rozvoje odborných kompetencí budoucí pracovní síly </a:t>
            </a:r>
            <a:r>
              <a:rPr lang="cs-CZ" sz="1200" dirty="0" smtClean="0"/>
              <a:t>k</a:t>
            </a:r>
            <a:r>
              <a:rPr lang="cs-CZ" sz="1200" dirty="0"/>
              <a:t> bezpečnosti a ochraně zdraví při </a:t>
            </a:r>
            <a:r>
              <a:rPr lang="cs-CZ" sz="1200" dirty="0" smtClean="0"/>
              <a:t>práci).</a:t>
            </a:r>
            <a:endParaRPr lang="cs-CZ" sz="1200" dirty="0"/>
          </a:p>
        </p:txBody>
      </p:sp>
      <p:pic>
        <p:nvPicPr>
          <p:cNvPr id="1026" name="Picture 2" descr="Na ministerstvu řádí policie: Zatkla dva lidi z IT 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31" y="159396"/>
            <a:ext cx="2065795" cy="10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6013822"/>
            <a:ext cx="926114" cy="5849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60"/>
            <a:ext cx="1894303" cy="92017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75656" y="217706"/>
            <a:ext cx="4968552" cy="923330"/>
          </a:xfrm>
          <a:prstGeom prst="rect">
            <a:avLst/>
          </a:prstGeom>
          <a:solidFill>
            <a:schemeClr val="bg1"/>
          </a:solidFill>
          <a:ln>
            <a:solidFill>
              <a:srgbClr val="F0374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200" dirty="0" smtClean="0">
                <a:solidFill>
                  <a:srgbClr val="F03741"/>
                </a:solidFill>
              </a:rPr>
              <a:t>Tento projekt a jím dosažené výsledky byly spolufinancovány se </a:t>
            </a:r>
            <a:r>
              <a:rPr lang="cs-CZ" sz="1200" dirty="0">
                <a:solidFill>
                  <a:srgbClr val="F03741"/>
                </a:solidFill>
              </a:rPr>
              <a:t>státní </a:t>
            </a:r>
            <a:r>
              <a:rPr lang="cs-CZ" sz="1200" dirty="0" smtClean="0">
                <a:solidFill>
                  <a:srgbClr val="F03741"/>
                </a:solidFill>
              </a:rPr>
              <a:t>podporou Technologické agentury ČR v rámci Programu BETA2.</a:t>
            </a:r>
          </a:p>
          <a:p>
            <a:pPr algn="ctr"/>
            <a:r>
              <a:rPr lang="cs-CZ" sz="1200" b="1" dirty="0" smtClean="0">
                <a:solidFill>
                  <a:srgbClr val="F03741"/>
                </a:solidFill>
              </a:rPr>
              <a:t>www.tacr.cz</a:t>
            </a:r>
          </a:p>
          <a:p>
            <a:pPr algn="ctr">
              <a:lnSpc>
                <a:spcPct val="150000"/>
              </a:lnSpc>
            </a:pPr>
            <a:r>
              <a:rPr lang="cs-CZ" sz="1200" i="1" dirty="0" smtClean="0">
                <a:solidFill>
                  <a:srgbClr val="F03741"/>
                </a:solidFill>
              </a:rPr>
              <a:t>Výzkum užitečný pro společnost</a:t>
            </a:r>
            <a:r>
              <a:rPr lang="cs-CZ" sz="1200" i="1" dirty="0" smtClean="0">
                <a:solidFill>
                  <a:srgbClr val="FF0000"/>
                </a:solidFill>
              </a:rPr>
              <a:t>.</a:t>
            </a:r>
            <a:endParaRPr lang="cs-CZ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691890" y="2968299"/>
            <a:ext cx="7632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 smtClean="0">
                <a:latin typeface="MyriadPro-Light"/>
              </a:rPr>
              <a:t>Tomu jste jako svému nejbližšímu nadřízenému zaměstnanci povinni podle zákoníku práce oznamovat nedostatky </a:t>
            </a:r>
            <a:r>
              <a:rPr lang="cs-CZ" sz="1400" dirty="0">
                <a:latin typeface="MyriadPro-Light"/>
              </a:rPr>
              <a:t>a </a:t>
            </a:r>
            <a:r>
              <a:rPr lang="cs-CZ" sz="1400" dirty="0" smtClean="0">
                <a:latin typeface="MyriadPro-Light"/>
              </a:rPr>
              <a:t>závady na </a:t>
            </a:r>
            <a:r>
              <a:rPr lang="cs-CZ" sz="1400" dirty="0">
                <a:latin typeface="MyriadPro-Light"/>
              </a:rPr>
              <a:t>pracovišti, které ohrožují nebo by bezprostředně </a:t>
            </a:r>
            <a:r>
              <a:rPr lang="cs-CZ" sz="1400" dirty="0" smtClean="0">
                <a:latin typeface="MyriadPro-Light"/>
              </a:rPr>
              <a:t/>
            </a:r>
            <a:br>
              <a:rPr lang="cs-CZ" sz="1400" dirty="0" smtClean="0">
                <a:latin typeface="MyriadPro-Light"/>
              </a:rPr>
            </a:br>
            <a:r>
              <a:rPr lang="cs-CZ" sz="1400" dirty="0" smtClean="0">
                <a:latin typeface="MyriadPro-Light"/>
              </a:rPr>
              <a:t>a </a:t>
            </a:r>
            <a:r>
              <a:rPr lang="cs-CZ" sz="1400" dirty="0">
                <a:latin typeface="MyriadPro-Light"/>
              </a:rPr>
              <a:t>závažným způsobem </a:t>
            </a:r>
            <a:r>
              <a:rPr lang="cs-CZ" sz="1400" dirty="0" smtClean="0">
                <a:latin typeface="MyriadPro-Light"/>
              </a:rPr>
              <a:t>mohly ohrozit </a:t>
            </a:r>
            <a:r>
              <a:rPr lang="cs-CZ" sz="1400" dirty="0">
                <a:latin typeface="MyriadPro-Light"/>
              </a:rPr>
              <a:t>v</a:t>
            </a:r>
            <a:r>
              <a:rPr lang="cs-CZ" sz="1400" dirty="0" smtClean="0">
                <a:latin typeface="MyriadPro-Light"/>
              </a:rPr>
              <a:t>aši bezpečnost a zdraví nebo bezpečnost </a:t>
            </a:r>
            <a:r>
              <a:rPr lang="cs-CZ" sz="1400" dirty="0">
                <a:latin typeface="MyriadPro-Light"/>
              </a:rPr>
              <a:t>nebo zdraví </a:t>
            </a:r>
            <a:r>
              <a:rPr lang="cs-CZ" sz="1400" dirty="0" smtClean="0">
                <a:latin typeface="MyriadPro-Light"/>
              </a:rPr>
              <a:t>ostatních zaměstnanců.</a:t>
            </a:r>
            <a:endParaRPr lang="cs-CZ" sz="1400" dirty="0">
              <a:latin typeface="MyriadPro-Ligh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91890" y="2675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Obraťte se na svého vedoucího</a:t>
            </a:r>
            <a:endParaRPr lang="cs-CZ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91890" y="3773987"/>
            <a:ext cx="7488237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cs-CZ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cs-CZ" sz="13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Týká se zejm.: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cs-CZ" sz="13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nejsem </a:t>
            </a:r>
            <a:r>
              <a:rPr lang="cs-CZ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spokojen/a s informacemi o rizicích své práce a s informacemi o opatřeních na ochranu před jejich </a:t>
            </a:r>
            <a:r>
              <a:rPr lang="cs-CZ" sz="13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působením (vč. osobních ochranných pracovních prostředků), </a:t>
            </a:r>
            <a:r>
              <a:rPr lang="cs-CZ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nerozumím jim nebo je vůbec </a:t>
            </a:r>
            <a:r>
              <a:rPr lang="cs-CZ" sz="13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nedostávám,</a:t>
            </a:r>
            <a:endParaRPr lang="cs-CZ" sz="13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cs-CZ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nemám potřebnou kvalifikaci k výkonu práce/činnosti ani jsem pro ni nebyl/a </a:t>
            </a:r>
            <a:r>
              <a:rPr lang="cs-CZ" sz="13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zaškolen/a,</a:t>
            </a:r>
            <a:endParaRPr lang="cs-CZ" sz="13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cs-CZ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mám pocit, že nejsou dodrženy nebo nejsou optimální podmínky pro </a:t>
            </a:r>
            <a:r>
              <a:rPr lang="cs-CZ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bezpečnou a zdraví neohrožující </a:t>
            </a:r>
            <a:r>
              <a:rPr lang="cs-CZ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práci</a:t>
            </a:r>
            <a:r>
              <a:rPr lang="cs-CZ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cs-CZ" sz="13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cs-CZ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jsem </a:t>
            </a:r>
            <a:r>
              <a:rPr lang="cs-CZ" sz="13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(cítím se být) obětí </a:t>
            </a:r>
            <a:r>
              <a:rPr lang="cs-CZ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šikany/násilí/sexuálního </a:t>
            </a:r>
            <a:r>
              <a:rPr lang="cs-CZ" sz="13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obtěžování.</a:t>
            </a:r>
            <a:endParaRPr lang="cs-CZ" sz="1300" b="1" dirty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80415" y="666801"/>
            <a:ext cx="74882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Poraďte se s kolegou, mentorem, jinou osobou, ke které máte </a:t>
            </a:r>
            <a:br>
              <a:rPr lang="cs-CZ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zaměstnání blízko</a:t>
            </a:r>
          </a:p>
          <a:p>
            <a:pPr algn="just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Pokud má více praxe a zkušeností, než vy, může poskytnout kolegiální informaci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radu, vlastní nebo zprostředkovanou zkušenost, jak problém řešit, kam, nebo na koho jmenovitě se obrátit</a:t>
            </a:r>
            <a:endParaRPr lang="cs-CZ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91890" y="5949280"/>
            <a:ext cx="7696459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6802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Pokud komunikace s vaším vedoucím nebude účinná a váš problém zůstane nevyřešen, obraťte se na odborovou organizaci nebo na zástupce zaměstnanců pro oblast BOZP, </a:t>
            </a:r>
            <a:b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 smtClean="0"/>
              <a:t>pokud </a:t>
            </a:r>
            <a:r>
              <a:rPr lang="pl-PL" sz="1400" b="1" dirty="0"/>
              <a:t>tyto </a:t>
            </a:r>
            <a:r>
              <a:rPr lang="pl-PL" sz="1400" b="1" dirty="0" smtClean="0"/>
              <a:t>skupiny nebo osoby </a:t>
            </a:r>
            <a:r>
              <a:rPr lang="pl-PL" sz="1400" b="1" dirty="0"/>
              <a:t>na pracovišti </a:t>
            </a:r>
            <a:r>
              <a:rPr lang="pl-PL" sz="1400" b="1" dirty="0" smtClean="0"/>
              <a:t>vašeho zaměstavatele působí.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91685"/>
            <a:ext cx="365063" cy="48359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90" y="202283"/>
            <a:ext cx="310796" cy="50473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69" y="1908183"/>
            <a:ext cx="1752069" cy="9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3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91890" y="759097"/>
            <a:ext cx="7488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Sdělte svůj problém prostřednictvím předsedy základní (podnikové) odborové organizaci vašeho zaměstnavatele, případně jej sdělte zástupci </a:t>
            </a:r>
            <a:r>
              <a:rPr lang="cs-CZ" dirty="0" smtClean="0">
                <a:solidFill>
                  <a:srgbClr val="FF6600"/>
                </a:solidFill>
              </a:rPr>
              <a:t>pro </a:t>
            </a:r>
            <a:r>
              <a:rPr lang="cs-CZ" dirty="0">
                <a:solidFill>
                  <a:srgbClr val="FF6600"/>
                </a:solidFill>
              </a:rPr>
              <a:t>oblast </a:t>
            </a:r>
            <a:r>
              <a:rPr lang="cs-CZ" dirty="0" smtClean="0">
                <a:solidFill>
                  <a:srgbClr val="FF6600"/>
                </a:solidFill>
              </a:rPr>
              <a:t>BOZP</a:t>
            </a:r>
            <a:r>
              <a:rPr lang="cs-CZ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pracovišti zaměstnavatele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91890" y="1772816"/>
            <a:ext cx="763277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MyriadPro-Light"/>
              </a:rPr>
              <a:t>Jako zaměstnanec: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MyriadPro-Light"/>
              </a:rPr>
              <a:t>máte právo na </a:t>
            </a:r>
            <a:r>
              <a:rPr lang="cs-CZ" sz="1400" dirty="0" smtClean="0"/>
              <a:t>zajištění </a:t>
            </a:r>
            <a:r>
              <a:rPr lang="cs-CZ" sz="1400" dirty="0"/>
              <a:t>bezpečnosti a ochrany zdraví při </a:t>
            </a:r>
            <a:r>
              <a:rPr lang="cs-CZ" sz="1400" dirty="0" smtClean="0"/>
              <a:t>práci, </a:t>
            </a:r>
            <a:r>
              <a:rPr lang="cs-CZ" sz="1400" dirty="0" smtClean="0">
                <a:latin typeface="MyriadPro-Light"/>
              </a:rPr>
              <a:t>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máte právo na </a:t>
            </a:r>
            <a:r>
              <a:rPr lang="cs-CZ" sz="1400" dirty="0"/>
              <a:t>vytváření bezpečného a zdraví neohrožujícího pracovního prostředí, a to zejména uplatňováním stanovených a zaměstnavatelem přijatých opatření a svou účastí na řešení otázek bezpečnosti a ochrany zdraví při práci.</a:t>
            </a:r>
            <a:endParaRPr lang="cs-CZ" sz="1400" dirty="0" smtClean="0">
              <a:latin typeface="MyriadPro-Light"/>
            </a:endParaRPr>
          </a:p>
          <a:p>
            <a:r>
              <a:rPr lang="cs-CZ" sz="1400" dirty="0" smtClean="0">
                <a:latin typeface="MyriadPro-Light"/>
              </a:rPr>
              <a:t>Ochranu vašich práv a jejich vymáhání může vzít do svých rukou odborová organizace (případně zástupce pro oblast BOZP) a pomoci vám tak řešit váš problém.</a:t>
            </a:r>
            <a:endParaRPr lang="cs-CZ" sz="1400" dirty="0">
              <a:latin typeface="MyriadPro-Light"/>
            </a:endParaRPr>
          </a:p>
          <a:p>
            <a:endParaRPr lang="cs-CZ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Týká se zejm. problému:</a:t>
            </a:r>
          </a:p>
          <a:p>
            <a:r>
              <a:rPr lang="cs-CZ" sz="13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prostředí</a:t>
            </a:r>
            <a:r>
              <a:rPr lang="cs-CZ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 němž pracuji, se mi nezdá bezpečné a zaměstnavatel na to </a:t>
            </a:r>
            <a:r>
              <a:rPr lang="cs-CZ" sz="13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nedbá</a:t>
            </a:r>
            <a:r>
              <a:rPr lang="cs-CZ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s-CZ" sz="13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43" y="275447"/>
            <a:ext cx="363339" cy="48365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725144"/>
            <a:ext cx="2800350" cy="1647825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4604023" y="5949280"/>
            <a:ext cx="1264121" cy="2963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cap="all" dirty="0" smtClean="0">
                <a:solidFill>
                  <a:schemeClr val="bg1"/>
                </a:solidFill>
              </a:rPr>
              <a:t>odbory</a:t>
            </a:r>
            <a:endParaRPr lang="cs-CZ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1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65312" y="1045588"/>
            <a:ext cx="7221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cs-CZ" sz="16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mimo svého </a:t>
            </a:r>
            <a:r>
              <a:rPr lang="cs-CZ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zaměstnavatele / mimo zaměstnavatelskou organizaci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447976" y="3095424"/>
            <a:ext cx="82388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Co mohou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zaměstnanci dělat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, jestliže se domnívají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že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zaměstnavatel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nedodržuje pracovněprávní předpisy, vč. </a:t>
            </a:r>
            <a:r>
              <a:rPr lang="cs-CZ" sz="1600" b="1" dirty="0"/>
              <a:t>předpisů k zajištění bezpečnosti </a:t>
            </a:r>
            <a:r>
              <a:rPr lang="cs-CZ" sz="1600" b="1" dirty="0" smtClean="0"/>
              <a:t>práce,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a/nebo povinnost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zajišťovat BOZP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zaměstnanců?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1691711"/>
            <a:ext cx="8229600" cy="1143000"/>
          </a:xfrm>
          <a:prstGeom prst="rect">
            <a:avLst/>
          </a:prstGeom>
          <a:solidFill>
            <a:srgbClr val="F680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Dodržování pracovněprávních předpisů ze strany zaměstnavatele,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předpisů k zajištění bezpečnosti práce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 povinnosti zajišťovat BOZP zaměstnanců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17" y="4995066"/>
            <a:ext cx="3178939" cy="120520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Obdélník 9"/>
          <p:cNvSpPr/>
          <p:nvPr/>
        </p:nvSpPr>
        <p:spPr>
          <a:xfrm>
            <a:off x="539551" y="4083124"/>
            <a:ext cx="81472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600" dirty="0" smtClean="0"/>
              <a:t>Kontrola </a:t>
            </a:r>
            <a:r>
              <a:rPr lang="cs-CZ" sz="1600" dirty="0"/>
              <a:t>nad dodržováním bezpečnosti práce, ale i </a:t>
            </a:r>
            <a:r>
              <a:rPr lang="cs-CZ" sz="1600" dirty="0" smtClean="0"/>
              <a:t>celková kontrola ochrany pracovních </a:t>
            </a:r>
            <a:r>
              <a:rPr lang="cs-CZ" sz="1600" dirty="0"/>
              <a:t>vztahů a pracovních </a:t>
            </a:r>
            <a:r>
              <a:rPr lang="cs-CZ" sz="1600" dirty="0" smtClean="0"/>
              <a:t>podmínek zaměstnanců je v působnosti orgánů inspekce práce.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539552" y="6342769"/>
            <a:ext cx="8147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Státní úřad inspekce </a:t>
            </a:r>
            <a:r>
              <a:rPr lang="cs-CZ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práce (SÚIP)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070377" y="6342769"/>
            <a:ext cx="3534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oblastní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inspektoráty </a:t>
            </a:r>
            <a:r>
              <a:rPr lang="cs-CZ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práce (OIP)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Šipka doprava 12"/>
          <p:cNvSpPr/>
          <p:nvPr/>
        </p:nvSpPr>
        <p:spPr>
          <a:xfrm rot="5400000">
            <a:off x="6300192" y="5676195"/>
            <a:ext cx="432048" cy="117479"/>
          </a:xfrm>
          <a:prstGeom prst="rightArrow">
            <a:avLst/>
          </a:prstGeom>
          <a:solidFill>
            <a:srgbClr val="2E319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4397151" y="6474599"/>
            <a:ext cx="432048" cy="117479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5400000">
            <a:off x="2402533" y="5759930"/>
            <a:ext cx="432048" cy="117479"/>
          </a:xfrm>
          <a:prstGeom prst="rightArrow">
            <a:avLst/>
          </a:prstGeom>
          <a:solidFill>
            <a:srgbClr val="2E319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6" y="280726"/>
            <a:ext cx="1539732" cy="11580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28575">
            <a:solidFill>
              <a:srgbClr val="F68020"/>
            </a:solidFill>
          </a:ln>
        </p:spPr>
        <p:txBody>
          <a:bodyPr/>
          <a:lstStyle/>
          <a:p>
            <a:pPr algn="r"/>
            <a:r>
              <a:rPr lang="cs-CZ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Mimo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pracoviště svého zaměstnavatele </a:t>
            </a:r>
            <a:r>
              <a:rPr lang="cs-CZ" sz="2400" dirty="0">
                <a:solidFill>
                  <a:srgbClr val="F68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solidFill>
                  <a:srgbClr val="F680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550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83567" y="1628569"/>
            <a:ext cx="800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Zaměstnanec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využít osobně poradenských dnů na místně příslušném oblastním inspektorátu práce, případně v jeho regionální 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kanceláři a </a:t>
            </a:r>
            <a:r>
              <a:rPr lang="cs-CZ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sjednat si konzultaci.</a:t>
            </a:r>
          </a:p>
          <a:p>
            <a:pPr algn="just"/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Místní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příslušnost oblastního inspektorátu práce k výkonu kontroly se řídí místem činnosti kontrolované osoby (zaměstnavatele), tj. místem, kde dochází 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samotnému výkonu práce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Adresy oblastních inspektorátů </a:t>
            </a:r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cs-CZ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další informace se nacházejí na webových stránkách Státního úřadu inspekce práce </a:t>
            </a:r>
            <a:r>
              <a:rPr lang="cs-CZ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www.suip.cz</a:t>
            </a:r>
            <a:r>
              <a:rPr lang="cs-CZ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3568" y="3065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solidFill>
                  <a:srgbClr val="F68020"/>
                </a:solidFill>
              </a:rPr>
              <a:t>Oblastní inspektorát práce</a:t>
            </a:r>
            <a:endParaRPr lang="cs-CZ" dirty="0">
              <a:solidFill>
                <a:srgbClr val="F6802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3567" y="739422"/>
            <a:ext cx="79208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OIP poskytuje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zaměstnavatelům a zaměstnancům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bezúplatně </a:t>
            </a:r>
            <a:r>
              <a:rPr lang="cs-CZ" sz="1400" b="1" dirty="0" smtClean="0"/>
              <a:t>v </a:t>
            </a:r>
            <a:r>
              <a:rPr lang="cs-CZ" sz="1400" b="1" dirty="0"/>
              <a:t>rozsahu své kompetence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informace a poradenství týkající se ochrany pracovních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vztahů, bezpečnosti práce, bezpečnosti technických zařízení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a pracovních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podmínek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75776" y="3417465"/>
            <a:ext cx="7928672" cy="3539430"/>
          </a:xfrm>
          <a:prstGeom prst="rect">
            <a:avLst/>
          </a:prstGeom>
          <a:solidFill>
            <a:srgbClr val="FBC497"/>
          </a:solidFill>
        </p:spPr>
        <p:txBody>
          <a:bodyPr wrap="square">
            <a:spAutoFit/>
          </a:bodyPr>
          <a:lstStyle/>
          <a:p>
            <a:pPr marL="400050" indent="-1714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Oblastní inspektorát práce pro hlavní město Prahu se sídlem v Praze </a:t>
            </a:r>
            <a:r>
              <a:rPr lang="cs-CZ" sz="13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(působnost pro </a:t>
            </a:r>
            <a:r>
              <a:rPr lang="cs-CZ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cs-CZ" sz="13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l. m. Praha)</a:t>
            </a:r>
            <a:endParaRPr lang="cs-CZ" sz="13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1714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Oblastní inspektorát práce pro Středočeský kraj se sídlem v Praze </a:t>
            </a:r>
            <a:r>
              <a:rPr lang="cs-CZ" sz="13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(působnost pro Středočeský kraj)</a:t>
            </a:r>
            <a:endParaRPr lang="cs-CZ" sz="13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1714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Oblastní inspektorát práce pro Jihočeský kraj a Vysočinu se sídlem v Českých Budějovicích (</a:t>
            </a:r>
            <a:r>
              <a:rPr lang="cs-CZ" sz="13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působnost pro Jihočeský kraj </a:t>
            </a:r>
            <a:r>
              <a:rPr lang="cs-CZ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sz="13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kraj Vysočina)</a:t>
            </a:r>
            <a:endParaRPr lang="cs-CZ" sz="13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1714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Oblastní inspektorát práce pro Plzeňský kraj a Karlovarský kraj se sídlem v Plzni </a:t>
            </a:r>
            <a:r>
              <a:rPr lang="cs-CZ" sz="13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(působnost pro Plzeňský </a:t>
            </a:r>
            <a:r>
              <a:rPr lang="cs-CZ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kraji a </a:t>
            </a:r>
            <a:r>
              <a:rPr lang="cs-CZ" sz="13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Karlovarský kraj)</a:t>
            </a:r>
            <a:endParaRPr lang="cs-CZ" sz="13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1714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Oblastní inspektorát práce pro Ústecký kraj a Liberecký kraj se sídlem v Ústí nad Labem (</a:t>
            </a:r>
            <a:r>
              <a:rPr lang="cs-CZ" sz="13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působnost pro Ústecký kraj </a:t>
            </a:r>
            <a:r>
              <a:rPr lang="cs-CZ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sz="13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Liberecký kraj)</a:t>
            </a:r>
            <a:endParaRPr lang="cs-CZ" sz="13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1714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Oblastní inspektorát práce pro Královéhradecký kraj a Pardubický kraj se sídlem v Hradci Králové </a:t>
            </a:r>
            <a:r>
              <a:rPr lang="cs-CZ" sz="13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(působnost pro Královéhradecký kraj </a:t>
            </a:r>
            <a:r>
              <a:rPr lang="cs-CZ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sz="13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Pardubický kraj)</a:t>
            </a:r>
            <a:endParaRPr lang="cs-CZ" sz="13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1714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Oblastní inspektorát práce pro Jihomoravský kraj a Zlínský kraj se sídlem v Brně </a:t>
            </a:r>
            <a:r>
              <a:rPr lang="cs-CZ" sz="13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(působnost pro Jihomoravský kraj </a:t>
            </a:r>
            <a:r>
              <a:rPr lang="cs-CZ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sz="13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Zlínský kraj)</a:t>
            </a:r>
            <a:endParaRPr lang="cs-CZ" sz="13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1714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Oblastní inspektorát práce pro Moravskoslezský kraj a Olomoucký kraj se sídlem Ostravě (</a:t>
            </a:r>
            <a:r>
              <a:rPr lang="cs-CZ" sz="13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působnost pro Moravskoslezský kraj </a:t>
            </a:r>
            <a:r>
              <a:rPr lang="cs-CZ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sz="13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Olomoucký kraj)</a:t>
            </a:r>
            <a:endParaRPr lang="cs-CZ" sz="13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75776" y="3109688"/>
            <a:ext cx="5552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F68020"/>
                </a:solidFill>
              </a:rPr>
              <a:t>Sídla oblastních inspektorátů práce s uvedením místní působnosti:</a:t>
            </a:r>
            <a:endParaRPr lang="cs-CZ" sz="1400" dirty="0">
              <a:solidFill>
                <a:srgbClr val="F68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09" y="306538"/>
            <a:ext cx="1428571" cy="142857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83568" y="3065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solidFill>
                  <a:srgbClr val="F68020"/>
                </a:solidFill>
              </a:rPr>
              <a:t>Oblastní inspektorát práce - pokračování</a:t>
            </a:r>
            <a:endParaRPr lang="cs-CZ" dirty="0">
              <a:solidFill>
                <a:srgbClr val="F6802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3567" y="834281"/>
            <a:ext cx="6120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Zaměstnanec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může také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zaslat dotaz písemně prostřednictvím elektronické pošty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 adresu 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epodatelna@suip.cz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73572" y="1486594"/>
            <a:ext cx="6408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Zaměstnanec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také možnost </a:t>
            </a:r>
            <a:r>
              <a:rPr lang="cs-CZ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 podnět </a:t>
            </a:r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provedení kontroly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to 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buď přímo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místně příslušném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oblastním 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inspektorátu 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případně na 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Státním</a:t>
            </a:r>
            <a:endParaRPr lang="cs-CZ" sz="14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64337" y="1914615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úřadu inspekce práce. </a:t>
            </a:r>
            <a:r>
              <a:rPr lang="pl-PL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Adresy OIP a </a:t>
            </a:r>
            <a:r>
              <a:rPr lang="cs-CZ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Státního úřadu inspekce práce se nacházejí na webových stránkách </a:t>
            </a:r>
            <a:r>
              <a:rPr lang="cs-CZ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www.suip.cz</a:t>
            </a:r>
            <a:r>
              <a:rPr lang="cs-CZ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4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73572" y="2361177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Podnět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kontrole je možné podat písemně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ústně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nebo telefonicky.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273" y="4221088"/>
            <a:ext cx="4371975" cy="2057400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673572" y="2789198"/>
            <a:ext cx="7789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Oblastní inspektoráty práce řeší  pouze dotazy a podněty ve své kompetenci. Co je nebo naopak není v kompetenci oblastních inspektorátů práce, je možné zjistit v dokumentu </a:t>
            </a:r>
            <a:r>
              <a:rPr lang="cs-CZ" sz="1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Kompetence orgánů inspekce práce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vydaném Státním úřadem inspekce práce (dostupný na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>
                <a:solidFill>
                  <a:srgbClr val="FF0000"/>
                </a:solidFill>
                <a:hlinkClick r:id="rId6"/>
              </a:rPr>
              <a:t>http://www.suip.cz/_</a:t>
            </a:r>
            <a:r>
              <a:rPr lang="cs-CZ" sz="1400" dirty="0" err="1" smtClean="0">
                <a:solidFill>
                  <a:srgbClr val="FF0000"/>
                </a:solidFill>
                <a:hlinkClick r:id="rId6"/>
              </a:rPr>
              <a:t>files</a:t>
            </a:r>
            <a:r>
              <a:rPr lang="cs-CZ" sz="1400" dirty="0" smtClean="0">
                <a:solidFill>
                  <a:srgbClr val="FF0000"/>
                </a:solidFill>
                <a:hlinkClick r:id="rId6"/>
              </a:rPr>
              <a:t>/suip-a423a0ed0665abb8ff7f9ef3cda5b761/kompetenceip1.pdf</a:t>
            </a:r>
            <a:r>
              <a:rPr lang="cs-CZ" sz="1400" dirty="0" smtClean="0"/>
              <a:t>).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186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48" y="2348880"/>
            <a:ext cx="2294384" cy="214202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77400" y="3932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F68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 </a:t>
            </a:r>
            <a:r>
              <a:rPr lang="cs-CZ" dirty="0" smtClean="0">
                <a:solidFill>
                  <a:srgbClr val="F68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závodní </a:t>
            </a:r>
            <a:r>
              <a:rPr lang="cs-CZ" dirty="0">
                <a:solidFill>
                  <a:srgbClr val="F68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preventivní </a:t>
            </a:r>
            <a:r>
              <a:rPr lang="cs-CZ" dirty="0" smtClean="0">
                <a:solidFill>
                  <a:srgbClr val="F68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</a:t>
            </a:r>
            <a:endParaRPr lang="cs-CZ" dirty="0">
              <a:solidFill>
                <a:srgbClr val="F68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91559" y="4234064"/>
            <a:ext cx="76327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Bude-li potřebné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posouzení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(ověření nebo přehodnocení) celkové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schopnosti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zaměstnance k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určitému zaměstnání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(např. při změně zdravotního stavu, kdy by mu druh práce, která s ním byla sjednána, mohl uškodit – vzniklo by riziko vzniku nemoci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 povolání, nebo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stav, který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mohl vést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 pracovním úrazům atd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trvejte na odeslání na mimořádnou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preventivní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prohlídku k lékaři závodní preventivní péče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O vašem odeslání na preventivní prohlídku k lékaři závodní preventivní péče rozhoduje zaměstnavatel.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68020"/>
          </a:solidFill>
        </p:spPr>
        <p:txBody>
          <a:bodyPr/>
          <a:lstStyle/>
          <a:p>
            <a:pPr algn="l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Otázka zdravotní způsobilosti k práci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91559" y="25061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solidFill>
                  <a:srgbClr val="F68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Praktický lékař</a:t>
            </a:r>
            <a:endParaRPr lang="cs-CZ" dirty="0">
              <a:solidFill>
                <a:srgbClr val="F68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7400" y="2793487"/>
            <a:ext cx="5780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praktickým lékařem, případně s odborným lékařem (specialistou), budete řešit </a:t>
            </a:r>
            <a:r>
              <a:rPr lang="cs-CZ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zdravotní problémy v jeho kompetenci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r>
              <a:rPr lang="cs-CZ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praktického lékaře se budete obracet i případě </a:t>
            </a:r>
            <a:r>
              <a:rPr lang="cs-CZ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podezření na nemoc z povolání</a:t>
            </a:r>
            <a:r>
              <a:rPr lang="cs-CZ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11560" y="1658806"/>
            <a:ext cx="8075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Mimo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pracoviště svého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zaměstnavatele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budete řešit také situaci, kdy se 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nebudete cítit 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zdravotně v pořádku na to, 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abyste 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vykonával/a sjednanou práci/pracovní 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činnost.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11890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4813020"/>
            <a:ext cx="669391" cy="1066067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68020"/>
          </a:solidFill>
        </p:spPr>
        <p:txBody>
          <a:bodyPr/>
          <a:lstStyle/>
          <a:p>
            <a:pPr algn="l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Poškození zdraví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(pracovní úraz, podezření na nemoc z povolání)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53614" y="1682221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F68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úraz</a:t>
            </a:r>
            <a:endParaRPr lang="cs-CZ" dirty="0">
              <a:solidFill>
                <a:srgbClr val="F68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2046" y="2018393"/>
            <a:ext cx="8039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úraz je definován v zákoníku práce jako </a:t>
            </a:r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poškození zdraví nebo smrt zaměstnance,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němuž/nimž došlo nezávisle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jeho vůli krátkodobým, náhlým a násilným </a:t>
            </a:r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působením zevních vlivů při plnění pracovních úkolů nebo v přímé souvislosti s </a:t>
            </a:r>
            <a:r>
              <a:rPr lang="cs-CZ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ním/s nimi,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plnění pracovních úkolů. K tomuto dále přistupuje podmínka příčinné souvislosti mezi úrazovým dějem a poškozením zdraví zaměstnance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úraz mohl být kvalifikován jako pracovní, </a:t>
            </a:r>
            <a:r>
              <a:rPr lang="cs-CZ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splněno i několik dalších podmínek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např. aby zaměstnanec nebyl pod vlivem návykových látek, neporušil </a:t>
            </a:r>
            <a:r>
              <a:rPr lang="cs-CZ" sz="1400" dirty="0" smtClean="0"/>
              <a:t> bezpečnostní předpisy, nejednal nepromyšleně a lehkovážně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5183" y="3891902"/>
            <a:ext cx="8008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posuzování, zda byl úraz pracovní nebo ne, se zkoumá i to, zda byl nahlášen nadřízenému (vedoucímu zaměstnanci), a zda byl zapsán v knize úrazů.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85919" y="4813020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68020"/>
                </a:solidFill>
              </a:rPr>
              <a:t>Jestliže zaměstnavatel odmítá pracovní </a:t>
            </a:r>
            <a:r>
              <a:rPr lang="cs-CZ" sz="1600" b="1" dirty="0" smtClean="0">
                <a:solidFill>
                  <a:srgbClr val="F68020"/>
                </a:solidFill>
              </a:rPr>
              <a:t/>
            </a:r>
            <a:br>
              <a:rPr lang="cs-CZ" sz="1600" b="1" dirty="0" smtClean="0">
                <a:solidFill>
                  <a:srgbClr val="F68020"/>
                </a:solidFill>
              </a:rPr>
            </a:br>
            <a:r>
              <a:rPr lang="cs-CZ" sz="1600" b="1" dirty="0" smtClean="0">
                <a:solidFill>
                  <a:srgbClr val="F68020"/>
                </a:solidFill>
              </a:rPr>
              <a:t>úraz </a:t>
            </a:r>
            <a:r>
              <a:rPr lang="cs-CZ" sz="1600" b="1" dirty="0">
                <a:solidFill>
                  <a:srgbClr val="F68020"/>
                </a:solidFill>
              </a:rPr>
              <a:t>uznat, nebo nechce vyplatit </a:t>
            </a:r>
            <a:r>
              <a:rPr lang="cs-CZ" sz="1600" b="1" dirty="0" smtClean="0">
                <a:solidFill>
                  <a:srgbClr val="F68020"/>
                </a:solidFill>
              </a:rPr>
              <a:t/>
            </a:r>
            <a:br>
              <a:rPr lang="cs-CZ" sz="1600" b="1" dirty="0" smtClean="0">
                <a:solidFill>
                  <a:srgbClr val="F68020"/>
                </a:solidFill>
              </a:rPr>
            </a:br>
            <a:r>
              <a:rPr lang="cs-CZ" sz="1600" b="1" dirty="0" smtClean="0">
                <a:solidFill>
                  <a:srgbClr val="F68020"/>
                </a:solidFill>
              </a:rPr>
              <a:t>odškodnění</a:t>
            </a:r>
            <a:r>
              <a:rPr lang="cs-CZ" sz="1600" b="1" dirty="0">
                <a:solidFill>
                  <a:srgbClr val="F68020"/>
                </a:solidFill>
              </a:rPr>
              <a:t>, </a:t>
            </a:r>
            <a:r>
              <a:rPr lang="cs-CZ" sz="1600" b="1" dirty="0" smtClean="0">
                <a:solidFill>
                  <a:srgbClr val="F68020"/>
                </a:solidFill>
              </a:rPr>
              <a:t>může </a:t>
            </a:r>
            <a:r>
              <a:rPr lang="cs-CZ" sz="1600" b="1" dirty="0">
                <a:solidFill>
                  <a:srgbClr val="F68020"/>
                </a:solidFill>
              </a:rPr>
              <a:t>se poškozený obrátit </a:t>
            </a:r>
            <a:r>
              <a:rPr lang="cs-CZ" sz="1600" b="1" dirty="0" smtClean="0">
                <a:solidFill>
                  <a:srgbClr val="F68020"/>
                </a:solidFill>
              </a:rPr>
              <a:t>na </a:t>
            </a:r>
            <a:r>
              <a:rPr lang="cs-CZ" sz="1600" b="1" dirty="0">
                <a:solidFill>
                  <a:srgbClr val="F68020"/>
                </a:solidFill>
              </a:rPr>
              <a:t>právníka, případně na soud</a:t>
            </a:r>
            <a:r>
              <a:rPr lang="cs-CZ" sz="1600" dirty="0">
                <a:solidFill>
                  <a:srgbClr val="F68020"/>
                </a:solidFill>
              </a:rPr>
              <a:t>.</a:t>
            </a:r>
            <a:r>
              <a:rPr lang="cs-CZ" sz="1600" dirty="0"/>
              <a:t> </a:t>
            </a:r>
          </a:p>
        </p:txBody>
      </p:sp>
      <p:sp>
        <p:nvSpPr>
          <p:cNvPr id="15" name="Oválný bublinový popisek 14"/>
          <p:cNvSpPr/>
          <p:nvPr/>
        </p:nvSpPr>
        <p:spPr>
          <a:xfrm>
            <a:off x="5548780" y="4415122"/>
            <a:ext cx="3024336" cy="1800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68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ěl/a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jsem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při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práci úraz,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zaměstnavatel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jej neuznal jako úraz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pracovní.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3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67773" y="16887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F680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Nemoc z </a:t>
            </a:r>
            <a:r>
              <a:rPr lang="cs-CZ" dirty="0" smtClean="0">
                <a:solidFill>
                  <a:srgbClr val="F680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povolání</a:t>
            </a:r>
            <a:endParaRPr lang="cs-CZ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87388" y="4395988"/>
            <a:ext cx="7632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F680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Podezření</a:t>
            </a:r>
            <a:endParaRPr lang="cs-CZ" dirty="0">
              <a:solidFill>
                <a:srgbClr val="F680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68020"/>
          </a:solidFill>
        </p:spPr>
        <p:txBody>
          <a:bodyPr/>
          <a:lstStyle/>
          <a:p>
            <a:pPr algn="l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Poškození zdraví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(pracovní úraz, podezření na nemoc z povolání)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84811" y="3508968"/>
            <a:ext cx="8119027" cy="369332"/>
          </a:xfrm>
          <a:prstGeom prst="rect">
            <a:avLst/>
          </a:prstGeom>
          <a:solidFill>
            <a:srgbClr val="FBC497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postupovat, pokud máte podezření na nemoc z povolání?</a:t>
            </a:r>
          </a:p>
        </p:txBody>
      </p:sp>
      <p:sp>
        <p:nvSpPr>
          <p:cNvPr id="5" name="Obdélník 4"/>
          <p:cNvSpPr/>
          <p:nvPr/>
        </p:nvSpPr>
        <p:spPr>
          <a:xfrm>
            <a:off x="580254" y="1975618"/>
            <a:ext cx="8039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Nemoc z povolání je taková nemoc, která vznikla nepříznivým působením chemických, fyzikálních, biologických nebo jiných škodlivých vlivů, přičemž ale musela vzniknout za podmínek, které jsou uvedeny v seznamu nemocí z povolání. Mezi nemoci z povolání se též řadí akutní otrava, která vznikla působením chemických látek.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 smtClean="0"/>
              <a:t>O </a:t>
            </a:r>
            <a:r>
              <a:rPr lang="cs-CZ" sz="1400" dirty="0"/>
              <a:t>nemoci z povolání lze mluvit v případě, kdy se jedná o chorobnou změnu stavu zdraví, jež souvisí s výkonem práce a jednoznačně a prokazatelně je tato nemoc příčinou povolání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4" name="Obdélník 13"/>
          <p:cNvSpPr/>
          <p:nvPr/>
        </p:nvSpPr>
        <p:spPr>
          <a:xfrm>
            <a:off x="567772" y="4688681"/>
            <a:ext cx="80523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 smtClean="0"/>
              <a:t>Pokud máte důvodné podezření, že máte zdravotní potíže, které by mohly souviset s výkonem vaší práce, vyhledejte vašeho praktického lékaře (nebo závodního lékaře, pokud vaše firma takového lékaře má)</a:t>
            </a:r>
            <a:r>
              <a:rPr lang="cs-CZ" sz="1400" dirty="0" smtClean="0">
                <a:solidFill>
                  <a:srgbClr val="F68020"/>
                </a:solidFill>
              </a:rPr>
              <a:t>. </a:t>
            </a:r>
          </a:p>
          <a:p>
            <a:pPr algn="just"/>
            <a:r>
              <a:rPr lang="cs-CZ" sz="1400" dirty="0" smtClean="0"/>
              <a:t>Ten buď potvrdí nebo vyvrátí vaše podezření. Pokud ho potvrdí, neznamená to ještě, že se opravdu jedná o nemoc z povolání</a:t>
            </a:r>
            <a:r>
              <a:rPr lang="cs-CZ" sz="1400" dirty="0"/>
              <a:t>. </a:t>
            </a:r>
            <a:r>
              <a:rPr lang="cs-CZ" sz="1400" dirty="0" smtClean="0"/>
              <a:t>Oprávnění k </a:t>
            </a:r>
            <a:r>
              <a:rPr lang="cs-CZ" sz="1400" dirty="0"/>
              <a:t>uznávání nemocí z povolání </a:t>
            </a:r>
            <a:r>
              <a:rPr lang="cs-CZ" sz="1400" dirty="0" smtClean="0"/>
              <a:t>mají jen lékaři, poskytovatelů </a:t>
            </a:r>
            <a:r>
              <a:rPr lang="cs-CZ" sz="1400" dirty="0"/>
              <a:t>zdravotních </a:t>
            </a:r>
            <a:r>
              <a:rPr lang="cs-CZ" sz="1400" dirty="0" smtClean="0"/>
              <a:t>služeb, kterým bylo uděleno povolení od Ministerstva zdravotnictví (viz </a:t>
            </a:r>
            <a:r>
              <a:rPr lang="cs-CZ" sz="1400" dirty="0"/>
              <a:t>Seznam poskytovatelů, kterým bylo uděleno povolení uznávat nemoci z povolání </a:t>
            </a:r>
            <a:r>
              <a:rPr lang="cs-CZ" sz="1400" dirty="0" smtClean="0">
                <a:hlinkClick r:id="rId2"/>
              </a:rPr>
              <a:t>https</a:t>
            </a:r>
            <a:r>
              <a:rPr lang="cs-CZ" sz="1400" dirty="0">
                <a:hlinkClick r:id="rId2"/>
              </a:rPr>
              <a:t>://</a:t>
            </a:r>
            <a:r>
              <a:rPr lang="cs-CZ" sz="1400" dirty="0" smtClean="0">
                <a:hlinkClick r:id="rId2"/>
              </a:rPr>
              <a:t>www.mzcr.cz/</a:t>
            </a:r>
            <a:r>
              <a:rPr lang="cs-CZ" sz="1400" dirty="0" err="1" smtClean="0">
                <a:hlinkClick r:id="rId2"/>
              </a:rPr>
              <a:t>Verejne</a:t>
            </a:r>
            <a:r>
              <a:rPr lang="cs-CZ" sz="1400" dirty="0" smtClean="0">
                <a:hlinkClick r:id="rId2"/>
              </a:rPr>
              <a:t>/obsah/poskytovatele-k-uznavani-nemoci-z-povolani_3706_5.html</a:t>
            </a:r>
            <a:r>
              <a:rPr lang="cs-CZ" sz="1400" dirty="0" smtClean="0"/>
              <a:t>).  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60" y="4177860"/>
            <a:ext cx="310796" cy="5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24463" y="184130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 smtClean="0"/>
              <a:t>Pokud vám </a:t>
            </a:r>
            <a:r>
              <a:rPr lang="cs-CZ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z</a:t>
            </a:r>
            <a:r>
              <a:rPr lang="cs-CZ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ařízení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zdravotních služeb, kterému </a:t>
            </a:r>
            <a:r>
              <a:rPr lang="cs-CZ" sz="1400" dirty="0"/>
              <a:t>bylo uděleno povolení uznávat nemoci z povolání,</a:t>
            </a:r>
            <a:r>
              <a:rPr lang="cs-CZ" sz="1400" dirty="0" smtClean="0"/>
              <a:t> potvrdí, že se opravdu jedná o nemoc z povolání, přichází na řadu krajská hygienická stanice (KHS), jejíž úkolem je prověřit podmínky na pracovišti. KHS musíte neprodleně informovat o všech činnostech, které jste za svou působnost ve firmě vykonávali. Následně KHS podá </a:t>
            </a:r>
            <a:r>
              <a:rPr lang="cs-CZ" sz="1400" dirty="0">
                <a:latin typeface="Arial" panose="020B0604020202020204" pitchFamily="34" charset="0"/>
                <a:cs typeface="Times New Roman" panose="02020603050405020304" pitchFamily="18" charset="0"/>
              </a:rPr>
              <a:t>z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ařízení zdravotních služeb, kterému </a:t>
            </a:r>
            <a:r>
              <a:rPr lang="cs-CZ" sz="1400" dirty="0"/>
              <a:t>bylo uděleno povolení uznávat nemoci z povolání,</a:t>
            </a:r>
            <a:r>
              <a:rPr lang="cs-CZ" sz="1400" dirty="0" smtClean="0"/>
              <a:t> výsledek šetření, kterým buď uzná nebo neuzná nemoc z povolání.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524463" y="3933056"/>
            <a:ext cx="76327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680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Zařízení zdravotních služeb, kterému </a:t>
            </a:r>
            <a:r>
              <a:rPr lang="cs-CZ" dirty="0">
                <a:solidFill>
                  <a:srgbClr val="F68020"/>
                </a:solidFill>
              </a:rPr>
              <a:t>bylo uděleno povolení uznávat nemoci z povolání, </a:t>
            </a:r>
            <a:r>
              <a:rPr lang="cs-CZ" dirty="0" smtClean="0">
                <a:solidFill>
                  <a:srgbClr val="F68020"/>
                </a:solidFill>
              </a:rPr>
              <a:t>neuznalo </a:t>
            </a:r>
            <a:r>
              <a:rPr lang="cs-CZ" dirty="0">
                <a:solidFill>
                  <a:srgbClr val="F68020"/>
                </a:solidFill>
              </a:rPr>
              <a:t>nemoc z povolání</a:t>
            </a:r>
            <a:endParaRPr lang="cs-CZ" dirty="0">
              <a:solidFill>
                <a:srgbClr val="F680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rgbClr val="F680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4463" y="1241997"/>
            <a:ext cx="7632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F680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Zařízení zdravotních služeb, kterému </a:t>
            </a:r>
            <a:r>
              <a:rPr lang="cs-CZ" dirty="0" smtClean="0">
                <a:solidFill>
                  <a:srgbClr val="F68020"/>
                </a:solidFill>
              </a:rPr>
              <a:t>bylo </a:t>
            </a:r>
            <a:r>
              <a:rPr lang="cs-CZ" dirty="0">
                <a:solidFill>
                  <a:srgbClr val="F68020"/>
                </a:solidFill>
              </a:rPr>
              <a:t>uděleno povolení uznávat nemoci z </a:t>
            </a:r>
            <a:r>
              <a:rPr lang="cs-CZ" dirty="0" smtClean="0">
                <a:solidFill>
                  <a:srgbClr val="F68020"/>
                </a:solidFill>
              </a:rPr>
              <a:t>povolání, potvrdí nemoc z povolání</a:t>
            </a:r>
            <a:endParaRPr lang="cs-CZ" dirty="0">
              <a:solidFill>
                <a:srgbClr val="F680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24463" y="4509120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 smtClean="0"/>
              <a:t>Pokud vám </a:t>
            </a:r>
            <a:r>
              <a:rPr lang="cs-CZ" sz="1400" dirty="0">
                <a:latin typeface="Arial" panose="020B0604020202020204" pitchFamily="34" charset="0"/>
                <a:cs typeface="Times New Roman" panose="02020603050405020304" pitchFamily="18" charset="0"/>
              </a:rPr>
              <a:t>z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ařízení zdravotních služeb, kterému </a:t>
            </a:r>
            <a:r>
              <a:rPr lang="cs-CZ" sz="1400" dirty="0"/>
              <a:t>bylo uděleno povolení uznávat nemoci z povolání, </a:t>
            </a:r>
            <a:r>
              <a:rPr lang="cs-CZ" sz="1400" dirty="0" smtClean="0"/>
              <a:t>nemoc z povolání neuznala, máte právo do 10-ti dnů od obdržení posudku podat tamtéž návrh na přezkoumání celé záležitosti. Stejně tak to může udělat i zaměstnavatel, pokud zaměstnanci nemoc z povolání bude uznána a zaměstnavatel se bude domnívat, že to je neprávem. V případě, že </a:t>
            </a:r>
            <a:r>
              <a:rPr lang="cs-CZ" sz="1400" dirty="0">
                <a:latin typeface="Arial" panose="020B0604020202020204" pitchFamily="34" charset="0"/>
                <a:cs typeface="Times New Roman" panose="02020603050405020304" pitchFamily="18" charset="0"/>
              </a:rPr>
              <a:t>z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ařízení zdravotních </a:t>
            </a:r>
            <a:r>
              <a:rPr lang="cs-CZ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služeb svůj názor</a:t>
            </a:r>
            <a:r>
              <a:rPr lang="cs-CZ" sz="1400" dirty="0" smtClean="0"/>
              <a:t> nezmění, předá váš podnět nadřízenému orgánu, tedy příslušnému krajskému úřadu, který opět posudek buď potvrdí nebo zamítne. Pokud ho shledá jako opodstatněný, nařídí </a:t>
            </a:r>
            <a:r>
              <a:rPr lang="cs-CZ" sz="1400" dirty="0">
                <a:latin typeface="Arial" panose="020B0604020202020204" pitchFamily="34" charset="0"/>
                <a:cs typeface="Times New Roman" panose="02020603050405020304" pitchFamily="18" charset="0"/>
              </a:rPr>
              <a:t>z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ařízení zdravotních </a:t>
            </a:r>
            <a:r>
              <a:rPr lang="cs-CZ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služeb</a:t>
            </a:r>
            <a:r>
              <a:rPr lang="cs-CZ" sz="1400" dirty="0" smtClean="0"/>
              <a:t>, aby váš zdravotní stav a celou situaci znovu přezkoumalo. </a:t>
            </a:r>
            <a:endParaRPr lang="cs-CZ" sz="1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9" y="735304"/>
            <a:ext cx="365063" cy="48359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19" y="3403199"/>
            <a:ext cx="363339" cy="48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45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5950" y="548680"/>
            <a:ext cx="7772400" cy="1470025"/>
          </a:xfrm>
        </p:spPr>
        <p:txBody>
          <a:bodyPr/>
          <a:lstStyle/>
          <a:p>
            <a:pPr algn="l" eaLnBrk="1" hangingPunct="1"/>
            <a:r>
              <a:rPr lang="cs-CZ" sz="2400" cap="all" smtClean="0">
                <a:solidFill>
                  <a:srgbClr val="FF6600"/>
                </a:solidFill>
              </a:rPr>
              <a:t>Použité ZDROJE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615950" y="1196752"/>
            <a:ext cx="84205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400" b="1" dirty="0" smtClean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</a:t>
            </a:r>
            <a:endParaRPr lang="cs-CZ" sz="1400" b="1" dirty="0">
              <a:solidFill>
                <a:srgbClr val="FF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Zákon č. 262/2006 Sb., zákoník práce, ve znění pozdějších předpisů.</a:t>
            </a: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Zákon č. 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251/2005 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Sb., 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inspekci práce, 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 znění pozdějších předpisů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Zákon č. 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258/2000 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Sb., </a:t>
            </a:r>
            <a:r>
              <a:rPr lang="cs-CZ" sz="1400" dirty="0" smtClean="0"/>
              <a:t>o </a:t>
            </a:r>
            <a:r>
              <a:rPr lang="cs-CZ" sz="1400" dirty="0"/>
              <a:t>ochraně veřejného zdraví a o změně některých souvisejících </a:t>
            </a:r>
            <a:r>
              <a:rPr lang="cs-CZ" sz="1400" dirty="0" smtClean="0"/>
              <a:t>zákonů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 znění pozdějších předpisů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Státní úřad inspekce práce</a:t>
            </a:r>
            <a:r>
              <a:rPr lang="cs-CZ" sz="1400" dirty="0" smtClean="0"/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[online]. </a:t>
            </a:r>
            <a:r>
              <a:rPr lang="cs-CZ" sz="1400" dirty="0" smtClean="0"/>
              <a:t>c2019 Státní </a:t>
            </a:r>
            <a:r>
              <a:rPr lang="cs-CZ" sz="1400" dirty="0"/>
              <a:t>úřad inspekce práce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cit. 2019-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Dostupný z: </a:t>
            </a: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www.suip.cz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Orgány inspekce práce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Opava</a:t>
            </a:r>
            <a:r>
              <a:rPr lang="cs-CZ" sz="1400" dirty="0" smtClean="0"/>
              <a:t>: </a:t>
            </a:r>
            <a:r>
              <a:rPr lang="cs-CZ" sz="1400" dirty="0"/>
              <a:t>Státní </a:t>
            </a:r>
            <a:r>
              <a:rPr lang="cs-CZ" sz="1400" dirty="0" smtClean="0"/>
              <a:t>úřad inspekce práce, 2019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cit.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2019-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Dostupný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z:</a:t>
            </a: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www.ceskyfocalpoint.cz/</a:t>
            </a:r>
            <a:r>
              <a:rPr lang="cs-CZ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wp-content</a:t>
            </a: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cs-CZ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uploads</a:t>
            </a: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/2019/11/organyip_listopad2019-1.pdf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Kompetence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orgánů inspekce 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práce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[online].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Opava</a:t>
            </a:r>
            <a:r>
              <a:rPr lang="cs-CZ" sz="1400" dirty="0"/>
              <a:t>: Státní úřad inspekce práce, </a:t>
            </a:r>
            <a:r>
              <a:rPr lang="cs-CZ" sz="1400" dirty="0" smtClean="0"/>
              <a:t>2015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[cit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2019-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Dostupný z: </a:t>
            </a: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://www.suip.cz/_</a:t>
            </a:r>
            <a:r>
              <a:rPr lang="cs-CZ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files</a:t>
            </a: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/suip-a423a0ed0665abb8ff7f9ef3cda5b761/kompetenceip1.pdf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zdravotnictví České republiky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/>
              <a:t>c</a:t>
            </a:r>
            <a:r>
              <a:rPr lang="cs-CZ" sz="1400" dirty="0" smtClean="0"/>
              <a:t>2010 MZČR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cit. 2019-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Dostupný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z: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hlinkClick r:id="rId6"/>
              </a:rPr>
              <a:t>https</a:t>
            </a:r>
            <a:r>
              <a:rPr lang="cs-CZ" sz="1400" dirty="0">
                <a:hlinkClick r:id="rId6"/>
              </a:rPr>
              <a:t>://</a:t>
            </a:r>
            <a:r>
              <a:rPr lang="cs-CZ" sz="1400" dirty="0" smtClean="0">
                <a:hlinkClick r:id="rId6"/>
              </a:rPr>
              <a:t>www.mzcr.cz</a:t>
            </a:r>
            <a:r>
              <a:rPr lang="cs-CZ" sz="1400" dirty="0" smtClean="0"/>
              <a:t>. </a:t>
            </a:r>
            <a:endParaRPr lang="cs-CZ" sz="1400" dirty="0"/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Bozpinfo.cz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[online].</a:t>
            </a:r>
            <a:r>
              <a:rPr lang="cs-CZ" sz="1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400" dirty="0"/>
              <a:t>Výzkumný ústav bezpečnosti práce, v. v. i</a:t>
            </a:r>
            <a:r>
              <a:rPr lang="cs-CZ" sz="1400" dirty="0" smtClean="0"/>
              <a:t>.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cit. 2019-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Dostupný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400" dirty="0">
                <a:hlinkClick r:id="rId7"/>
              </a:rPr>
              <a:t>https://</a:t>
            </a:r>
            <a:r>
              <a:rPr lang="cs-CZ" sz="1400" dirty="0" smtClean="0">
                <a:hlinkClick r:id="rId7"/>
              </a:rPr>
              <a:t>www.bozpinfo.cz</a:t>
            </a:r>
            <a:r>
              <a:rPr lang="cs-CZ" sz="1400" dirty="0" smtClean="0"/>
              <a:t>.</a:t>
            </a: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BOZPprofi.cz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[online]. </a:t>
            </a:r>
            <a:r>
              <a:rPr lang="cs-CZ" sz="1400" dirty="0" smtClean="0"/>
              <a:t>c</a:t>
            </a:r>
            <a:r>
              <a:rPr lang="en-US" sz="1400" dirty="0" smtClean="0"/>
              <a:t>1997</a:t>
            </a:r>
            <a:r>
              <a:rPr lang="en-US" sz="1400" dirty="0"/>
              <a:t> - </a:t>
            </a:r>
            <a:r>
              <a:rPr lang="en-US" sz="1400" dirty="0" smtClean="0"/>
              <a:t>20</a:t>
            </a:r>
            <a:r>
              <a:rPr lang="cs-CZ" sz="1400" dirty="0" smtClean="0"/>
              <a:t>19,</a:t>
            </a:r>
            <a:r>
              <a:rPr lang="en-US" sz="1400" dirty="0" smtClean="0"/>
              <a:t> </a:t>
            </a:r>
            <a:r>
              <a:rPr lang="en-US" sz="1400" dirty="0" err="1"/>
              <a:t>Dashöfer</a:t>
            </a:r>
            <a:r>
              <a:rPr lang="en-US" sz="1400" dirty="0"/>
              <a:t> Holding, Ltd</a:t>
            </a:r>
            <a:r>
              <a:rPr lang="en-US" sz="1400" dirty="0" smtClean="0"/>
              <a:t>.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cit. 2019-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Dostupný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400" dirty="0">
                <a:hlinkClick r:id="rId8"/>
              </a:rPr>
              <a:t>https://</a:t>
            </a:r>
            <a:r>
              <a:rPr lang="cs-CZ" sz="1400" dirty="0" smtClean="0">
                <a:hlinkClick r:id="rId8"/>
              </a:rPr>
              <a:t>www.bozpprofi.cz</a:t>
            </a:r>
            <a:r>
              <a:rPr lang="cs-CZ" sz="1400" dirty="0" smtClean="0"/>
              <a:t>. </a:t>
            </a:r>
            <a:endParaRPr lang="cs-CZ" sz="1400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BOZP.cz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/>
              <a:t>c2019 </a:t>
            </a:r>
            <a:r>
              <a:rPr lang="cs-CZ" sz="1400" dirty="0"/>
              <a:t>CRDR spol. s r.o.</a:t>
            </a:r>
            <a:r>
              <a:rPr lang="cs-CZ" sz="1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[cit. 2019-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Dostupný z: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://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www.bozp.cz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cs-CZ" sz="1400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400" b="1" dirty="0">
                <a:solidFill>
                  <a:srgbClr val="F68020"/>
                </a:solidFill>
              </a:rPr>
              <a:t>F</a:t>
            </a:r>
            <a:r>
              <a:rPr lang="cs-CZ" sz="1400" b="1" dirty="0" smtClean="0">
                <a:solidFill>
                  <a:srgbClr val="F68020"/>
                </a:solidFill>
              </a:rPr>
              <a:t>otografie </a:t>
            </a:r>
            <a:r>
              <a:rPr lang="cs-CZ" sz="1400" b="1" dirty="0">
                <a:solidFill>
                  <a:srgbClr val="F68020"/>
                </a:solidFill>
              </a:rPr>
              <a:t>a další obrazový materiál </a:t>
            </a:r>
            <a:endParaRPr lang="cs-CZ" sz="1400" b="1" dirty="0" smtClean="0">
              <a:solidFill>
                <a:srgbClr val="F68020"/>
              </a:solidFill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dirty="0" smtClean="0"/>
              <a:t>Fotobanka </a:t>
            </a:r>
            <a:r>
              <a:rPr lang="cs-CZ" sz="1400" dirty="0"/>
              <a:t>Pixabay.com (</a:t>
            </a:r>
            <a:r>
              <a:rPr lang="fr-FR" sz="1400" dirty="0"/>
              <a:t>pod licencí Public Domain (CC0</a:t>
            </a:r>
            <a:r>
              <a:rPr lang="cs-CZ" sz="1400" dirty="0"/>
              <a:t>)</a:t>
            </a:r>
            <a:r>
              <a:rPr lang="fr-FR" sz="1400" dirty="0"/>
              <a:t>). </a:t>
            </a:r>
            <a:endParaRPr lang="cs-CZ" sz="1400" dirty="0"/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dirty="0" smtClean="0"/>
              <a:t>Fotobanka </a:t>
            </a:r>
            <a:r>
              <a:rPr lang="cs-CZ" sz="1400" dirty="0"/>
              <a:t>Depositphotos.com</a:t>
            </a:r>
            <a:r>
              <a:rPr lang="cs-CZ" sz="1400" b="1" dirty="0"/>
              <a:t> </a:t>
            </a:r>
            <a:r>
              <a:rPr lang="cs-CZ" sz="1400" dirty="0"/>
              <a:t>(v rámci standardní licence pro Výzkumný ústav bezpečnosti práce, v. v. i., na období květen 2019 až duben 2020</a:t>
            </a:r>
            <a:r>
              <a:rPr lang="cs-CZ" sz="1400" dirty="0" smtClean="0"/>
              <a:t>).</a:t>
            </a: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dirty="0"/>
              <a:t>Nařízení vlády č. 591/2006 Sb., vlády o bližších minimálních požadavcích na bezpečnost </a:t>
            </a:r>
            <a:br>
              <a:rPr lang="cs-CZ" sz="1400" dirty="0"/>
            </a:br>
            <a:r>
              <a:rPr lang="cs-CZ" sz="1400" dirty="0"/>
              <a:t>a ochranu zdraví při práci na staveništích, ve znění pozdějších předpisů </a:t>
            </a: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25808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90228" y="291452"/>
            <a:ext cx="7488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 </a:t>
            </a:r>
            <a:r>
              <a:rPr lang="cs-CZ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dělat, když:</a:t>
            </a:r>
            <a:endParaRPr lang="cs-CZ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álný bublinový popisek 3"/>
          <p:cNvSpPr/>
          <p:nvPr/>
        </p:nvSpPr>
        <p:spPr>
          <a:xfrm>
            <a:off x="312067" y="1060784"/>
            <a:ext cx="3990669" cy="1800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68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nejsem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spokojen/a s informacemi o rizicích své práce a s informacemi o opatřeních na ochranu před jejich působením, nerozumím jim nebo je vůbec nedostávám?</a:t>
            </a:r>
            <a:endParaRPr lang="cs-CZ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álný bublinový popisek 4"/>
          <p:cNvSpPr/>
          <p:nvPr/>
        </p:nvSpPr>
        <p:spPr>
          <a:xfrm>
            <a:off x="4250059" y="165728"/>
            <a:ext cx="2664296" cy="1800200"/>
          </a:xfrm>
          <a:prstGeom prst="wedgeEllipseCallout">
            <a:avLst/>
          </a:prstGeom>
          <a:solidFill>
            <a:srgbClr val="F9A45D"/>
          </a:solidFill>
          <a:ln>
            <a:solidFill>
              <a:srgbClr val="F68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nemám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potřebnou kvalifikaci k výkonu práce/činnosti ani jsem pro ni nebyl/a zaškolen/a?</a:t>
            </a:r>
            <a:endParaRPr lang="cs-CZ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álný bublinový popisek 5"/>
          <p:cNvSpPr/>
          <p:nvPr/>
        </p:nvSpPr>
        <p:spPr>
          <a:xfrm rot="1353806">
            <a:off x="3170914" y="4878732"/>
            <a:ext cx="3024336" cy="1800200"/>
          </a:xfrm>
          <a:prstGeom prst="wedgeEllipseCallout">
            <a:avLst/>
          </a:prstGeom>
          <a:solidFill>
            <a:srgbClr val="FBC497"/>
          </a:solidFill>
          <a:ln>
            <a:solidFill>
              <a:srgbClr val="F68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…mám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pocit, že nejsou dodrženy nebo nejsou optimální podmínky pro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bezpečnou a zdraví neohrožující práci?</a:t>
            </a:r>
            <a:endParaRPr lang="cs-CZ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álný bublinový popisek 6"/>
          <p:cNvSpPr/>
          <p:nvPr/>
        </p:nvSpPr>
        <p:spPr>
          <a:xfrm>
            <a:off x="2968238" y="2586961"/>
            <a:ext cx="3261421" cy="1800200"/>
          </a:xfrm>
          <a:prstGeom prst="wedgeEllipseCallout">
            <a:avLst/>
          </a:prstGeom>
          <a:solidFill>
            <a:srgbClr val="F6802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prostředí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 němž pracuji, se mi nezdá bezpečné a zaměstnavatel na to nedbá?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álný bublinový popisek 7"/>
          <p:cNvSpPr/>
          <p:nvPr/>
        </p:nvSpPr>
        <p:spPr>
          <a:xfrm rot="20221220">
            <a:off x="144802" y="3892060"/>
            <a:ext cx="3024336" cy="18002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8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cs-CZ" sz="1400" dirty="0" smtClean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…se </a:t>
            </a:r>
            <a:r>
              <a:rPr lang="cs-CZ" sz="1400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necítím zdravotně v pořádku na to, abych vykonával/a sjednanou práci/pracovní činnost? </a:t>
            </a:r>
            <a:endParaRPr lang="cs-CZ" sz="1400" dirty="0">
              <a:solidFill>
                <a:srgbClr val="FF66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álný bublinový popisek 8"/>
          <p:cNvSpPr/>
          <p:nvPr/>
        </p:nvSpPr>
        <p:spPr>
          <a:xfrm>
            <a:off x="6012160" y="1703092"/>
            <a:ext cx="3024336" cy="1800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68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měl/a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jsem při práci úraz, a zaměstnavatel jej neuznal jako úraz pracovní?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álný bublinový popisek 9"/>
          <p:cNvSpPr/>
          <p:nvPr/>
        </p:nvSpPr>
        <p:spPr>
          <a:xfrm>
            <a:off x="5692586" y="3978632"/>
            <a:ext cx="3333429" cy="1800200"/>
          </a:xfrm>
          <a:prstGeom prst="wedgeEllipseCallout">
            <a:avLst/>
          </a:prstGeom>
          <a:solidFill>
            <a:srgbClr val="F68020"/>
          </a:solidFill>
          <a:ln>
            <a:solidFill>
              <a:srgbClr val="F68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endParaRPr lang="cs-CZ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012160" y="3988512"/>
            <a:ext cx="388843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 jsem v zaměstnání obětí šikany/násilí/sexuálního obtěžování?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580112" y="4149080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Doma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680012" y="1042701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Mimo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pracoviště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svého zaměstnavatele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411760" y="2455669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svého zaměstnavatele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90228" y="291452"/>
            <a:ext cx="7488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Kde hledat pomoc?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71371" y="1785454"/>
            <a:ext cx="817903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Běžně hovořte o své práci s rodiči nebo dalšími dospělými členy rodiny.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Mohou vám poskytnout informace, rady a zkušenosti, které díky svému mládí a krátké pracovní praxi ještě nemáte.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57200" y="2717738"/>
            <a:ext cx="8179039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případě pochybnosti, pracovního problému, vč. problému z oblasti bezpečnosti a ochrany zdraví při práci (BOZP) vám rodiče rovněž mohou poskytnout informaci, radu, vlastní nebo zprostředkovanou zkušenost, jak problém řešit, kam, nebo na koho jmenovitě se obrátit.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Případně od nich můžete zjistit, </a:t>
            </a:r>
            <a:r>
              <a:rPr lang="cs-CZ" sz="1400" dirty="0"/>
              <a:t>zda se jim takový problém také stal, a jak ho </a:t>
            </a:r>
            <a:r>
              <a:rPr lang="cs-CZ" sz="1400" dirty="0" smtClean="0"/>
              <a:t>tehdy řešili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Pomůže vám v to v rozhodování, jak dále postupovat. 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Při řešení problému vás rodiče nebo další nejbližší příbuzní budou mít možnost podporovat.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71371" y="4511797"/>
            <a:ext cx="8184232" cy="1785104"/>
          </a:xfrm>
          <a:prstGeom prst="rect">
            <a:avLst/>
          </a:prstGeom>
          <a:solidFill>
            <a:schemeClr val="bg1"/>
          </a:solidFill>
          <a:ln w="28575">
            <a:solidFill>
              <a:srgbClr val="F6802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Zpravidla je řešení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problému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 oblasti BOZP možné vyřešit </a:t>
            </a:r>
            <a:r>
              <a:rPr lang="cs-CZ" sz="1400" dirty="0" smtClean="0">
                <a:solidFill>
                  <a:srgbClr val="F68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svého zaměstnavatele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cs-CZ" sz="3600" b="1" dirty="0" smtClean="0">
                <a:solidFill>
                  <a:srgbClr val="F68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algn="just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 opačném případě, kdy zaměstnavatel n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ejedná v souladu se zákoníkem práce, který mu ukládá povinnost 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zajistit bezpečnost a ochranu zdraví zaměstnanců při práci s ohledem na rizika možného ohrožení jejich života a zdraví, která se týkají výkonu 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práce, hledejte pomoc mimo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solidFill>
                  <a:srgbClr val="F68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zaměstnavatelskou organizaci (mimo svého zaměstnavatele).</a:t>
            </a:r>
            <a:endParaRPr lang="cs-CZ" sz="1400" dirty="0">
              <a:solidFill>
                <a:srgbClr val="F68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80390" y="1037836"/>
            <a:ext cx="7221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cs-CZ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prostředí rodiny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 s využitím komunikace na internetu</a:t>
            </a:r>
            <a:endParaRPr lang="cs-CZ" sz="1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1" y="279357"/>
            <a:ext cx="1539732" cy="11580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28575">
            <a:solidFill>
              <a:srgbClr val="F68020"/>
            </a:solidFill>
          </a:ln>
        </p:spPr>
        <p:txBody>
          <a:bodyPr/>
          <a:lstStyle/>
          <a:p>
            <a:pPr algn="r"/>
            <a:r>
              <a:rPr lang="cs-C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Doma</a:t>
            </a:r>
            <a:b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8748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68020"/>
          </a:solidFill>
        </p:spPr>
        <p:txBody>
          <a:bodyPr/>
          <a:lstStyle/>
          <a:p>
            <a:pPr algn="l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Odborné poradenství k otázkám BOZP v prostředí internetu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51750" y="1916832"/>
            <a:ext cx="81472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Zkušenost s řešením vašeho problému můžete získat také prostřednictvím internetu. Existuje řada specializovaných pracovišť, které pomáhají účastníkům pracovněprávních vztahů řešit otázky ohledně zajišťování bezpečného pracovního prostředí, ochrany zdraví zaměstnanců a plnění povinností zaměstnavatelů i zaměstnanců v BOZP.</a:t>
            </a:r>
          </a:p>
          <a:p>
            <a:pPr algn="just"/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 webových stránkách subjektů, které se zabývají bezpečností a ochranou zdraví při práci,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můžete bezplatně díky odborníkům na různé aspekty bezpečnosti: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zjistit, zda některý zaměstnanec takový (nebo podobný) problém řešil, co mu bylo odborníky doporučeno nebo jak byl vyřešen,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získat vyjádření k vámi popsanému problému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5280797"/>
            <a:ext cx="1536135" cy="4891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109959"/>
            <a:ext cx="1446366" cy="79460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9" y="5141278"/>
            <a:ext cx="2501587" cy="62222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14766" y="4581128"/>
            <a:ext cx="8184232" cy="1323439"/>
          </a:xfrm>
          <a:prstGeom prst="rect">
            <a:avLst/>
          </a:prstGeom>
          <a:noFill/>
          <a:ln w="28575">
            <a:solidFill>
              <a:srgbClr val="F6802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solidFill>
                  <a:srgbClr val="F68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DOPORUČUJEME:</a:t>
            </a:r>
          </a:p>
          <a:p>
            <a:pPr algn="just"/>
            <a:endParaRPr lang="cs-CZ" sz="2000" dirty="0">
              <a:solidFill>
                <a:srgbClr val="F68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solidFill>
                <a:srgbClr val="F68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solidFill>
                <a:srgbClr val="F68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28575">
            <a:solidFill>
              <a:srgbClr val="F68020"/>
            </a:solidFill>
          </a:ln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501587" cy="62222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64610" y="1619672"/>
            <a:ext cx="59075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Témata řešená v poradně BOZPinfo.cz (sekce otázky a odpovědi):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615" y="1961390"/>
            <a:ext cx="6021878" cy="3262486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69830" y="5877272"/>
            <a:ext cx="8166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Pokud chcete do poradny zadat vlastní dotaz, vyhledejte stránku </a:t>
            </a:r>
            <a:r>
              <a:rPr lang="cs-CZ" sz="1400" dirty="0">
                <a:hlinkClick r:id="rId4"/>
              </a:rPr>
              <a:t>https://</a:t>
            </a:r>
            <a:r>
              <a:rPr lang="cs-CZ" sz="1400" dirty="0" smtClean="0">
                <a:hlinkClick r:id="rId4"/>
              </a:rPr>
              <a:t>www.bozpinfo.cz/mate-dotaz-z-oblasti-bozp-napiste-nam</a:t>
            </a:r>
            <a:r>
              <a:rPr lang="cs-CZ" sz="1400" dirty="0" smtClean="0"/>
              <a:t> a napište do redakce. Ta se bude vaším dotazem zabývat.</a:t>
            </a:r>
            <a:endParaRPr lang="cs-CZ" sz="1400" dirty="0"/>
          </a:p>
          <a:p>
            <a:endParaRPr lang="cs-CZ" sz="1400" dirty="0" smtClean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05454" y="5213572"/>
            <a:ext cx="3916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Zdroj: </a:t>
            </a:r>
            <a:r>
              <a:rPr lang="cs-CZ" sz="1400" dirty="0" smtClean="0">
                <a:hlinkClick r:id="rId5"/>
              </a:rPr>
              <a:t>https</a:t>
            </a:r>
            <a:r>
              <a:rPr lang="cs-CZ" sz="1400" dirty="0">
                <a:hlinkClick r:id="rId5"/>
              </a:rPr>
              <a:t>://</a:t>
            </a:r>
            <a:r>
              <a:rPr lang="cs-CZ" sz="1400" dirty="0" smtClean="0">
                <a:hlinkClick r:id="rId5"/>
              </a:rPr>
              <a:t>www.bozpinfo.cz/otazky-odpovedi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719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28575">
            <a:solidFill>
              <a:srgbClr val="F68020"/>
            </a:solidFill>
          </a:ln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57200" y="1527919"/>
            <a:ext cx="59075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Témata řešená v poradně BOZPprofi.cz: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92696"/>
            <a:ext cx="1536135" cy="48911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27584" y="6550223"/>
            <a:ext cx="8061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Zdroj:</a:t>
            </a:r>
            <a:r>
              <a:rPr lang="cs-CZ" sz="1400" dirty="0">
                <a:hlinkClick r:id="rId3"/>
              </a:rPr>
              <a:t> https://www.bozpprofi.cz/32/1/obsah/?all=1&amp;ns=2886#filters=type%3Areseny_dotaz;offset=0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1835696" y="1783810"/>
            <a:ext cx="82221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Aktuální informace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Charakteristika bezpečnosti a ochrany zdraví při práci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Právní předpisy k zajištění BOZP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Ostatní předpisy k zajištění BOZP a kolektivní smlouvy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Pracovnělékařská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péče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Pracovněprávní postupy v návaznosti na zdravotní způsobilost a stav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Péče o bezpečnost a ochranu zdraví při práci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Opatření k zajištění BOZP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Kategorizace prací a rizikové práce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Vyhrazená zařízení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Rizikové faktory pracovních podmínek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Požadavky na pracoviště a pracovní prostředí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Požadavky na výrobní a pracovní zařízení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Vytvoření podmínek pro kontrolu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Odborná způsobilost v BOZP a PO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Školení o právních a ostatních předpisech k zajištění BOZP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Podklady pro školení PO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Zdolávání mimořádných událostí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BOZP u prací konaných mimo pracovní poměr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Technicko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bezpečnostní rozbory činností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Produkty a služby BOZP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BOZP - instituce a sdružení </a:t>
            </a:r>
            <a:endParaRPr lang="cs-C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28575">
            <a:solidFill>
              <a:srgbClr val="F68020"/>
            </a:solidFill>
          </a:ln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4610" y="1619672"/>
            <a:ext cx="8222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Bezplatná </a:t>
            </a:r>
            <a:r>
              <a:rPr lang="pl-PL" sz="1400" dirty="0"/>
              <a:t>poradna BOZP a PO pro zaměstnavatele i </a:t>
            </a:r>
            <a:r>
              <a:rPr lang="pl-PL" sz="1400" dirty="0" smtClean="0"/>
              <a:t>zaměstnance – zdroj:</a:t>
            </a:r>
            <a:r>
              <a:rPr lang="cs-CZ" sz="1400" dirty="0" smtClean="0"/>
              <a:t> </a:t>
            </a:r>
            <a:r>
              <a:rPr lang="cs-CZ" sz="1400" dirty="0">
                <a:hlinkClick r:id="rId2"/>
              </a:rPr>
              <a:t>https://www.bozp.cz/aktuality/poradna-</a:t>
            </a:r>
            <a:r>
              <a:rPr lang="cs-CZ" sz="1400" dirty="0" err="1">
                <a:hlinkClick r:id="rId2"/>
              </a:rPr>
              <a:t>bozp</a:t>
            </a:r>
            <a:r>
              <a:rPr lang="cs-CZ" sz="1400" dirty="0">
                <a:hlinkClick r:id="rId2"/>
              </a:rPr>
              <a:t>-po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smtClean="0"/>
              <a:t>.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446366" cy="794608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539552" y="3780825"/>
            <a:ext cx="8226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Jaká </a:t>
            </a:r>
            <a:r>
              <a:rPr lang="cs-CZ" sz="1400" dirty="0"/>
              <a:t>je maximální a minimální teplota na pracovišti?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Jaká je minimální teplota na pracovišti a jak řešit, když je vám v práci zima?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Kdo zodpovídá za bezpečnost práce na pracovišti?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Jak je to s pitným režimem zaměstnanců na pracovišti</a:t>
            </a:r>
            <a:r>
              <a:rPr lang="cs-CZ" sz="1400" dirty="0" smtClean="0"/>
              <a:t>?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464610" y="3540023"/>
            <a:ext cx="59075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Témata, která jsou v poradně nejčastěji řešena (zaměstnanci):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4610" y="2247687"/>
            <a:ext cx="82221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/>
              <a:t>Abyste se mohli stát </a:t>
            </a:r>
            <a:r>
              <a:rPr lang="cs-CZ" sz="1400" dirty="0" smtClean="0"/>
              <a:t>členy poradny</a:t>
            </a:r>
            <a:r>
              <a:rPr lang="cs-CZ" sz="1400" dirty="0"/>
              <a:t>, musíte mít založený profil </a:t>
            </a:r>
            <a:r>
              <a:rPr lang="cs-CZ" sz="1400" dirty="0" err="1" smtClean="0"/>
              <a:t>Facebooku</a:t>
            </a:r>
            <a:r>
              <a:rPr lang="cs-CZ" sz="1400" dirty="0" smtClean="0"/>
              <a:t>. S poradnou můžete komunikovat tak, že se přidáte </a:t>
            </a:r>
            <a:r>
              <a:rPr lang="cs-CZ" sz="1400" dirty="0"/>
              <a:t>do </a:t>
            </a:r>
            <a:r>
              <a:rPr lang="cs-CZ" sz="1400" dirty="0" smtClean="0"/>
              <a:t>skupiny </a:t>
            </a:r>
            <a:r>
              <a:rPr lang="cs-CZ" sz="1400" b="1" dirty="0" smtClean="0">
                <a:solidFill>
                  <a:srgbClr val="F68020"/>
                </a:solidFill>
              </a:rPr>
              <a:t>PORADNA </a:t>
            </a:r>
            <a:r>
              <a:rPr lang="cs-CZ" sz="1400" b="1" dirty="0">
                <a:solidFill>
                  <a:srgbClr val="F68020"/>
                </a:solidFill>
              </a:rPr>
              <a:t>BOZP a PO | BezpečnostPráce.info</a:t>
            </a:r>
            <a:r>
              <a:rPr lang="cs-CZ" sz="1400" dirty="0"/>
              <a:t>. </a:t>
            </a:r>
          </a:p>
          <a:p>
            <a:r>
              <a:rPr lang="cs-CZ" sz="1400" dirty="0" smtClean="0"/>
              <a:t>Pokud </a:t>
            </a:r>
            <a:r>
              <a:rPr lang="cs-CZ" sz="1400" dirty="0"/>
              <a:t>profil </a:t>
            </a:r>
            <a:r>
              <a:rPr lang="cs-CZ" sz="1400" dirty="0" smtClean="0"/>
              <a:t>na </a:t>
            </a:r>
            <a:r>
              <a:rPr lang="cs-CZ" sz="1400" dirty="0" err="1" smtClean="0"/>
              <a:t>Facebooku</a:t>
            </a:r>
            <a:r>
              <a:rPr lang="cs-CZ" sz="1400" dirty="0" smtClean="0"/>
              <a:t> </a:t>
            </a:r>
            <a:r>
              <a:rPr lang="cs-CZ" sz="1400" dirty="0"/>
              <a:t>nemáte, </a:t>
            </a:r>
            <a:r>
              <a:rPr lang="cs-CZ" sz="1400" dirty="0" smtClean="0"/>
              <a:t>není </a:t>
            </a:r>
            <a:r>
              <a:rPr lang="cs-CZ" sz="1400" dirty="0"/>
              <a:t>technicky možné se do poradny dostat.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2" y="4869160"/>
            <a:ext cx="5181473" cy="17386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814361"/>
            <a:ext cx="1099600" cy="10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28575">
            <a:solidFill>
              <a:srgbClr val="F68020"/>
            </a:solidFill>
          </a:ln>
        </p:spPr>
        <p:txBody>
          <a:bodyPr/>
          <a:lstStyle/>
          <a:p>
            <a:pPr algn="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svého zaměstnavatele</a:t>
            </a:r>
            <a:b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6444208" cy="455625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76495" y="828924"/>
            <a:ext cx="7221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cs-C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cs-CZ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pracovišti svého zaměstnavatele / v rámci pracoviště zaměstnavatele / u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vnitř organizace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zaměstnavatele /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uvnitř zaměstnavatelské organizace</a:t>
            </a: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4638"/>
            <a:ext cx="1539732" cy="115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DUM-PPT-šablona</Template>
  <TotalTime>1065</TotalTime>
  <Words>2116</Words>
  <Application>Microsoft Office PowerPoint</Application>
  <PresentationFormat>Předvádění na obrazovce (4:3)</PresentationFormat>
  <Paragraphs>163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DUM-PPT-šablona</vt:lpstr>
      <vt:lpstr> BEZPEČNOST A OCHRANA ZDRAVÍ PŘI PRÁCI   mám problém, zastane se mě někdo? </vt:lpstr>
      <vt:lpstr>Prezentace aplikace PowerPoint</vt:lpstr>
      <vt:lpstr>Prezentace aplikace PowerPoint</vt:lpstr>
      <vt:lpstr>  Doma   </vt:lpstr>
      <vt:lpstr>Odborné poradenství k otázkám BOZP v prostředí internetu</vt:lpstr>
      <vt:lpstr> </vt:lpstr>
      <vt:lpstr> </vt:lpstr>
      <vt:lpstr> </vt:lpstr>
      <vt:lpstr>U svého zaměstnavatele  </vt:lpstr>
      <vt:lpstr>Prezentace aplikace PowerPoint</vt:lpstr>
      <vt:lpstr>Prezentace aplikace PowerPoint</vt:lpstr>
      <vt:lpstr>Mimo pracoviště svého zaměstnavatele   </vt:lpstr>
      <vt:lpstr>Prezentace aplikace PowerPoint</vt:lpstr>
      <vt:lpstr>Prezentace aplikace PowerPoint</vt:lpstr>
      <vt:lpstr>Otázka zdravotní způsobilosti k práci</vt:lpstr>
      <vt:lpstr>Poškození zdraví (pracovní úraz, podezření na nemoc z povolání)</vt:lpstr>
      <vt:lpstr>Poškození zdraví (pracovní úraz, podezření na nemoc z povolání)</vt:lpstr>
      <vt:lpstr>Prezentace aplikace PowerPoint</vt:lpstr>
      <vt:lpstr>Použité ZDROJE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učebního materiálu</dc:title>
  <dc:creator>Tereza Bížová</dc:creator>
  <dc:description>Dostupné z Metodického portálu www.rvp.cz, ISSN: 1802-4785, financovaného z ESF a státního rozpočtu ČR. Provozováno Výzkumným ústavem pedagogickým v Praze.</dc:description>
  <cp:lastModifiedBy>petr</cp:lastModifiedBy>
  <cp:revision>441</cp:revision>
  <dcterms:created xsi:type="dcterms:W3CDTF">2010-10-19T08:27:42Z</dcterms:created>
  <dcterms:modified xsi:type="dcterms:W3CDTF">2020-04-21T07:33:03Z</dcterms:modified>
</cp:coreProperties>
</file>