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3" r:id="rId2"/>
    <p:sldId id="288" r:id="rId3"/>
    <p:sldId id="279" r:id="rId4"/>
    <p:sldId id="291" r:id="rId5"/>
    <p:sldId id="283" r:id="rId6"/>
    <p:sldId id="275" r:id="rId7"/>
    <p:sldId id="289" r:id="rId8"/>
    <p:sldId id="290" r:id="rId9"/>
    <p:sldId id="284" r:id="rId10"/>
    <p:sldId id="292" r:id="rId11"/>
    <p:sldId id="282" r:id="rId12"/>
    <p:sldId id="285" r:id="rId13"/>
    <p:sldId id="286" r:id="rId14"/>
    <p:sldId id="287" r:id="rId15"/>
    <p:sldId id="267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zivatel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565"/>
    <a:srgbClr val="FF822D"/>
    <a:srgbClr val="4F81BD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1" autoAdjust="0"/>
    <p:restoredTop sz="94621" autoAdjust="0"/>
  </p:normalViewPr>
  <p:slideViewPr>
    <p:cSldViewPr>
      <p:cViewPr varScale="1">
        <p:scale>
          <a:sx n="81" d="100"/>
          <a:sy n="81" d="100"/>
        </p:scale>
        <p:origin x="-9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18827E-FDB3-442B-937A-DA61C5C3CFC6}" type="datetimeFigureOut">
              <a:rPr lang="cs-CZ"/>
              <a:pPr/>
              <a:t>21. 4. 2020</a:t>
            </a:fld>
            <a:endParaRPr lang="cs-CZ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85DEA66-F836-421F-9A2D-8FA803E78AF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355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202549-4AAF-4141-809A-70B99DA52550}" type="datetimeFigureOut">
              <a:rPr lang="cs-CZ"/>
              <a:pPr>
                <a:defRPr/>
              </a:pPr>
              <a:t>21. 4. 2020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96DAB4-57E1-442B-84F0-E93291D5FB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29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0428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https</a:t>
            </a:r>
            <a:r>
              <a:rPr lang="cs-CZ" dirty="0" smtClean="0"/>
              <a:t>://digitallearning.davidson.edu/</a:t>
            </a:r>
            <a:r>
              <a:rPr lang="cs-CZ" dirty="0" err="1" smtClean="0"/>
              <a:t>images</a:t>
            </a:r>
            <a:r>
              <a:rPr lang="cs-CZ" dirty="0" smtClean="0"/>
              <a:t>-copyright/</a:t>
            </a:r>
          </a:p>
        </p:txBody>
      </p:sp>
    </p:spTree>
    <p:extLst>
      <p:ext uri="{BB962C8B-B14F-4D97-AF65-F5344CB8AC3E}">
        <p14:creationId xmlns:p14="http://schemas.microsoft.com/office/powerpoint/2010/main" val="209783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6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9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4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8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7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3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8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1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8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9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00113" y="6381750"/>
            <a:ext cx="74882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cs-CZ">
                <a:latin typeface="Arial" charset="0"/>
              </a:rPr>
              <a:t>Autorem materiálu a všech jeho částí, není-li uvedeno jinak, je (jméno a příjmení autora).</a:t>
            </a:r>
            <a:br>
              <a:rPr lang="cs-CZ">
                <a:latin typeface="Arial" charset="0"/>
              </a:rPr>
            </a:br>
            <a:r>
              <a:rPr lang="cs-CZ">
                <a:latin typeface="Arial" charset="0"/>
              </a:rPr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www.parlamentnilisty.cz/arena/monitor/Na-ministerstvu-radi-policie-Zatkla-dva-lidi-z-IT-614644&amp;psig=AOvVaw34ennoN1x-HLc3g4mVRH-P&amp;ust=1586941596497000&amp;source=images&amp;cd=vfe&amp;ved=0CAIQjRxqFwoTCMCHjJzI5-gCFQAAAAAdAAAAAB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yfocalpoint.cz/wp-content/uploads/2015/12/pubozp_16desatero_mladeho_pracovnika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ommons.wikimedia.org/wiki/File:Man-scratching-head.gif" TargetMode="External"/><Relationship Id="rId5" Type="http://schemas.openxmlformats.org/officeDocument/2006/relationships/hyperlink" Target="https://cs.wikipedia.org/wiki/Bezpe%C4%8Dnost_a_ochrana_zdrav%C3%AD_p%C5%99i_pr%C3%A1ci" TargetMode="External"/><Relationship Id="rId4" Type="http://schemas.openxmlformats.org/officeDocument/2006/relationships/hyperlink" Target="https://cs.wikipedia.org/wiki/Fyzick%C3%A1_osob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548717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/>
              <a:t>BEZPEČNOST A OCHRANA ZDRAVÍ PŘI PRÁCI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b="1" kern="0" cap="all" dirty="0">
                <a:solidFill>
                  <a:srgbClr val="0070C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práva a povinnosti zaměstnanců</a:t>
            </a:r>
            <a: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569349" y="5890781"/>
            <a:ext cx="71512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200" dirty="0" smtClean="0"/>
              <a:t>Zpracoval kolektiv autorů z Výzkumného ústavu bezpečnosti práce, v. v. i., v rámci projektu TIRSMPSV701 </a:t>
            </a:r>
            <a:r>
              <a:rPr lang="cs-CZ" sz="1200" dirty="0"/>
              <a:t>Inovativní řešení skupiny potřeb v oblasti optimalizace předpisů, postupů </a:t>
            </a:r>
            <a:r>
              <a:rPr lang="cs-CZ" sz="1200" dirty="0" smtClean="0"/>
              <a:t>a </a:t>
            </a:r>
            <a:r>
              <a:rPr lang="cs-CZ" sz="1200" dirty="0"/>
              <a:t>opatření </a:t>
            </a:r>
            <a:r>
              <a:rPr lang="cs-CZ" sz="1200" dirty="0" smtClean="0"/>
              <a:t>BOZP </a:t>
            </a:r>
            <a:r>
              <a:rPr lang="cs-CZ" sz="1200" dirty="0"/>
              <a:t>včetně diseminačních </a:t>
            </a:r>
            <a:r>
              <a:rPr lang="cs-CZ" sz="1200" dirty="0" smtClean="0"/>
              <a:t>opatření (TIMPSV0007 Podpora </a:t>
            </a:r>
            <a:r>
              <a:rPr lang="cs-CZ" sz="1200" dirty="0"/>
              <a:t>rozvoje odborných kompetencí budoucí pracovní síly </a:t>
            </a:r>
            <a:r>
              <a:rPr lang="cs-CZ" sz="1200" dirty="0" smtClean="0"/>
              <a:t>k</a:t>
            </a:r>
            <a:r>
              <a:rPr lang="cs-CZ" sz="1200" dirty="0"/>
              <a:t> bezpečnosti a ochraně zdraví při </a:t>
            </a:r>
            <a:r>
              <a:rPr lang="cs-CZ" sz="1200" dirty="0" smtClean="0"/>
              <a:t>práci).</a:t>
            </a:r>
            <a:endParaRPr lang="cs-CZ" sz="1200" dirty="0"/>
          </a:p>
        </p:txBody>
      </p:sp>
      <p:pic>
        <p:nvPicPr>
          <p:cNvPr id="1026" name="Picture 2" descr="Na ministerstvu řádí policie: Zatkla dva lidi z IT ..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931" y="159396"/>
            <a:ext cx="2065795" cy="10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" y="6013822"/>
            <a:ext cx="926114" cy="5849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860"/>
            <a:ext cx="1894303" cy="920176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475656" y="217706"/>
            <a:ext cx="4968552" cy="923330"/>
          </a:xfrm>
          <a:prstGeom prst="rect">
            <a:avLst/>
          </a:prstGeom>
          <a:solidFill>
            <a:schemeClr val="bg1"/>
          </a:solidFill>
          <a:ln>
            <a:solidFill>
              <a:srgbClr val="F0374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1200" dirty="0" smtClean="0">
                <a:solidFill>
                  <a:srgbClr val="F03741"/>
                </a:solidFill>
              </a:rPr>
              <a:t>Tento projekt a jím dosažené výsledky byly spolufinancovány se </a:t>
            </a:r>
            <a:r>
              <a:rPr lang="cs-CZ" sz="1200" dirty="0">
                <a:solidFill>
                  <a:srgbClr val="F03741"/>
                </a:solidFill>
              </a:rPr>
              <a:t>státní </a:t>
            </a:r>
            <a:r>
              <a:rPr lang="cs-CZ" sz="1200" dirty="0" smtClean="0">
                <a:solidFill>
                  <a:srgbClr val="F03741"/>
                </a:solidFill>
              </a:rPr>
              <a:t>podporou Technologické agentury ČR v rámci Programu BETA2.</a:t>
            </a:r>
          </a:p>
          <a:p>
            <a:pPr algn="ctr"/>
            <a:r>
              <a:rPr lang="cs-CZ" sz="1200" b="1" dirty="0" smtClean="0">
                <a:solidFill>
                  <a:srgbClr val="F03741"/>
                </a:solidFill>
              </a:rPr>
              <a:t>www.tacr.cz</a:t>
            </a:r>
          </a:p>
          <a:p>
            <a:pPr algn="ctr">
              <a:lnSpc>
                <a:spcPct val="150000"/>
              </a:lnSpc>
            </a:pPr>
            <a:r>
              <a:rPr lang="cs-CZ" sz="1200" i="1" dirty="0" smtClean="0">
                <a:solidFill>
                  <a:srgbClr val="F03741"/>
                </a:solidFill>
              </a:rPr>
              <a:t>Výzkum užitečný pro společnost</a:t>
            </a:r>
            <a:r>
              <a:rPr lang="cs-CZ" sz="1200" i="1" dirty="0" smtClean="0">
                <a:solidFill>
                  <a:srgbClr val="FF0000"/>
                </a:solidFill>
              </a:rPr>
              <a:t>.</a:t>
            </a:r>
            <a:endParaRPr lang="cs-CZ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628656" y="2734114"/>
            <a:ext cx="663459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Zaměstnanec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 právo</a:t>
            </a:r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600" b="1" dirty="0"/>
              <a:t>odmítnout </a:t>
            </a:r>
            <a:r>
              <a:rPr lang="cs-CZ" sz="1600" b="1" dirty="0" smtClean="0"/>
              <a:t>práci</a:t>
            </a:r>
            <a:r>
              <a:rPr lang="cs-CZ" sz="1600" b="1" dirty="0"/>
              <a:t>, pro kterou </a:t>
            </a:r>
            <a:r>
              <a:rPr lang="cs-CZ" sz="1600" b="1" dirty="0" smtClean="0"/>
              <a:t>nemá </a:t>
            </a:r>
            <a:r>
              <a:rPr lang="cs-CZ" sz="1600" b="1" dirty="0"/>
              <a:t>odbornou způsobilost, oprávnění nebo jinou požadovanou kvalifikaci, </a:t>
            </a:r>
            <a:r>
              <a:rPr lang="cs-CZ" sz="1600" b="1" dirty="0" smtClean="0"/>
              <a:t>není </a:t>
            </a:r>
            <a:r>
              <a:rPr lang="cs-CZ" sz="1600" b="1" dirty="0"/>
              <a:t>pro ni </a:t>
            </a:r>
            <a:r>
              <a:rPr lang="cs-CZ" sz="1600" b="1" dirty="0" smtClean="0"/>
              <a:t>zaškolen, </a:t>
            </a:r>
            <a:r>
              <a:rPr lang="cs-CZ" sz="1600" b="1" dirty="0"/>
              <a:t>nebo pro ni </a:t>
            </a:r>
            <a:r>
              <a:rPr lang="cs-CZ" sz="1600" b="1" dirty="0" smtClean="0"/>
              <a:t>není </a:t>
            </a:r>
            <a:r>
              <a:rPr lang="cs-CZ" sz="1600" b="1" dirty="0"/>
              <a:t>zdravotně </a:t>
            </a:r>
            <a:r>
              <a:rPr lang="cs-CZ" sz="1600" b="1" dirty="0" smtClean="0"/>
              <a:t>způsobilý.</a:t>
            </a:r>
            <a:r>
              <a:rPr lang="cs-CZ" sz="1600" dirty="0" smtClean="0"/>
              <a:t> </a:t>
            </a:r>
          </a:p>
          <a:p>
            <a:r>
              <a:rPr lang="cs-CZ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Takové odmítnutí se v pracovním právu neposuzuje jako nesplnění povinnosti zaměstnance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16467" y="445116"/>
            <a:ext cx="7488237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Práva zaměstnance</a:t>
            </a:r>
          </a:p>
        </p:txBody>
      </p:sp>
      <p:sp>
        <p:nvSpPr>
          <p:cNvPr id="9" name="Obdélník 8"/>
          <p:cNvSpPr/>
          <p:nvPr/>
        </p:nvSpPr>
        <p:spPr>
          <a:xfrm>
            <a:off x="1613816" y="1063081"/>
            <a:ext cx="6367629" cy="1508105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Zaměstnanec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 právo</a:t>
            </a:r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odmítnout výkon práce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 níž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odůvodněně domnívá,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že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bezprostředně a závažným způsobem ohrožuje jeho život nebo zdraví, popřípadě život nebo zdraví jiných fyzických </a:t>
            </a:r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osob.</a:t>
            </a:r>
          </a:p>
          <a:p>
            <a:r>
              <a:rPr lang="cs-CZ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Takové odmítnutí se v pracovním právu neposuzuje jako nesplnění povinnosti zaměstnance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762139" y="4057553"/>
            <a:ext cx="6367629" cy="738664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/>
              <a:t>V případě, že zaměstnavatel </a:t>
            </a:r>
            <a:r>
              <a:rPr lang="cs-CZ" sz="1400" dirty="0" smtClean="0"/>
              <a:t>situaci, která vyústila v odmítnutí práce, </a:t>
            </a:r>
            <a:r>
              <a:rPr lang="cs-CZ" sz="1400" dirty="0"/>
              <a:t>neřeší, </a:t>
            </a:r>
            <a:r>
              <a:rPr lang="cs-CZ" sz="1400" dirty="0" smtClean="0"/>
              <a:t>může </a:t>
            </a:r>
            <a:r>
              <a:rPr lang="cs-CZ" sz="1400" dirty="0"/>
              <a:t>se </a:t>
            </a:r>
            <a:r>
              <a:rPr lang="cs-CZ" sz="1400" dirty="0" smtClean="0"/>
              <a:t>zaměstnanec obrátit </a:t>
            </a:r>
            <a:r>
              <a:rPr lang="cs-CZ" sz="1400" dirty="0"/>
              <a:t>na odborovou organizaci nebo na zástupce pro oblast </a:t>
            </a:r>
            <a:r>
              <a:rPr lang="cs-CZ" sz="1400" dirty="0" smtClean="0"/>
              <a:t>BOZP, případně </a:t>
            </a:r>
            <a:r>
              <a:rPr lang="cs-CZ" sz="1400" dirty="0"/>
              <a:t>na místně příslušný oblastní inspektorát práce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sp>
        <p:nvSpPr>
          <p:cNvPr id="4" name="Šrafovaná šipka doprava 3"/>
          <p:cNvSpPr/>
          <p:nvPr/>
        </p:nvSpPr>
        <p:spPr>
          <a:xfrm>
            <a:off x="693845" y="3047585"/>
            <a:ext cx="832576" cy="550514"/>
          </a:xfrm>
          <a:prstGeom prst="stripedRightArrow">
            <a:avLst/>
          </a:prstGeom>
          <a:solidFill>
            <a:srgbClr val="92D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rafovaná šipka doprava 13"/>
          <p:cNvSpPr/>
          <p:nvPr/>
        </p:nvSpPr>
        <p:spPr>
          <a:xfrm>
            <a:off x="683568" y="1462568"/>
            <a:ext cx="832576" cy="550514"/>
          </a:xfrm>
          <a:prstGeom prst="stripedRightArrow">
            <a:avLst/>
          </a:prstGeom>
          <a:solidFill>
            <a:srgbClr val="92D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645479" y="5138654"/>
            <a:ext cx="672091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Zaměstnanec má právo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účastnit se na řešení otázek souvisejících </a:t>
            </a:r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bezpečností </a:t>
            </a:r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ochranou zdraví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práci prostřednictvím odborové organizace a zástupce pro oblast bezpečnosti a ochrany zdraví při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práci, a tohoto práva nemůže být zbaven.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Šrafovaná šipka doprava 10"/>
          <p:cNvSpPr/>
          <p:nvPr/>
        </p:nvSpPr>
        <p:spPr>
          <a:xfrm>
            <a:off x="683568" y="5433337"/>
            <a:ext cx="832576" cy="550514"/>
          </a:xfrm>
          <a:prstGeom prst="stripedRightArrow">
            <a:avLst/>
          </a:prstGeom>
          <a:solidFill>
            <a:srgbClr val="92D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5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629120" y="663968"/>
            <a:ext cx="7488237" cy="369332"/>
          </a:xfrm>
          <a:prstGeom prst="rect">
            <a:avLst/>
          </a:prstGeom>
          <a:solidFill>
            <a:srgbClr val="FF822D"/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Právo a zároveň povinnost zaměstnance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1619672" y="1440513"/>
            <a:ext cx="67686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Zaměstnanec má právo a povinnost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podílet se na vytváření bezpečného </a:t>
            </a:r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zdraví neohrožujícího pracovního prostředí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to zejména uplatňováním stanovených a zaměstnavatelem přijatých opatření a svou účastí na řešení otázek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BOZP.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Šrafovaná šipka doprava 13"/>
          <p:cNvSpPr/>
          <p:nvPr/>
        </p:nvSpPr>
        <p:spPr>
          <a:xfrm>
            <a:off x="729266" y="1628800"/>
            <a:ext cx="832576" cy="550514"/>
          </a:xfrm>
          <a:prstGeom prst="stripedRightArrow">
            <a:avLst/>
          </a:prstGeom>
          <a:solidFill>
            <a:srgbClr val="FF822D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Práva a povinnosti zaměstnanců-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492896"/>
            <a:ext cx="5652120" cy="398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18441" y="2537914"/>
            <a:ext cx="75607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Zaměstnanec je </a:t>
            </a:r>
            <a:r>
              <a:rPr lang="cs-CZ" sz="1600" b="1" dirty="0" smtClean="0"/>
              <a:t>povinen: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8441" y="1640061"/>
            <a:ext cx="7722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Každý zaměstnanec je povinen </a:t>
            </a:r>
            <a:r>
              <a:rPr lang="cs-CZ" sz="1600" b="1" dirty="0" smtClean="0"/>
              <a:t>dbát podle svých možností o svou vlastní bezpečnost, o své zdraví i o bezpečnost a zdraví fyzických osob</a:t>
            </a:r>
            <a:r>
              <a:rPr lang="cs-CZ" sz="1600" dirty="0" smtClean="0"/>
              <a:t>, kterých se bezprostředně dotýká jeho jednání, případně opomenutí při práci.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31951" y="1043444"/>
            <a:ext cx="7488237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Povinnosti zaměstnance</a:t>
            </a:r>
          </a:p>
        </p:txBody>
      </p:sp>
      <p:sp>
        <p:nvSpPr>
          <p:cNvPr id="9" name="Obdélník 8"/>
          <p:cNvSpPr/>
          <p:nvPr/>
        </p:nvSpPr>
        <p:spPr>
          <a:xfrm>
            <a:off x="1583234" y="3815726"/>
            <a:ext cx="75607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podrobit se </a:t>
            </a:r>
            <a:r>
              <a:rPr lang="cs-CZ" sz="1600" b="1" dirty="0" err="1"/>
              <a:t>pracovnělékařským</a:t>
            </a:r>
            <a:r>
              <a:rPr lang="cs-CZ" sz="1600" b="1" dirty="0"/>
              <a:t> prohlídkám</a:t>
            </a:r>
            <a:r>
              <a:rPr lang="cs-CZ" sz="1600" dirty="0"/>
              <a:t>, vyšetřením </a:t>
            </a:r>
            <a:r>
              <a:rPr lang="cs-CZ" sz="1600" dirty="0" smtClean="0"/>
              <a:t>nebo</a:t>
            </a:r>
            <a:br>
              <a:rPr lang="cs-CZ" sz="1600" dirty="0" smtClean="0"/>
            </a:br>
            <a:r>
              <a:rPr lang="cs-CZ" sz="1600" dirty="0" smtClean="0"/>
              <a:t>očkováním </a:t>
            </a:r>
            <a:r>
              <a:rPr lang="cs-CZ" sz="1600" dirty="0"/>
              <a:t>stanoveným zvláštními právními </a:t>
            </a:r>
            <a:r>
              <a:rPr lang="cs-CZ" sz="1600" dirty="0" smtClean="0"/>
              <a:t>předpisy,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592347" y="2989385"/>
            <a:ext cx="75607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účastnit se školení </a:t>
            </a:r>
            <a:r>
              <a:rPr lang="cs-CZ" sz="1600" dirty="0"/>
              <a:t>zajišťovaných zaměstnavatelem </a:t>
            </a:r>
            <a:r>
              <a:rPr lang="cs-CZ" sz="1600" b="1" dirty="0"/>
              <a:t>zaměřených na 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bezpečnost </a:t>
            </a:r>
            <a:r>
              <a:rPr lang="cs-CZ" sz="1600" b="1" dirty="0"/>
              <a:t>a ochranu zdraví při práci</a:t>
            </a:r>
            <a:r>
              <a:rPr lang="cs-CZ" sz="1600" dirty="0"/>
              <a:t> včetně ověření svých znalostí</a:t>
            </a:r>
            <a:r>
              <a:rPr lang="cs-CZ" sz="1600" dirty="0" smtClean="0"/>
              <a:t>,</a:t>
            </a:r>
            <a:endParaRPr lang="cs-CZ" sz="1600" dirty="0"/>
          </a:p>
        </p:txBody>
      </p:sp>
      <p:sp>
        <p:nvSpPr>
          <p:cNvPr id="13" name="Obdélník 12"/>
          <p:cNvSpPr/>
          <p:nvPr/>
        </p:nvSpPr>
        <p:spPr>
          <a:xfrm>
            <a:off x="1583234" y="4627581"/>
            <a:ext cx="67463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dodržovat právní a ostatní předpisy a pokyny zaměstnavatele 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k </a:t>
            </a:r>
            <a:r>
              <a:rPr lang="cs-CZ" sz="1600" b="1" dirty="0"/>
              <a:t>zajištění bezpečnosti a ochrany zdraví při práci</a:t>
            </a:r>
            <a:r>
              <a:rPr lang="cs-CZ" sz="1600" dirty="0"/>
              <a:t>, s nimiž byl řádně seznámen, </a:t>
            </a:r>
            <a:r>
              <a:rPr lang="cs-CZ" sz="1600" b="1" dirty="0"/>
              <a:t>a řídit se zásadami bezpečného chování na pracovišti 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a </a:t>
            </a:r>
            <a:r>
              <a:rPr lang="cs-CZ" sz="1600" b="1" dirty="0"/>
              <a:t>informacemi zaměstnavatele</a:t>
            </a:r>
            <a:r>
              <a:rPr lang="cs-CZ" sz="1600" dirty="0" smtClean="0"/>
              <a:t>,</a:t>
            </a:r>
            <a:endParaRPr lang="cs-CZ" sz="1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559" y="2983948"/>
            <a:ext cx="828675" cy="619125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559" y="3813482"/>
            <a:ext cx="828675" cy="619125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672" y="4825611"/>
            <a:ext cx="82867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1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1691680" y="4748849"/>
            <a:ext cx="70932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oznamovat svému nadřízenému vedoucímu zaměstnanci nedostatky 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a </a:t>
            </a:r>
            <a:r>
              <a:rPr lang="cs-CZ" sz="1600" b="1" dirty="0"/>
              <a:t>závady na pracovišti</a:t>
            </a:r>
            <a:r>
              <a:rPr lang="cs-CZ" sz="1600" dirty="0"/>
              <a:t>, které ohrožují nebo by bezprostředně a závažným způsobem mohly ohrozit bezpečnost nebo zdraví zaměstnanců při práci, zejména hrozící vznik mimořádné události nebo nedostatky organizačních opatření, závady nebo poruchy technických zařízení a ochranných systémů určených k jejich zamezení,</a:t>
            </a:r>
          </a:p>
          <a:p>
            <a:endParaRPr lang="cs-CZ" sz="1600" dirty="0">
              <a:solidFill>
                <a:srgbClr val="FF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558" y="3098275"/>
            <a:ext cx="828675" cy="619125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7972" y="5255737"/>
            <a:ext cx="828675" cy="619125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558" y="1188212"/>
            <a:ext cx="828675" cy="619125"/>
          </a:xfrm>
          <a:prstGeom prst="rect">
            <a:avLst/>
          </a:prstGeom>
        </p:spPr>
      </p:pic>
      <p:sp>
        <p:nvSpPr>
          <p:cNvPr id="25" name="Obdélník 24"/>
          <p:cNvSpPr/>
          <p:nvPr/>
        </p:nvSpPr>
        <p:spPr>
          <a:xfrm>
            <a:off x="1658266" y="2296489"/>
            <a:ext cx="67935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nepožívat alkoholické nápoje a nezneužívat jiné návykové </a:t>
            </a:r>
            <a:r>
              <a:rPr lang="cs-CZ" sz="1600" b="1" dirty="0" smtClean="0"/>
              <a:t>látky</a:t>
            </a:r>
            <a:r>
              <a:rPr lang="cs-CZ" sz="1600" dirty="0" smtClean="0"/>
              <a:t> </a:t>
            </a:r>
            <a:r>
              <a:rPr lang="cs-CZ" sz="1600" dirty="0"/>
              <a:t>na pracovištích zaměstnavatele a v pracovní době i mimo tato pracoviště, nevstupovat pod jejich vlivem na pracoviště zaměstnavatele a nekouřit na pracovištích a v jiných prostorách, kde jsou účinkům kouření vystaveni také nekuřáci. Zákaz požívání alkoholických nápojů se nevztahuje na zaměstnance, kteří pracují v nepříznivých mikroklimatických podmínkách, pokud požívají pivo se sníženým obsahem alkoholu, a na zaměstnance, u nichž požívání těchto nápojů je součástí plnění pracovních úkolů nebo je s plněním těchto úkolů obvykle spojeno,</a:t>
            </a:r>
          </a:p>
          <a:p>
            <a:endParaRPr lang="cs-CZ" sz="1600" dirty="0"/>
          </a:p>
        </p:txBody>
      </p:sp>
      <p:sp>
        <p:nvSpPr>
          <p:cNvPr id="26" name="Obdélník 25"/>
          <p:cNvSpPr/>
          <p:nvPr/>
        </p:nvSpPr>
        <p:spPr>
          <a:xfrm>
            <a:off x="1691680" y="969382"/>
            <a:ext cx="66232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dodržovat při práci stanovené pracovní postupy, používat stanovené pracovní prostředky, dopravní prostředky, osobní ochranné pracovní prostředky a ochranná zařízení </a:t>
            </a:r>
            <a:r>
              <a:rPr lang="cs-CZ" sz="1600" dirty="0"/>
              <a:t>a svévolně je neměnit a nevyřazovat </a:t>
            </a:r>
            <a:r>
              <a:rPr lang="cs-CZ" sz="1600" dirty="0" smtClean="0"/>
              <a:t>z provozu,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93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594809" y="2381234"/>
            <a:ext cx="65055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bezodkladně oznamovat svému nadřízenému vedoucímu zaměstnanci svůj pracovní úraz</a:t>
            </a:r>
            <a:r>
              <a:rPr lang="cs-CZ" sz="1600" dirty="0"/>
              <a:t>, pokud mu to jeho zdravotní stav dovolí, </a:t>
            </a:r>
            <a:r>
              <a:rPr lang="cs-CZ" sz="1600" b="1" dirty="0"/>
              <a:t>a pracovní úraz jiného zaměstnance, popřípadě úraz jiné fyzické osoby</a:t>
            </a:r>
            <a:r>
              <a:rPr lang="cs-CZ" sz="1600" dirty="0"/>
              <a:t>, jehož byl svědkem, a spolupracovat při objasňování jeho příčin</a:t>
            </a:r>
            <a:r>
              <a:rPr lang="cs-CZ" sz="1600" dirty="0" smtClean="0"/>
              <a:t>,</a:t>
            </a:r>
            <a:endParaRPr lang="cs-CZ" sz="1600" dirty="0"/>
          </a:p>
        </p:txBody>
      </p:sp>
      <p:sp>
        <p:nvSpPr>
          <p:cNvPr id="12" name="Obdélník 11"/>
          <p:cNvSpPr/>
          <p:nvPr/>
        </p:nvSpPr>
        <p:spPr>
          <a:xfrm>
            <a:off x="1594809" y="1095727"/>
            <a:ext cx="65775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s ohledem na druh </a:t>
            </a:r>
            <a:r>
              <a:rPr lang="cs-CZ" sz="1600" dirty="0" smtClean="0"/>
              <a:t>vykonávané </a:t>
            </a:r>
            <a:r>
              <a:rPr lang="cs-CZ" sz="1600" dirty="0"/>
              <a:t>práce se podle svých možností </a:t>
            </a:r>
            <a:r>
              <a:rPr lang="cs-CZ" sz="1600" b="1" dirty="0"/>
              <a:t>podílet na odstraňování nedostatků </a:t>
            </a:r>
            <a:r>
              <a:rPr lang="cs-CZ" sz="1600" dirty="0"/>
              <a:t>zjištěných při kontrolách orgánů, kterým přísluší výkon kontroly podle zvláštních právních </a:t>
            </a:r>
            <a:r>
              <a:rPr lang="cs-CZ" sz="1600" dirty="0" smtClean="0"/>
              <a:t>předpisů,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94809" y="4051933"/>
            <a:ext cx="65775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podrobit se </a:t>
            </a:r>
            <a:r>
              <a:rPr lang="cs-CZ" sz="1600" dirty="0"/>
              <a:t>na pokyn oprávněného vedoucího zaměstnance písemně určeného zaměstnavatelem </a:t>
            </a:r>
            <a:r>
              <a:rPr lang="cs-CZ" sz="1600" b="1" dirty="0"/>
              <a:t>zjištění, zda není pod vlivem alkoholu nebo jiných návykových </a:t>
            </a:r>
            <a:r>
              <a:rPr lang="cs-CZ" sz="1600" b="1" dirty="0" smtClean="0"/>
              <a:t>látek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134" y="2728494"/>
            <a:ext cx="828675" cy="619125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134" y="4196880"/>
            <a:ext cx="828675" cy="619125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558" y="1188212"/>
            <a:ext cx="828675" cy="619125"/>
          </a:xfrm>
          <a:prstGeom prst="rect">
            <a:avLst/>
          </a:prstGeom>
        </p:spPr>
      </p:pic>
      <p:sp>
        <p:nvSpPr>
          <p:cNvPr id="26" name="Obdélník 25"/>
          <p:cNvSpPr/>
          <p:nvPr/>
        </p:nvSpPr>
        <p:spPr>
          <a:xfrm>
            <a:off x="754558" y="5279125"/>
            <a:ext cx="7705874" cy="58477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1600" dirty="0" smtClean="0">
                <a:solidFill>
                  <a:srgbClr val="FF0000"/>
                </a:solidFill>
              </a:rPr>
              <a:t>Nedodržení těchto povinností zaměstnancem je porušením jeho povinností vyplývajících z právních předpisů, vztahujících se k jím vykonávané práci.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9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49982" y="1268760"/>
            <a:ext cx="798849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262/2006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Sb.,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zákoník práce, ve znění pozdějších předpisů.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č. 435/2004 Sb., o zaměstnanosti,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 znění pozdějších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předpisů.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Desatero bezpečnosti práce mladého 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pracovníka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[online]. Praha: MPSV, 2015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[cit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2019-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Dostupný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z: </a:t>
            </a: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www.ceskyfocalpoint.cz/</a:t>
            </a:r>
            <a:r>
              <a:rPr lang="cs-CZ" sz="1600" dirty="0" err="1" smtClean="0">
                <a:hlinkClick r:id="rId3"/>
              </a:rPr>
              <a:t>wp-content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uploads</a:t>
            </a:r>
            <a:r>
              <a:rPr lang="cs-CZ" sz="1600" dirty="0" smtClean="0">
                <a:hlinkClick r:id="rId3"/>
              </a:rPr>
              <a:t>/2015/12/pubozp_16desatero_mladeho_pracovnika.pdf</a:t>
            </a:r>
            <a:r>
              <a:rPr lang="cs-CZ" sz="1600" dirty="0" smtClean="0"/>
              <a:t>. 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Fyzická osoba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600" i="1" dirty="0"/>
              <a:t>Wikipedie: otevřená encyklopedie </a:t>
            </a:r>
            <a:r>
              <a:rPr lang="cs-CZ" sz="1600" dirty="0"/>
              <a:t>[online]. </a:t>
            </a:r>
            <a:r>
              <a:rPr lang="cs-CZ" sz="1600" dirty="0" err="1"/>
              <a:t>MediaWiki</a:t>
            </a:r>
            <a:r>
              <a:rPr lang="cs-CZ" sz="1600" dirty="0"/>
              <a:t>, stránka naposledy </a:t>
            </a:r>
            <a:r>
              <a:rPr lang="cs-CZ" sz="1600" dirty="0" smtClean="0"/>
              <a:t>editována </a:t>
            </a:r>
            <a:r>
              <a:rPr lang="cs-CZ" sz="1600" dirty="0"/>
              <a:t>29. 3. 2019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cit. 2019-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Dostupný z:</a:t>
            </a:r>
            <a:r>
              <a:rPr lang="cs-CZ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cs-CZ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cs.wikipedia.org/wiki/Fyzick%C3%A1_osoba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Bezpečnost </a:t>
            </a:r>
            <a:r>
              <a:rPr lang="cs-CZ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ochrana zdraví při </a:t>
            </a:r>
            <a:r>
              <a:rPr lang="cs-CZ" sz="16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práci. </a:t>
            </a:r>
            <a:r>
              <a:rPr lang="cs-CZ" sz="1600" i="1" dirty="0"/>
              <a:t>Wikipedie: otevřená encyklopedie </a:t>
            </a:r>
            <a:r>
              <a:rPr lang="cs-CZ" sz="1600" dirty="0"/>
              <a:t>[online]. </a:t>
            </a:r>
            <a:r>
              <a:rPr lang="cs-CZ" sz="1600" dirty="0" err="1"/>
              <a:t>MediaWiki</a:t>
            </a:r>
            <a:r>
              <a:rPr lang="cs-CZ" sz="1600" dirty="0"/>
              <a:t>, stránka naposledy editována 28. 10. 2019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[cit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2019-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Dostupný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z: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cs.wikipedia.org/wiki/Bezpe%C4%8Dnost_a_ochrana_zdrav%C3%AD_p%C5%99i_pr%C3%A1ci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cs-CZ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cs-CZ" sz="1600" dirty="0" smtClean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</a:pPr>
            <a:r>
              <a:rPr lang="cs-CZ" sz="1600" dirty="0" smtClean="0">
                <a:solidFill>
                  <a:srgbClr val="0070C0"/>
                </a:solidFill>
              </a:rPr>
              <a:t>Obrázky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1600" dirty="0"/>
              <a:t>Fotobanka Pixabay.com (</a:t>
            </a:r>
            <a:r>
              <a:rPr lang="fr-FR" sz="1600" dirty="0"/>
              <a:t>pod licencí Public Domain (CC0</a:t>
            </a:r>
            <a:r>
              <a:rPr lang="cs-CZ" sz="1600" dirty="0"/>
              <a:t>)</a:t>
            </a:r>
            <a:r>
              <a:rPr lang="fr-FR" sz="1600" dirty="0"/>
              <a:t>). </a:t>
            </a:r>
            <a:endParaRPr lang="cs-CZ" sz="1600" dirty="0"/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1600" dirty="0" smtClean="0"/>
              <a:t>DUKESY68. Commons.wikimedia.org</a:t>
            </a:r>
            <a:r>
              <a:rPr lang="cs-CZ" sz="1600" dirty="0"/>
              <a:t>: </a:t>
            </a:r>
            <a:r>
              <a:rPr lang="cs-CZ" sz="1600" i="1" dirty="0"/>
              <a:t>Man-scratching-head.gif </a:t>
            </a:r>
            <a:r>
              <a:rPr lang="cs-CZ" sz="1600" dirty="0"/>
              <a:t>[online]. </a:t>
            </a:r>
            <a:r>
              <a:rPr lang="cs-CZ" sz="1600" dirty="0" smtClean="0"/>
              <a:t>2016-05-27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[cit. 2019-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600" dirty="0" smtClean="0"/>
              <a:t>Dostupný pod licencí </a:t>
            </a:r>
            <a:r>
              <a:rPr lang="en-US" sz="1600" dirty="0"/>
              <a:t>Creative Commons Attribution-Share Alike 4.0 </a:t>
            </a:r>
            <a:r>
              <a:rPr lang="en-US" sz="1600" dirty="0" smtClean="0"/>
              <a:t>International</a:t>
            </a:r>
            <a:r>
              <a:rPr lang="cs-CZ" sz="1600" dirty="0" smtClean="0"/>
              <a:t> z: </a:t>
            </a:r>
            <a:r>
              <a:rPr lang="cs-CZ" sz="1600" dirty="0" smtClean="0">
                <a:hlinkClick r:id="rId6"/>
              </a:rPr>
              <a:t>https://commons.wikimedia.org/wiki/</a:t>
            </a:r>
            <a:r>
              <a:rPr lang="cs-CZ" sz="1600" dirty="0" err="1" smtClean="0">
                <a:hlinkClick r:id="rId6"/>
              </a:rPr>
              <a:t>File:Man-scratching-head.gif</a:t>
            </a:r>
            <a:r>
              <a:rPr lang="cs-CZ" sz="1600" smtClean="0"/>
              <a:t>.   </a:t>
            </a:r>
            <a:endParaRPr lang="cs-CZ" sz="1600" dirty="0" smtClean="0"/>
          </a:p>
          <a:p>
            <a:endParaRPr lang="cs-CZ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04405" y="478075"/>
            <a:ext cx="74882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Použité zdroje</a:t>
            </a:r>
            <a:endParaRPr lang="cs-CZ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798362" y="1340768"/>
            <a:ext cx="7417642" cy="923330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Fyzická osoba, </a:t>
            </a:r>
            <a:r>
              <a:rPr lang="cs-CZ" b="1" dirty="0"/>
              <a:t>která chce a může pracovat a o práci se uchází, </a:t>
            </a:r>
            <a:r>
              <a:rPr lang="cs-CZ" b="1" dirty="0" smtClean="0"/>
              <a:t>má právo na </a:t>
            </a:r>
            <a:r>
              <a:rPr lang="cs-CZ" b="1" dirty="0"/>
              <a:t>zaměstnání </a:t>
            </a:r>
            <a:r>
              <a:rPr lang="cs-CZ" b="1" dirty="0" smtClean="0"/>
              <a:t>(právo na </a:t>
            </a:r>
            <a:r>
              <a:rPr lang="cs-CZ" b="1" dirty="0"/>
              <a:t>zaměstnání v pracovněprávním </a:t>
            </a:r>
            <a:r>
              <a:rPr lang="cs-CZ" b="1" dirty="0" smtClean="0"/>
              <a:t>vztahu).</a:t>
            </a:r>
            <a:endParaRPr lang="cs-CZ" b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27767" y="492537"/>
            <a:ext cx="74882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Právo na zaměstnání</a:t>
            </a:r>
            <a:endParaRPr lang="cs-CZ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98362" y="2690000"/>
            <a:ext cx="748823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 je fyzická osoba?</a:t>
            </a:r>
          </a:p>
          <a:p>
            <a:pPr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dirty="0"/>
              <a:t>Fyzická osoba </a:t>
            </a:r>
            <a:r>
              <a:rPr lang="cs-CZ" sz="1600" dirty="0" smtClean="0"/>
              <a:t>je </a:t>
            </a:r>
            <a:r>
              <a:rPr lang="cs-CZ" sz="1600" dirty="0"/>
              <a:t>právní pojem odlišující člověka od jiných právních subjektů, které mají právní subjektivitu (právnická osoba).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833319" y="3806278"/>
            <a:ext cx="748823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 je zaměstnanec?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dirty="0" smtClean="0"/>
              <a:t>Zaměstnanec </a:t>
            </a:r>
            <a:r>
              <a:rPr lang="cs-CZ" sz="1600" dirty="0"/>
              <a:t>je fyzická osoba, která se zavázala k výkonu závislé práce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v </a:t>
            </a:r>
            <a:r>
              <a:rPr lang="cs-CZ" sz="1600" dirty="0"/>
              <a:t>základním pracovněprávním vztahu.</a:t>
            </a: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833320" y="4931509"/>
            <a:ext cx="7488237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 je zaměstnavatel?</a:t>
            </a:r>
            <a:r>
              <a:rPr lang="cs-CZ" sz="1600" b="1" dirty="0">
                <a:solidFill>
                  <a:srgbClr val="0070C0"/>
                </a:solidFill>
              </a:rPr>
              <a:t> </a:t>
            </a:r>
            <a:endParaRPr lang="cs-CZ" sz="1600" b="1" dirty="0" smtClean="0">
              <a:solidFill>
                <a:srgbClr val="0070C0"/>
              </a:solidFill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dirty="0" smtClean="0"/>
              <a:t>Zaměstnavatel </a:t>
            </a:r>
            <a:r>
              <a:rPr lang="cs-CZ" sz="1600" dirty="0"/>
              <a:t>je osoba, pro kterou se fyzická osoba zavázala k výkonu závislé práce v základním pracovněprávním vztahu</a:t>
            </a:r>
            <a:r>
              <a:rPr lang="cs-CZ" dirty="0"/>
              <a:t>.</a:t>
            </a:r>
            <a:endParaRPr lang="cs-CZ" dirty="0" smtClean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45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790438" y="764704"/>
            <a:ext cx="7488237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je závislá práce?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</a:p>
          <a:p>
            <a:pPr marL="285750" lvl="0" indent="-28575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600" dirty="0"/>
              <a:t>P</a:t>
            </a:r>
            <a:r>
              <a:rPr lang="cs-CZ" sz="1600" dirty="0" smtClean="0"/>
              <a:t>ráce</a:t>
            </a:r>
            <a:r>
              <a:rPr lang="cs-CZ" sz="1600" dirty="0"/>
              <a:t>, která je vykonávána ve vztahu nadřízenosti zaměstnavatele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podřízenosti zaměstnance, jménem zaměstnavatele, podle pokynů zaměstnavatele a zaměstnanec ji pro zaměstnavatele vykonává </a:t>
            </a:r>
            <a:r>
              <a:rPr lang="cs-CZ" sz="1600" dirty="0" smtClean="0"/>
              <a:t>osobně.</a:t>
            </a:r>
          </a:p>
          <a:p>
            <a:pPr marL="285750" lvl="0" indent="-28575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600" dirty="0" smtClean="0"/>
              <a:t>Práce vykonávaná </a:t>
            </a:r>
            <a:r>
              <a:rPr lang="cs-CZ" sz="1600" dirty="0"/>
              <a:t>za mzdu, plat nebo odměnu za práci, na náklady </a:t>
            </a:r>
            <a:br>
              <a:rPr lang="cs-CZ" sz="1600" dirty="0"/>
            </a:br>
            <a:r>
              <a:rPr lang="cs-CZ" sz="1600" dirty="0" smtClean="0"/>
              <a:t>a </a:t>
            </a:r>
            <a:r>
              <a:rPr lang="cs-CZ" sz="1600" dirty="0"/>
              <a:t>odpovědnost zaměstnavatele, v pracovní době na pracovišti zaměstnavatele, popřípadě na jiném dohodnutém místě</a:t>
            </a:r>
            <a:r>
              <a:rPr lang="cs-CZ" sz="1600" dirty="0" smtClean="0"/>
              <a:t>.</a:t>
            </a:r>
            <a:r>
              <a:rPr lang="cs-CZ" sz="1600" dirty="0"/>
              <a:t> </a:t>
            </a:r>
            <a:endParaRPr lang="cs-CZ" sz="1600" dirty="0" smtClean="0"/>
          </a:p>
          <a:p>
            <a:pPr marL="285750" lvl="0" indent="-28575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600" dirty="0" smtClean="0"/>
              <a:t>Práce vykonávána </a:t>
            </a:r>
            <a:r>
              <a:rPr lang="cs-CZ" sz="1600" dirty="0"/>
              <a:t>výlučně v základním pracovněprávním vztahu, není-li upravena zvláštními právními </a:t>
            </a:r>
            <a:r>
              <a:rPr lang="cs-CZ" sz="1600" dirty="0" smtClean="0"/>
              <a:t>předpisy (o státní službě, o služebním poměru příslušníků bezpečnostních sborů).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400" dirty="0" smtClean="0">
                <a:solidFill>
                  <a:srgbClr val="FF0000"/>
                </a:solidFill>
              </a:rPr>
              <a:t>Platí současně všechny tři body.</a:t>
            </a:r>
          </a:p>
        </p:txBody>
      </p:sp>
      <p:sp>
        <p:nvSpPr>
          <p:cNvPr id="8" name="Obdélník 7"/>
          <p:cNvSpPr/>
          <p:nvPr/>
        </p:nvSpPr>
        <p:spPr>
          <a:xfrm>
            <a:off x="796685" y="4005064"/>
            <a:ext cx="7488237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je pracovněprávní vztah?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endParaRPr lang="cs-CZ" sz="1600" b="1" dirty="0">
              <a:solidFill>
                <a:srgbClr val="0070C0"/>
              </a:solidFill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dirty="0" smtClean="0"/>
              <a:t>Základními </a:t>
            </a:r>
            <a:r>
              <a:rPr lang="cs-CZ" sz="1600" dirty="0"/>
              <a:t>pracovněprávními vztahy podle </a:t>
            </a:r>
            <a:r>
              <a:rPr lang="cs-CZ" sz="1600" dirty="0" smtClean="0"/>
              <a:t>zákoníku práce </a:t>
            </a:r>
            <a:r>
              <a:rPr lang="cs-CZ" sz="1600" dirty="0"/>
              <a:t>jsou pracovní poměr a právní vztahy založené dohodami o pracích konaných mimo pracovní poměr</a:t>
            </a:r>
            <a:r>
              <a:rPr lang="cs-CZ" sz="1600" dirty="0" smtClean="0"/>
              <a:t>.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400" dirty="0" smtClean="0">
                <a:solidFill>
                  <a:srgbClr val="FF0000"/>
                </a:solidFill>
              </a:rPr>
              <a:t>Vč. placených brigád (na základě dohody </a:t>
            </a:r>
            <a:r>
              <a:rPr lang="cs-CZ" sz="1400" dirty="0">
                <a:solidFill>
                  <a:srgbClr val="FF0000"/>
                </a:solidFill>
              </a:rPr>
              <a:t>o </a:t>
            </a:r>
            <a:r>
              <a:rPr lang="cs-CZ" sz="1400" dirty="0" smtClean="0">
                <a:solidFill>
                  <a:srgbClr val="FF0000"/>
                </a:solidFill>
              </a:rPr>
              <a:t>práci konané mimo </a:t>
            </a:r>
            <a:r>
              <a:rPr lang="cs-CZ" sz="1400" dirty="0">
                <a:solidFill>
                  <a:srgbClr val="FF0000"/>
                </a:solidFill>
              </a:rPr>
              <a:t>pracovní </a:t>
            </a:r>
            <a:r>
              <a:rPr lang="cs-CZ" sz="1400" dirty="0" smtClean="0">
                <a:solidFill>
                  <a:srgbClr val="FF0000"/>
                </a:solidFill>
              </a:rPr>
              <a:t>poměr).</a:t>
            </a:r>
          </a:p>
        </p:txBody>
      </p:sp>
    </p:spTree>
    <p:extLst>
      <p:ext uri="{BB962C8B-B14F-4D97-AF65-F5344CB8AC3E}">
        <p14:creationId xmlns:p14="http://schemas.microsoft.com/office/powerpoint/2010/main" val="157412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827584" y="5626100"/>
            <a:ext cx="7560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</a:rPr>
              <a:t>M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</a:rPr>
              <a:t>ěl/měla bys vědět: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27767" y="492537"/>
            <a:ext cx="7488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Chodíš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během roku na brigádu nebo se na ni teprve chystáš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?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Končíš školu a chystáš se nastoupit do zaměstnání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10" name="Obrázek 9" descr="Práva a povinnosti zaměstnanců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9" y="908720"/>
            <a:ext cx="3888432" cy="469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6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83568" y="3959972"/>
            <a:ext cx="75607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/>
              <a:t>Vedle základních práv a </a:t>
            </a: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povinností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pracovněprávních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vztahů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např</a:t>
            </a:r>
            <a:r>
              <a:rPr lang="cs-CZ" sz="1600" dirty="0" smtClean="0"/>
              <a:t>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dostávat mzdu, </a:t>
            </a:r>
            <a:r>
              <a:rPr lang="cs-CZ" sz="1600" dirty="0"/>
              <a:t>plat nebo </a:t>
            </a:r>
            <a:r>
              <a:rPr lang="cs-CZ" sz="1600" dirty="0" smtClean="0"/>
              <a:t>odměnu </a:t>
            </a:r>
            <a:r>
              <a:rPr lang="cs-CZ" sz="1600" dirty="0"/>
              <a:t>z </a:t>
            </a:r>
            <a:r>
              <a:rPr lang="cs-CZ" sz="1600" dirty="0" smtClean="0"/>
              <a:t>dohody,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pracovat </a:t>
            </a:r>
            <a:r>
              <a:rPr lang="cs-CZ" sz="1600" dirty="0"/>
              <a:t>řádně podle svých sil, znalostí a schopností, plnit pokyny nadřízených vydané v souladu s právními předpisy a spolupracovat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s </a:t>
            </a:r>
            <a:r>
              <a:rPr lang="cs-CZ" sz="1600" dirty="0"/>
              <a:t>ostatními </a:t>
            </a:r>
            <a:r>
              <a:rPr lang="cs-CZ" sz="1600" dirty="0" smtClean="0"/>
              <a:t>zaměstnanci,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využívat </a:t>
            </a:r>
            <a:r>
              <a:rPr lang="cs-CZ" sz="1600" dirty="0"/>
              <a:t>pracovní dobu a výrobní prostředky k vykonávání svěřených prací, plnit kvalitně a včas pracovní úkoly</a:t>
            </a:r>
            <a:r>
              <a:rPr lang="cs-CZ" sz="1600" dirty="0" smtClean="0"/>
              <a:t>,</a:t>
            </a:r>
          </a:p>
          <a:p>
            <a:r>
              <a:rPr lang="cs-CZ" sz="1600" b="1" dirty="0" smtClean="0"/>
              <a:t>mají zaměstnanci práva a povinnosti týkající se bezpečnosti a ochrany zdraví při práci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2" name="Obdélník 11"/>
          <p:cNvSpPr/>
          <p:nvPr/>
        </p:nvSpPr>
        <p:spPr>
          <a:xfrm>
            <a:off x="683568" y="444525"/>
            <a:ext cx="74882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Zaměstnávání fyzických osob</a:t>
            </a:r>
            <a:endParaRPr lang="cs-CZ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568" y="1196752"/>
            <a:ext cx="75607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dirty="0" smtClean="0"/>
              <a:t>Fyzická osoba se stává zaměstnancem a může začít pracovat, jakmile má se zaměstnavatelem </a:t>
            </a:r>
            <a:r>
              <a:rPr lang="cs-CZ" sz="1600" b="1" dirty="0" smtClean="0"/>
              <a:t>sjednaný </a:t>
            </a:r>
            <a:r>
              <a:rPr lang="cs-CZ" sz="1600" b="1" dirty="0"/>
              <a:t>pracovní poměr </a:t>
            </a:r>
            <a:r>
              <a:rPr lang="cs-CZ" sz="1600" b="1" dirty="0" smtClean="0"/>
              <a:t>nebo dohodu </a:t>
            </a:r>
            <a:r>
              <a:rPr lang="cs-CZ" sz="1600" b="1" dirty="0"/>
              <a:t>o </a:t>
            </a:r>
            <a:r>
              <a:rPr lang="cs-CZ" sz="1600" b="1" dirty="0" smtClean="0"/>
              <a:t>práci konané </a:t>
            </a:r>
            <a:r>
              <a:rPr lang="cs-CZ" sz="1600" b="1" dirty="0"/>
              <a:t>mimo pracovní poměr</a:t>
            </a:r>
            <a:r>
              <a:rPr lang="cs-CZ" sz="1600" dirty="0" smtClean="0"/>
              <a:t>.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Určujícím je přitom den nástupu do zaměstnání nebo datum zahájení práce uvedené v dohodě.</a:t>
            </a:r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83568" y="2513248"/>
            <a:ext cx="75607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dirty="0" smtClean="0"/>
              <a:t>Před uzavřením pracovněprávního vztahu je každý budoucí/nový zaměstnanec povinen podstoupit </a:t>
            </a:r>
            <a:r>
              <a:rPr lang="cs-CZ" sz="1600" b="1" dirty="0" smtClean="0"/>
              <a:t>vstupní lékařskou prohlídku</a:t>
            </a:r>
            <a:r>
              <a:rPr lang="cs-CZ" sz="1600" dirty="0" smtClean="0"/>
              <a:t>.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dirty="0" smtClean="0">
                <a:solidFill>
                  <a:srgbClr val="0070C0"/>
                </a:solidFill>
              </a:rPr>
              <a:t>Na základě instrukcí zaměstnavatele, u něhož bude pracovat, a v zařízení </a:t>
            </a:r>
            <a:r>
              <a:rPr lang="cs-CZ" sz="1600" dirty="0" err="1" smtClean="0">
                <a:solidFill>
                  <a:srgbClr val="0070C0"/>
                </a:solidFill>
              </a:rPr>
              <a:t>pracovnělékařských</a:t>
            </a:r>
            <a:r>
              <a:rPr lang="cs-CZ" sz="1600" dirty="0" smtClean="0">
                <a:solidFill>
                  <a:srgbClr val="0070C0"/>
                </a:solidFill>
              </a:rPr>
              <a:t> služeb, s nímž má tento zaměstnavatel uzavřenou písemnou </a:t>
            </a:r>
            <a:r>
              <a:rPr lang="cs-CZ" sz="1600" dirty="0">
                <a:solidFill>
                  <a:srgbClr val="0070C0"/>
                </a:solidFill>
              </a:rPr>
              <a:t>smlouvu o </a:t>
            </a:r>
            <a:r>
              <a:rPr lang="cs-CZ" sz="1600" dirty="0" smtClean="0">
                <a:solidFill>
                  <a:srgbClr val="0070C0"/>
                </a:solidFill>
              </a:rPr>
              <a:t>poskytování </a:t>
            </a:r>
            <a:r>
              <a:rPr lang="cs-CZ" sz="1600" dirty="0" err="1" smtClean="0">
                <a:solidFill>
                  <a:srgbClr val="0070C0"/>
                </a:solidFill>
              </a:rPr>
              <a:t>pracovnělékařských</a:t>
            </a:r>
            <a:r>
              <a:rPr lang="cs-CZ" sz="1600" dirty="0" smtClean="0">
                <a:solidFill>
                  <a:srgbClr val="0070C0"/>
                </a:solidFill>
              </a:rPr>
              <a:t> služeb.</a:t>
            </a:r>
            <a:br>
              <a:rPr lang="cs-CZ" sz="1600" dirty="0" smtClean="0">
                <a:solidFill>
                  <a:srgbClr val="0070C0"/>
                </a:solidFill>
              </a:rPr>
            </a:br>
            <a:r>
              <a:rPr lang="cs-CZ" sz="1600" dirty="0" smtClean="0">
                <a:solidFill>
                  <a:srgbClr val="0070C0"/>
                </a:solidFill>
              </a:rPr>
              <a:t>.</a:t>
            </a:r>
            <a:endParaRPr lang="cs-CZ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895824" y="908720"/>
            <a:ext cx="748823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Znáte zkratku BOZP? </a:t>
            </a:r>
            <a:endParaRPr lang="cs-CZ" dirty="0" smtClean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BOZP = bezpečnost 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ochrana 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zdraví při práci</a:t>
            </a:r>
            <a:r>
              <a:rPr lang="cs-CZ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Obdélník 5"/>
          <p:cNvSpPr/>
          <p:nvPr/>
        </p:nvSpPr>
        <p:spPr>
          <a:xfrm>
            <a:off x="895824" y="1916832"/>
            <a:ext cx="74882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je 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ezpečnost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ochrana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zdraví při 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</a:t>
            </a:r>
            <a:r>
              <a:rPr lang="cs-CZ" b="1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r>
              <a:rPr lang="cs-CZ"/>
              <a:t> </a:t>
            </a:r>
            <a:endParaRPr lang="cs-CZ" smtClean="0"/>
          </a:p>
          <a:p>
            <a:pPr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mtClean="0"/>
              <a:t>Souhrn </a:t>
            </a:r>
            <a:r>
              <a:rPr lang="cs-CZ"/>
              <a:t>opatření (technických, organizačních, výchovných), která mají předcházet ohrožení nebo poškození lidského zdraví při práci nebo je snižovat na minimum. </a:t>
            </a:r>
            <a:endParaRPr lang="cs-CZ">
              <a:solidFill>
                <a:srgbClr val="00B050"/>
              </a:solidFill>
            </a:endParaRPr>
          </a:p>
        </p:txBody>
      </p:sp>
      <p:pic>
        <p:nvPicPr>
          <p:cNvPr id="7" name="Obrázek 6" descr="Práva a povinnosti zaměstnanců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645024"/>
            <a:ext cx="6132105" cy="201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4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55576" y="1087188"/>
            <a:ext cx="7560765" cy="830997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nástupu do práce musí být zaměstnanec seznámen s pracovním řádem </a:t>
            </a:r>
            <a:endParaRPr lang="cs-CZ" sz="16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právními a ostatními předpisy k zajištění bezpečnosti a ochrany zdraví při </a:t>
            </a:r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práci. Ty pak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musí při své práci dodržovat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55574" y="3966894"/>
            <a:ext cx="7560766" cy="830997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600" b="1" dirty="0" smtClean="0"/>
              <a:t>Znalost </a:t>
            </a:r>
            <a:r>
              <a:rPr lang="cs-CZ" sz="1600" b="1" dirty="0"/>
              <a:t>základních povinností vyplývajících z právních a ostatních předpisů a požadavků zaměstnavatele k zajištění </a:t>
            </a:r>
            <a:r>
              <a:rPr lang="cs-CZ" sz="1600" b="1" dirty="0" smtClean="0"/>
              <a:t>BOZP </a:t>
            </a:r>
            <a:r>
              <a:rPr lang="cs-CZ" sz="1600" b="1" dirty="0"/>
              <a:t>je nedílnou a trvalou součástí kvalifikačních předpokladů zaměstnance</a:t>
            </a:r>
            <a:r>
              <a:rPr lang="cs-CZ" sz="1600" dirty="0"/>
              <a:t>.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04405" y="478075"/>
            <a:ext cx="74882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Úvod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problematiky bezpečnosti a ochrany zdraví při 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</a:t>
            </a:r>
            <a:endParaRPr lang="cs-CZ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4" y="5181211"/>
            <a:ext cx="7560766" cy="584775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sz="1600" b="1" dirty="0" smtClean="0"/>
              <a:t>Poskytování informací o </a:t>
            </a:r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právních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600" b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ostatních předpisech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zajištění </a:t>
            </a:r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BOZP probíhá formou nástupního/vstupního školení BOZP.</a:t>
            </a:r>
          </a:p>
        </p:txBody>
      </p:sp>
      <p:pic>
        <p:nvPicPr>
          <p:cNvPr id="15" name="Obrázek 14" descr="Práva a povinnosti zaměstnanců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2886" y="2204864"/>
            <a:ext cx="1471334" cy="172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40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590124" y="898165"/>
            <a:ext cx="7560766" cy="830997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cs-CZ" sz="1600" b="1" dirty="0"/>
              <a:t>Vykonávej jen práci sjednanou v pracovní </a:t>
            </a:r>
            <a:r>
              <a:rPr lang="cs-CZ" sz="1600" b="1" dirty="0" smtClean="0"/>
              <a:t>smlouvě </a:t>
            </a:r>
            <a:r>
              <a:rPr lang="cs-CZ" sz="1600" b="1" dirty="0"/>
              <a:t>a na místě výkonu práce </a:t>
            </a:r>
            <a:r>
              <a:rPr lang="cs-CZ" sz="1600" dirty="0"/>
              <a:t>(pracovišti, pracovním místě), které určí a v pracovní smlouvě uvede zaměstnavatel.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04405" y="478075"/>
            <a:ext cx="74882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Několik užitečných rad</a:t>
            </a:r>
            <a:endParaRPr lang="cs-CZ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93235" y="1795004"/>
            <a:ext cx="7560766" cy="830997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cs-CZ" sz="1600" b="1" dirty="0" smtClean="0"/>
              <a:t>Nevykonávej </a:t>
            </a:r>
            <a:r>
              <a:rPr lang="cs-CZ" sz="1600" b="1" dirty="0"/>
              <a:t>žádný úkol bez náležitého proškolení </a:t>
            </a:r>
            <a:r>
              <a:rPr lang="cs-CZ" sz="1600" dirty="0" smtClean="0"/>
              <a:t>(vč. školení </a:t>
            </a:r>
            <a:r>
              <a:rPr lang="cs-CZ" sz="1600" dirty="0"/>
              <a:t>o  právních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ostatních předpisech k zajištění bezpečnosti a ochrany zdraví při </a:t>
            </a:r>
            <a:r>
              <a:rPr lang="cs-CZ" sz="1600" dirty="0" smtClean="0"/>
              <a:t>práci, tj. školení o BOZP).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04405" y="2699152"/>
            <a:ext cx="7560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Při práci </a:t>
            </a:r>
            <a:r>
              <a:rPr lang="cs-CZ" sz="1600" b="1" dirty="0"/>
              <a:t>dodržuj právní a ostatní předpisy a pokyny zaměstnavatele 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k </a:t>
            </a:r>
            <a:r>
              <a:rPr lang="cs-CZ" sz="1600" b="1" dirty="0"/>
              <a:t>zajištění bezpečnosti a ochrany zdraví při práci. </a:t>
            </a:r>
            <a:r>
              <a:rPr lang="cs-CZ" sz="1600" dirty="0"/>
              <a:t>Dbej pokynů </a:t>
            </a:r>
            <a:r>
              <a:rPr lang="cs-CZ" sz="1600" dirty="0" smtClean="0"/>
              <a:t>nadřízených </a:t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dodržuj pracovní </a:t>
            </a:r>
            <a:r>
              <a:rPr lang="cs-CZ" sz="1600" dirty="0" smtClean="0"/>
              <a:t>kázeň. 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68140" y="3647569"/>
            <a:ext cx="7560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Při práci </a:t>
            </a:r>
            <a:r>
              <a:rPr lang="cs-CZ" sz="1600" b="1" dirty="0"/>
              <a:t>dodržuj stanovené technologické a pracovní postupy a používej určené pracovní prostředky, pomůcky, stroje, nástroje, nářadí a dopravní prostředky.</a:t>
            </a:r>
            <a:r>
              <a:rPr lang="cs-CZ" sz="1600" dirty="0"/>
              <a:t> </a:t>
            </a:r>
            <a:r>
              <a:rPr lang="cs-CZ" sz="1600" dirty="0" smtClean="0"/>
              <a:t> 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93235" y="4607566"/>
            <a:ext cx="75607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Při práci </a:t>
            </a:r>
            <a:r>
              <a:rPr lang="cs-CZ" sz="1600" b="1" dirty="0"/>
              <a:t>dbej technických, technologických, organizačních a jiných opatření zaměstnavatele, a používej přidělené osobní ochranné pracovní </a:t>
            </a:r>
            <a:r>
              <a:rPr lang="cs-CZ" sz="1600" b="1" dirty="0" smtClean="0"/>
              <a:t>prostředky.</a:t>
            </a:r>
            <a:r>
              <a:rPr lang="cs-CZ" sz="1600" dirty="0" smtClean="0"/>
              <a:t>  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604405" y="5331136"/>
            <a:ext cx="75607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Při práci </a:t>
            </a:r>
            <a:r>
              <a:rPr lang="cs-CZ" sz="1600" b="1" dirty="0" smtClean="0"/>
              <a:t>dodržuj </a:t>
            </a:r>
            <a:r>
              <a:rPr lang="cs-CZ" sz="1600" b="1" dirty="0"/>
              <a:t>zaměstnavatelem stanovené přestávky na oddech a jídlo 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a </a:t>
            </a:r>
            <a:r>
              <a:rPr lang="cs-CZ" sz="1600" b="1" dirty="0"/>
              <a:t>bezpečnostní </a:t>
            </a:r>
            <a:r>
              <a:rPr lang="cs-CZ" sz="1600" b="1" dirty="0" smtClean="0"/>
              <a:t>přestávky.</a:t>
            </a:r>
            <a:r>
              <a:rPr lang="cs-CZ" sz="1600" dirty="0" smtClean="0"/>
              <a:t>  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97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30752" y="3517324"/>
            <a:ext cx="663459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Zaměstnanec má právo na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zajištění bezpečnosti a ochrany zdraví při </a:t>
            </a:r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 (BOZP),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informace o rizicích jeho práce a na informace o opatřeních na ochranu před jejich </a:t>
            </a:r>
            <a:r>
              <a:rPr lang="cs-CZ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působením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cs-CZ" sz="1600" b="1" dirty="0"/>
              <a:t> </a:t>
            </a:r>
            <a:endParaRPr lang="cs-CZ" sz="16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400" dirty="0" smtClean="0">
                <a:solidFill>
                  <a:srgbClr val="0070C0"/>
                </a:solidFill>
              </a:rPr>
              <a:t>Poskytování těchto informací, a dále informací </a:t>
            </a:r>
            <a:r>
              <a:rPr lang="cs-CZ" sz="1400" dirty="0">
                <a:solidFill>
                  <a:srgbClr val="0070C0"/>
                </a:solidFill>
              </a:rPr>
              <a:t>o </a:t>
            </a:r>
            <a:r>
              <a:rPr lang="cs-CZ" sz="14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právních </a:t>
            </a:r>
            <a:r>
              <a:rPr lang="cs-CZ" sz="1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ostatních předpisech </a:t>
            </a:r>
            <a:r>
              <a:rPr lang="cs-CZ" sz="1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zajištění BOZP probíhá formou nástupního/vstupního školení BOZP</a:t>
            </a:r>
            <a:r>
              <a:rPr lang="cs-CZ" sz="14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cs-CZ" sz="1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Později formou opakovaného (/periodického) nebo mimořádného školení BOZP.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400" dirty="0" smtClean="0">
                <a:solidFill>
                  <a:srgbClr val="0070C0"/>
                </a:solidFill>
              </a:rPr>
              <a:t>Informace </a:t>
            </a:r>
            <a:r>
              <a:rPr lang="cs-CZ" sz="1400" dirty="0">
                <a:solidFill>
                  <a:srgbClr val="0070C0"/>
                </a:solidFill>
              </a:rPr>
              <a:t>musí být zaměstnanci poskytnuty v mateřském jazyce, a musí mu být srozumitelné.</a:t>
            </a:r>
            <a:endParaRPr lang="cs-CZ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závěru nástupního/vstupního </a:t>
            </a:r>
            <a:r>
              <a:rPr lang="cs-CZ" sz="14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nebo opakovaného školení </a:t>
            </a:r>
            <a:r>
              <a:rPr lang="cs-CZ" sz="1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BOZP</a:t>
            </a:r>
            <a:r>
              <a:rPr lang="cs-CZ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zaměstnanec stvrzuje podpisem, že poskytnutým informacím porozuměl. Nebojte se proto </a:t>
            </a:r>
            <a:r>
              <a:rPr lang="cs-CZ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během školení na cokoliv zeptat</a:t>
            </a:r>
            <a:r>
              <a:rPr lang="cs-CZ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88869" y="463800"/>
            <a:ext cx="7652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Zákonná práva a povinnosti zaměstnanců na úseku bezpečnosti 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práce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" name="Šrafovaná šipka doprava 3"/>
          <p:cNvSpPr/>
          <p:nvPr/>
        </p:nvSpPr>
        <p:spPr>
          <a:xfrm>
            <a:off x="755576" y="3699300"/>
            <a:ext cx="832576" cy="550514"/>
          </a:xfrm>
          <a:prstGeom prst="stripedRightArrow">
            <a:avLst/>
          </a:prstGeom>
          <a:solidFill>
            <a:srgbClr val="92D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99017" y="1162645"/>
            <a:ext cx="756076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pohledu BOZP má zaměstnanec jak práva, tak povinnosti. 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99017" y="2911932"/>
            <a:ext cx="7488237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Práva zaměstnance</a:t>
            </a:r>
          </a:p>
        </p:txBody>
      </p:sp>
      <p:sp>
        <p:nvSpPr>
          <p:cNvPr id="8" name="Vodorovný svitek 7"/>
          <p:cNvSpPr/>
          <p:nvPr/>
        </p:nvSpPr>
        <p:spPr>
          <a:xfrm>
            <a:off x="1259632" y="1581059"/>
            <a:ext cx="5508227" cy="567998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Poznej své povinnosti </a:t>
            </a:r>
            <a:r>
              <a:rPr lang="cs-CZ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Plň své povinnosti 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Vodorovný svitek 21"/>
          <p:cNvSpPr/>
          <p:nvPr/>
        </p:nvSpPr>
        <p:spPr>
          <a:xfrm>
            <a:off x="2483768" y="2127124"/>
            <a:ext cx="5508227" cy="567998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Poznej svá práva </a:t>
            </a:r>
            <a:r>
              <a:rPr lang="cs-CZ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Trvej na svých právech 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38914"/>
      </p:ext>
    </p:extLst>
  </p:cSld>
  <p:clrMapOvr>
    <a:masterClrMapping/>
  </p:clrMapOvr>
</p:sld>
</file>

<file path=ppt/theme/theme1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DUM-PPT-šablona</Template>
  <TotalTime>1079</TotalTime>
  <Words>1352</Words>
  <Application>Microsoft Office PowerPoint</Application>
  <PresentationFormat>Předvádění na obrazovce (4:3)</PresentationFormat>
  <Paragraphs>92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DUM-PPT-šablona</vt:lpstr>
      <vt:lpstr> BEZPEČNOST A OCHRANA ZDRAVÍ PŘI PRÁCI   práva a povinnosti zaměstnanců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učebního materiálu</dc:title>
  <dc:creator>Tereza Bížová</dc:creator>
  <dc:description>Dostupné z Metodického portálu www.rvp.cz, ISSN: 1802-4785, financovaného z ESF a státního rozpočtu ČR. Provozováno Výzkumným ústavem pedagogickým v Praze.</dc:description>
  <cp:lastModifiedBy>petr</cp:lastModifiedBy>
  <cp:revision>279</cp:revision>
  <dcterms:created xsi:type="dcterms:W3CDTF">2010-10-19T08:27:42Z</dcterms:created>
  <dcterms:modified xsi:type="dcterms:W3CDTF">2020-04-21T07:32:29Z</dcterms:modified>
</cp:coreProperties>
</file>