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329" r:id="rId4"/>
    <p:sldId id="314" r:id="rId5"/>
    <p:sldId id="286" r:id="rId6"/>
    <p:sldId id="300" r:id="rId7"/>
    <p:sldId id="304" r:id="rId8"/>
    <p:sldId id="275" r:id="rId9"/>
    <p:sldId id="288" r:id="rId10"/>
    <p:sldId id="310" r:id="rId11"/>
    <p:sldId id="331" r:id="rId12"/>
    <p:sldId id="276" r:id="rId13"/>
    <p:sldId id="323" r:id="rId14"/>
    <p:sldId id="316" r:id="rId15"/>
    <p:sldId id="328" r:id="rId16"/>
    <p:sldId id="317" r:id="rId17"/>
    <p:sldId id="322" r:id="rId18"/>
    <p:sldId id="284" r:id="rId19"/>
    <p:sldId id="307" r:id="rId20"/>
    <p:sldId id="267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hnova Irena" initials="KI" lastIdx="0" clrIdx="0">
    <p:extLst>
      <p:ext uri="{19B8F6BF-5375-455C-9EA6-DF929625EA0E}">
        <p15:presenceInfo xmlns:p15="http://schemas.microsoft.com/office/powerpoint/2012/main" userId="Kuhnova I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99"/>
    <a:srgbClr val="F9B407"/>
    <a:srgbClr val="C9E9FF"/>
    <a:srgbClr val="0B88A5"/>
    <a:srgbClr val="BDEFFB"/>
    <a:srgbClr val="FFFFFF"/>
    <a:srgbClr val="9999FF"/>
    <a:srgbClr val="FFCC00"/>
    <a:srgbClr val="FFE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591" autoAdjust="0"/>
  </p:normalViewPr>
  <p:slideViewPr>
    <p:cSldViewPr>
      <p:cViewPr varScale="1">
        <p:scale>
          <a:sx n="110" d="100"/>
          <a:sy n="110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"/>
    </p:cViewPr>
  </p:sorterViewPr>
  <p:notesViewPr>
    <p:cSldViewPr>
      <p:cViewPr varScale="1">
        <p:scale>
          <a:sx n="55" d="100"/>
          <a:sy n="55" d="100"/>
        </p:scale>
        <p:origin x="-22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18827E-FDB3-442B-937A-DA61C5C3CFC6}" type="datetimeFigureOut">
              <a:rPr lang="cs-CZ"/>
              <a:pPr/>
              <a:t>19.06.2023</a:t>
            </a:fld>
            <a:endParaRPr lang="cs-CZ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85DEA66-F836-421F-9A2D-8FA803E78A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5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02549-4AAF-4141-809A-70B99DA52550}" type="datetimeFigureOut">
              <a:rPr lang="cs-CZ"/>
              <a:pPr>
                <a:defRPr/>
              </a:pPr>
              <a:t>19.06.2023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96DAB4-57E1-442B-84F0-E93291D5F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29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428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7588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9783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6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9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4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7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1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8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00113" y="6381750"/>
            <a:ext cx="7488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cs-CZ">
                <a:latin typeface="Arial" charset="0"/>
              </a:rPr>
              <a:t>Autorem materiálu a všech jeho částí, není-li uvedeno jinak, je (jméno a příjmení autora).</a:t>
            </a:r>
            <a:br>
              <a:rPr lang="cs-CZ">
                <a:latin typeface="Arial" charset="0"/>
              </a:rPr>
            </a:br>
            <a:r>
              <a:rPr lang="cs-CZ">
                <a:latin typeface="Arial" charset="0"/>
              </a:rPr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://www.parlamentnilisty.cz/arena/monitor/Na-ministerstvu-radi-policie-Zatkla-dva-lidi-z-IT-614644&amp;psig=AOvVaw34ennoN1x-HLc3g4mVRH-P&amp;ust=1586941596497000&amp;source=images&amp;cd=vfe&amp;ved=0CAIQjRxqFwoTCMCHjJzI5-gCFQAAAAAdAAAAAB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irka.cz/" TargetMode="External"/><Relationship Id="rId7" Type="http://schemas.openxmlformats.org/officeDocument/2006/relationships/hyperlink" Target="http://ebozp.vubp.cz/wiki/index.php/Hlavn%C3%AD_stran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ki.knihovna.cz/index.php?title=Pr%C3%A1vn%C3%AD_p%C5%99edpisy" TargetMode="External"/><Relationship Id="rId5" Type="http://schemas.openxmlformats.org/officeDocument/2006/relationships/hyperlink" Target="https://cs.wikipedia.org/wiki/Neznalost_z%C3%A1kona_neomlouv%C3%A1" TargetMode="External"/><Relationship Id="rId4" Type="http://schemas.openxmlformats.org/officeDocument/2006/relationships/hyperlink" Target="https://cs.wikipedia.org/wiki/Kvalifika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354871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cs-CZ" sz="2400" b="1" dirty="0" smtClean="0"/>
              <a:t>BEZPEČNOST </a:t>
            </a:r>
            <a:r>
              <a:rPr lang="cs-CZ" sz="2400" b="1" dirty="0"/>
              <a:t>A OCHRANA ZDRAVÍ PŘI PRÁCI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b="1" kern="0" cap="all" dirty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základní právní </a:t>
            </a:r>
            <a:r>
              <a:rPr lang="cs-CZ" b="1" kern="0" cap="all" dirty="0" smtClean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b="1" kern="0" cap="all" dirty="0" smtClean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b="1" kern="0" cap="all" dirty="0" smtClean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předpisy </a:t>
            </a:r>
            <a:r>
              <a:rPr lang="cs-CZ" b="1" kern="0" cap="all" dirty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BOZP</a:t>
            </a:r>
            <a: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569349" y="5890781"/>
            <a:ext cx="7151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/>
              <a:t>Zpracoval kolektiv autorů z Výzkumného ústavu bezpečnosti práce, v. v. i., v rámci projektu TIRSMPSV701 </a:t>
            </a:r>
            <a:r>
              <a:rPr lang="cs-CZ" sz="1200" dirty="0"/>
              <a:t>Inovativní řešení skupiny potřeb v oblasti optimalizace předpisů, postupů </a:t>
            </a:r>
            <a:r>
              <a:rPr lang="cs-CZ" sz="1200" dirty="0" smtClean="0"/>
              <a:t>a </a:t>
            </a:r>
            <a:r>
              <a:rPr lang="cs-CZ" sz="1200" dirty="0"/>
              <a:t>opatření </a:t>
            </a:r>
            <a:r>
              <a:rPr lang="cs-CZ" sz="1200" dirty="0" smtClean="0"/>
              <a:t>BOZP </a:t>
            </a:r>
            <a:r>
              <a:rPr lang="cs-CZ" sz="1200" dirty="0"/>
              <a:t>včetně diseminačních </a:t>
            </a:r>
            <a:r>
              <a:rPr lang="cs-CZ" sz="1200" dirty="0" smtClean="0"/>
              <a:t>opatření (TIMPSV0007 Podpora </a:t>
            </a:r>
            <a:r>
              <a:rPr lang="cs-CZ" sz="1200" dirty="0"/>
              <a:t>rozvoje odborných kompetencí budoucí pracovní síly </a:t>
            </a:r>
            <a:r>
              <a:rPr lang="cs-CZ" sz="1200" dirty="0" smtClean="0"/>
              <a:t>k</a:t>
            </a:r>
            <a:r>
              <a:rPr lang="cs-CZ" sz="1200" dirty="0"/>
              <a:t> bezpečnosti a ochraně zdraví při </a:t>
            </a:r>
            <a:r>
              <a:rPr lang="cs-CZ" sz="1200" dirty="0" smtClean="0"/>
              <a:t>práci).</a:t>
            </a:r>
            <a:endParaRPr lang="cs-CZ" sz="1200" dirty="0"/>
          </a:p>
        </p:txBody>
      </p:sp>
      <p:pic>
        <p:nvPicPr>
          <p:cNvPr id="1026" name="Picture 2" descr="Na ministerstvu řádí policie: Zatkla dva lidi z IT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1" y="159396"/>
            <a:ext cx="2065795" cy="10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13822"/>
            <a:ext cx="926114" cy="584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0"/>
            <a:ext cx="1894303" cy="9201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75656" y="217706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rgbClr val="F037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solidFill>
                  <a:srgbClr val="F03741"/>
                </a:solidFill>
              </a:rPr>
              <a:t>Tento projekt a jím dosažené výsledky byly spolufinancovány se </a:t>
            </a:r>
            <a:r>
              <a:rPr lang="cs-CZ" sz="1200" dirty="0">
                <a:solidFill>
                  <a:srgbClr val="F03741"/>
                </a:solidFill>
              </a:rPr>
              <a:t>státní </a:t>
            </a:r>
            <a:r>
              <a:rPr lang="cs-CZ" sz="1200" dirty="0" smtClean="0">
                <a:solidFill>
                  <a:srgbClr val="F03741"/>
                </a:solidFill>
              </a:rPr>
              <a:t>podporou Technologické agentury ČR v rámci Programu BETA2.</a:t>
            </a:r>
          </a:p>
          <a:p>
            <a:pPr algn="ctr"/>
            <a:r>
              <a:rPr lang="cs-CZ" sz="1200" b="1" dirty="0" smtClean="0">
                <a:solidFill>
                  <a:srgbClr val="F03741"/>
                </a:solidFill>
              </a:rPr>
              <a:t>www.tacr.cz</a:t>
            </a:r>
          </a:p>
          <a:p>
            <a:pPr algn="ctr">
              <a:lnSpc>
                <a:spcPct val="150000"/>
              </a:lnSpc>
            </a:pPr>
            <a:r>
              <a:rPr lang="cs-CZ" sz="1200" i="1" dirty="0" smtClean="0">
                <a:solidFill>
                  <a:srgbClr val="F03741"/>
                </a:solidFill>
              </a:rPr>
              <a:t>Výzkum užitečný pro společnost</a:t>
            </a:r>
            <a:r>
              <a:rPr lang="cs-CZ" sz="1200" i="1" dirty="0" smtClean="0">
                <a:solidFill>
                  <a:srgbClr val="FF0000"/>
                </a:solidFill>
              </a:rPr>
              <a:t>.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40895" y="4698181"/>
            <a:ext cx="42577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aktualizace</a:t>
            </a:r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červen 2023</a:t>
            </a:r>
          </a:p>
        </p:txBody>
      </p:sp>
    </p:spTree>
    <p:extLst>
      <p:ext uri="{BB962C8B-B14F-4D97-AF65-F5344CB8AC3E}">
        <p14:creationId xmlns:p14="http://schemas.microsoft.com/office/powerpoint/2010/main" val="31591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17928" y="4909100"/>
            <a:ext cx="7488237" cy="646331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Právo na bezpečnou a zdraví neohrožující práci, požadavky kladené </a:t>
            </a:r>
            <a:b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  zaměstnance a zaměstnavatele, ochrana práv zaměstnance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7010" y="5636381"/>
            <a:ext cx="74882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Zákon </a:t>
            </a:r>
            <a:r>
              <a:rPr lang="cs-CZ" sz="1500" dirty="0"/>
              <a:t>č. 262/2006 Sb., zákoník práce, ve znění pozdějších </a:t>
            </a:r>
            <a:r>
              <a:rPr lang="cs-CZ" sz="1500" dirty="0" smtClean="0"/>
              <a:t>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Nařízení vlády č. 201/2010 Sb</a:t>
            </a:r>
            <a:r>
              <a:rPr lang="cs-CZ" sz="1500" dirty="0" smtClean="0"/>
              <a:t>., </a:t>
            </a:r>
            <a:r>
              <a:rPr lang="cs-CZ" sz="1500" dirty="0"/>
              <a:t>o způsobu evidence úrazů, hlášení a zasílání záznamu </a:t>
            </a:r>
            <a:r>
              <a:rPr lang="cs-CZ" sz="1500" dirty="0" smtClean="0"/>
              <a:t>o </a:t>
            </a:r>
            <a:r>
              <a:rPr lang="cs-CZ" sz="1500" dirty="0"/>
              <a:t>úrazu, ve znění pozdějších </a:t>
            </a:r>
            <a:r>
              <a:rPr lang="cs-CZ" sz="1500" dirty="0" smtClean="0"/>
              <a:t>předpisů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48680" y="4130572"/>
            <a:ext cx="305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tematický </a:t>
            </a:r>
            <a:r>
              <a:rPr lang="cs-CZ" b="1" cap="all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56280" y="4487235"/>
            <a:ext cx="76115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dirty="0" smtClean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(pro vybrané tematické okruhy)</a:t>
            </a:r>
            <a:endParaRPr lang="cs-CZ" sz="1500" dirty="0">
              <a:solidFill>
                <a:srgbClr val="0099FF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529431" y="477267"/>
            <a:ext cx="8229600" cy="669158"/>
          </a:xfrm>
        </p:spPr>
        <p:txBody>
          <a:bodyPr/>
          <a:lstStyle/>
          <a:p>
            <a: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cap="all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cap="all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Neznalost práva neomlouvá</a:t>
            </a:r>
            <a:b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  </a:t>
            </a:r>
            <a:endParaRPr lang="cs-CZ" sz="32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7" y="3024301"/>
            <a:ext cx="669391" cy="1066067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408972" y="3676861"/>
            <a:ext cx="3470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cap="all" dirty="0" smtClean="0">
                <a:solidFill>
                  <a:schemeClr val="bg1">
                    <a:lumMod val="6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</a:rPr>
              <a:t>pracovní poměr </a:t>
            </a:r>
            <a:endParaRPr lang="cs-CZ" sz="2000" b="1" cap="all" dirty="0">
              <a:solidFill>
                <a:schemeClr val="bg1">
                  <a:lumMod val="6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594327" y="295064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cap="all" dirty="0" smtClean="0">
                <a:solidFill>
                  <a:schemeClr val="bg1">
                    <a:lumMod val="6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</a:rPr>
              <a:t>brigáda</a:t>
            </a:r>
            <a:endParaRPr lang="cs-CZ" sz="2000" b="1" cap="all" dirty="0">
              <a:solidFill>
                <a:schemeClr val="bg1">
                  <a:lumMod val="6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64853" y="1306336"/>
            <a:ext cx="7626734" cy="1477328"/>
          </a:xfrm>
          <a:prstGeom prst="rect">
            <a:avLst/>
          </a:prstGeom>
          <a:ln w="28575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500" b="1" dirty="0" smtClean="0"/>
              <a:t>Znalost </a:t>
            </a:r>
            <a:r>
              <a:rPr lang="cs-CZ" sz="1500" b="1" dirty="0"/>
              <a:t>základních povinností vyplývajících z právních a ostatních předpisů </a:t>
            </a:r>
            <a:r>
              <a:rPr lang="cs-CZ" sz="1500" b="1" dirty="0" smtClean="0"/>
              <a:t/>
            </a:r>
            <a:br>
              <a:rPr lang="cs-CZ" sz="1500" b="1" dirty="0" smtClean="0"/>
            </a:br>
            <a:r>
              <a:rPr lang="cs-CZ" sz="1500" b="1" dirty="0" smtClean="0"/>
              <a:t>a </a:t>
            </a:r>
            <a:r>
              <a:rPr lang="cs-CZ" sz="1500" b="1" dirty="0"/>
              <a:t>požadavků zaměstnavatele k zajištění bezpečnosti a ochrany zdraví při práci je nedílnou a trvalou součástí kvalifikačních předpokladů zaměstnance</a:t>
            </a:r>
            <a:r>
              <a:rPr lang="cs-CZ" sz="1500" b="1" dirty="0" smtClean="0"/>
              <a:t>. Nad rámec školení zaměstnanců o BOZP jsou všechny české a československé předpisy ze </a:t>
            </a:r>
            <a:r>
              <a:rPr lang="cs-CZ" sz="1500" b="1" dirty="0"/>
              <a:t>Sbírky zákonů </a:t>
            </a:r>
            <a:r>
              <a:rPr lang="cs-CZ" sz="1500" b="1" dirty="0" smtClean="0"/>
              <a:t>dostupné prostřednictvím internetového archivu Zákonyprolidi.cz, a to od </a:t>
            </a:r>
            <a:r>
              <a:rPr lang="cs-CZ" sz="1500" b="1" dirty="0"/>
              <a:t>roku 1945 až do současnosti jak v původním, tak i </a:t>
            </a:r>
            <a:r>
              <a:rPr lang="cs-CZ" sz="1500" b="1" dirty="0" smtClean="0"/>
              <a:t>v aktuálním </a:t>
            </a:r>
            <a:r>
              <a:rPr lang="cs-CZ" sz="1500" b="1" dirty="0"/>
              <a:t>znění. </a:t>
            </a:r>
          </a:p>
        </p:txBody>
      </p:sp>
    </p:spTree>
    <p:extLst>
      <p:ext uri="{BB962C8B-B14F-4D97-AF65-F5344CB8AC3E}">
        <p14:creationId xmlns:p14="http://schemas.microsoft.com/office/powerpoint/2010/main" val="30227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827583" y="1052736"/>
            <a:ext cx="748823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Zákon </a:t>
            </a:r>
            <a:r>
              <a:rPr lang="cs-CZ" sz="1500" dirty="0"/>
              <a:t>č. 262/2006 Sb., zákoník práce, ve znění pozdějších 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Nařízení vlády č. 589/2006 Sb., kterým se stanoví odchylná úprava pracovní doby a doby odpočinku zaměstnanců v dopravě, ve znění pozdějších 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Zákon č. 309/2006 Sb., kterým se upravují další požadavky bezpečnosti a ochrany zdraví při práci v pracovněprávních vztazích a o zajištění bezpečnosti a ochrany zdraví při činnosti nebo poskytování služeb mimo pracovněprávní vztahy (zákon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zajištění dalších podmínek bezpečnosti a ochrany zdraví při práci), ve znění pozdějších 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361/2007 Sb., kterým se stanoví podmínky ochrany zdraví při práci, ve znění pozdějších předpisů </a:t>
            </a:r>
            <a:endParaRPr lang="cs-CZ" sz="1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567/2006 Sb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minimální mzdě, o nejnižších úrovních zaručené mzdy,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vymezení ztíženého pracovního prostředí a o výši příplatku ke mzdě za práci ve ztíženém pracovním prostředí, ve znění pozdějších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168/2002 Sb., kterým se stanoví způsob organizace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práce</a:t>
            </a:r>
            <a:b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pracovních postupů, které je zaměstnavatel povinen zajistit při provozování dopravy dopravními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27/2002 Sb., kterým se stanoví způsob organizace práce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pracovních postupů, které je zaměstnavatel povinen zajistit při práci související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chovem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zvířat</a:t>
            </a:r>
            <a:endParaRPr lang="cs-CZ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378/2001 Sb., kterým se stanoví bližší požadavky na bezpečný provoz a používání strojů, technických zařízení, přístrojů a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nářadí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404664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Pracovní podmínky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849806" y="332656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Pracovní prostředí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95861" y="836712"/>
            <a:ext cx="7596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Zákon č. 262/2006 Sb., zákoník práce, ve znění pozdějších </a:t>
            </a:r>
            <a:r>
              <a:rPr lang="cs-CZ" sz="1500" dirty="0" smtClean="0"/>
              <a:t>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Zákon č. 309/2006 Sb., kterým se upravují další požadavky bezpečnosti a ochrany zdraví při práci v pracovněprávních vztazích a o zajištění bezpečnosti a ochrany zdraví při činnosti nebo poskytování služeb mimo pracovněprávní vztahy (zákon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zajištění dalších podmínek bezpečnosti a ochrany zdraví při práci), ve znění pozdějších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Nařízení vlády č. 101/2005 Sb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o podrobnějších požadavcích na pracoviště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pracovní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Nařízení vlády č. 375/2017 Sb., o vzhledu, umístění a provedení bezpečnostních značek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značení a zavedení signálů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361/2007 Sb., kterým se stanoví podmínky ochrany zdraví při práci, ve znění pozdějších předpisů </a:t>
            </a:r>
            <a:endParaRPr lang="cs-CZ" sz="1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vlády č. 291/2015 Sb., o ochraně zdraví před neionizujícím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272/2011 Sb</a:t>
            </a: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ochraně zdraví před nepříznivými účinky hluku </a:t>
            </a: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vibrací,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ve znění pozdějších 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vlády č. 567/2006 Sb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o minimální mzdě, o nejnižších úrovních zaručené mzdy,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vymezení ztíženého pracovního prostředí a o výši příplatku ke mzdě za práci ve ztíženém pracovním prostředí, ve znění pozdějších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č. 180/2015 Sb.,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pracích a pracovištích, které jsou zakázány těhotným zaměstnankyním, zaměstnankyním, které kojí, a zaměstnankyním-matkám do konce devátého měsíce po porodu, o pracích a pracovištích, které jsou zakázány mladistvým zaměstnancům, a o podmínkách, za nichž mohou mladiství zaměstnanci výjimečně tyto práce konat z důvodu přípravy na povolání (vyhláška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zakázaných pracích a pracovištích)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554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833078" y="587194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Pracovní prostředí – pokračování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33078" y="1103423"/>
            <a:ext cx="7596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339/2017 Sb., o bližších požadavcích na způsob organizace práce </a:t>
            </a: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pracovních postupů při práci v lese a na pracovištích obdobného charakteru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591/2006 Sb</a:t>
            </a: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bližších minimálních požadavcích na bezpečnost </a:t>
            </a: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alt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ochranu zdraví při práci na staveništích,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ve znění pozdějších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vlády č. 362/2005 Sb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o bližších požadavcích na bezpečnost a ochranu zdraví při práci na pracovištích s nebezpečím pádu z výšky nebo do hloubky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vlády č. 406/2004 Sb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o bližších požadavcích na zajištění bezpečnosti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ochrany zdraví při práci v prostředí s nebezpečím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výbuchu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12" y="3861048"/>
            <a:ext cx="2143536" cy="255911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586855" cy="21099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49" y="3495731"/>
            <a:ext cx="2252739" cy="22432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949" y="3355082"/>
            <a:ext cx="690562" cy="7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63" y="5674841"/>
            <a:ext cx="1691680" cy="11277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900807"/>
            <a:ext cx="1162050" cy="781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607" y="5885023"/>
            <a:ext cx="971550" cy="876300"/>
          </a:xfrm>
          <a:prstGeom prst="rect">
            <a:avLst/>
          </a:prstGeom>
        </p:spPr>
      </p:pic>
      <p:cxnSp>
        <p:nvCxnSpPr>
          <p:cNvPr id="17" name="Přímá spojnice 16"/>
          <p:cNvCxnSpPr/>
          <p:nvPr/>
        </p:nvCxnSpPr>
        <p:spPr>
          <a:xfrm>
            <a:off x="893169" y="4971649"/>
            <a:ext cx="7470955" cy="14218"/>
          </a:xfrm>
          <a:prstGeom prst="line">
            <a:avLst/>
          </a:prstGeom>
          <a:ln w="28575">
            <a:solidFill>
              <a:srgbClr val="F9B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833078" y="587194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Pracovní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prostředí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dokončení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59597" y="2615720"/>
            <a:ext cx="7457556" cy="1920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ákon 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309/2006 Sb., kterým se upravují další požadavky bezpečnosti a ochrany zdraví při práci v pracovněprávních vztazích a o zajištění bezpečnosti a ochrany zdraví při činnosti nebo poskytování služeb mimo pracovněprávní vztahy (zákon </a:t>
            </a:r>
            <a: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dalších podmínek bezpečnosti a ochrany zdraví při práci), ve znění pozdějších 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361/2007 Sb., kterým se stanoví podmínky ochrany zdraví při práci, ve znění pozdějších </a:t>
            </a:r>
            <a: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předpisů</a:t>
            </a:r>
          </a:p>
          <a:p>
            <a:endParaRPr lang="cs-CZ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874562" y="1562359"/>
            <a:ext cx="7457556" cy="480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ákon 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65/2017 Sb., o ochraně zdraví před škodlivými účinky návykových látek, </a:t>
            </a:r>
            <a: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znění pozdějších předpisů </a:t>
            </a:r>
            <a:endParaRPr lang="cs-CZ" sz="15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69" y="2142004"/>
            <a:ext cx="7443654" cy="3265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78" y="1085779"/>
            <a:ext cx="2666469" cy="36587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55" y="4470767"/>
            <a:ext cx="7020272" cy="435200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914400" y="2526892"/>
            <a:ext cx="7449724" cy="7361"/>
          </a:xfrm>
          <a:prstGeom prst="line">
            <a:avLst/>
          </a:prstGeom>
          <a:ln w="28575">
            <a:solidFill>
              <a:srgbClr val="F9B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827510" y="5074944"/>
            <a:ext cx="74980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Zákon č. 262/2006 Sb., zákoník práce, ve znění pozdějších </a:t>
            </a:r>
            <a:r>
              <a:rPr lang="cs-CZ" sz="1500" dirty="0" smtClean="0"/>
              <a:t>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Nařízení </a:t>
            </a:r>
            <a:r>
              <a:rPr lang="cs-CZ" sz="1500" dirty="0"/>
              <a:t>vlády č. 390/2021 Sb., o bližších podmínkách poskytování osobních 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dirty="0" smtClean="0"/>
              <a:t>ochranných </a:t>
            </a:r>
            <a:r>
              <a:rPr lang="cs-CZ" sz="1500" dirty="0"/>
              <a:t>pracovních prostředků, mycích, čisticích a dezinfekčních prostředků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57" y="6205149"/>
            <a:ext cx="550243" cy="57231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76" y="5836070"/>
            <a:ext cx="415729" cy="546899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9398">
            <a:off x="6103537" y="6055309"/>
            <a:ext cx="315067" cy="746281"/>
          </a:xfrm>
          <a:prstGeom prst="rect">
            <a:avLst/>
          </a:prstGeom>
        </p:spPr>
      </p:pic>
      <p:cxnSp>
        <p:nvCxnSpPr>
          <p:cNvPr id="28" name="Přímá spojnice 27"/>
          <p:cNvCxnSpPr/>
          <p:nvPr/>
        </p:nvCxnSpPr>
        <p:spPr>
          <a:xfrm>
            <a:off x="909320" y="1509165"/>
            <a:ext cx="7449724" cy="7361"/>
          </a:xfrm>
          <a:prstGeom prst="line">
            <a:avLst/>
          </a:prstGeom>
          <a:ln w="28575">
            <a:solidFill>
              <a:srgbClr val="F9B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72" y="3756246"/>
            <a:ext cx="1066914" cy="21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769355" y="1736692"/>
            <a:ext cx="748823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Zákon </a:t>
            </a:r>
            <a:r>
              <a:rPr lang="cs-CZ" sz="1500" dirty="0"/>
              <a:t>č. 262/2006 Sb., zákoník práce, ve znění pozdějších předpisů</a:t>
            </a:r>
          </a:p>
          <a:p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70113" y="692696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Odborná </a:t>
            </a:r>
            <a:r>
              <a:rPr lang="cs-CZ" dirty="0" smtClean="0">
                <a:solidFill>
                  <a:schemeClr val="bg1"/>
                </a:solidFill>
              </a:rPr>
              <a:t>způsobilost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7476" y="4828794"/>
            <a:ext cx="7488237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Zákon </a:t>
            </a:r>
            <a:r>
              <a:rPr lang="cs-CZ" sz="1500" dirty="0"/>
              <a:t>č. 309/2006 Sb., kterým se upravují další požadavky bezpečnosti a ochrany zdraví při práci v pracovněprávních vztazích a o zajištění bezpečnosti a ochrany zdraví při činnosti nebo poskytování služeb mimo pracovněprávní vztahy (zákon 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dirty="0" smtClean="0"/>
              <a:t>o </a:t>
            </a:r>
            <a:r>
              <a:rPr lang="cs-CZ" sz="1500" dirty="0"/>
              <a:t>zajištění dalších podmínek bezpečnosti a ochrany zdraví při práci), ve znění pozdějších předpisů </a:t>
            </a:r>
            <a:endParaRPr lang="cs-CZ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592/2006 Sb., o podmínkách akreditace a provádění zkoušek z odborné způsobilosti, ve znění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pozdějších předpisů</a:t>
            </a:r>
            <a:endParaRPr lang="cs-CZ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03078" y="2810287"/>
            <a:ext cx="7555272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Zákon </a:t>
            </a:r>
            <a:r>
              <a:rPr lang="cs-CZ" sz="1500" dirty="0"/>
              <a:t>č. 361/2000 Sb., o provozu na pozemních komunikacích a o změnách některých zákonů (zákon o silničním provozu), ve znění pozdějších </a:t>
            </a:r>
            <a:r>
              <a:rPr lang="cs-CZ" sz="1500" dirty="0" smtClean="0"/>
              <a:t>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194/2022 Sb., o požadavcích na odbornou způsobilost k výkonu činnosti na elektrických zařízeních a na odbornou způsobilost v elektrotechnice</a:t>
            </a:r>
            <a:endParaRPr lang="cs-CZ" sz="1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yhláška </a:t>
            </a:r>
            <a:r>
              <a:rPr lang="cs-CZ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č. 77/1965 Sb., o výcviku, způsobilosti a registraci obsluh stavebních </a:t>
            </a:r>
            <a:r>
              <a:rPr lang="cs-CZ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strojů</a:t>
            </a:r>
            <a:endParaRPr lang="cs-CZ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870113" y="1617146"/>
            <a:ext cx="7387480" cy="64146"/>
          </a:xfrm>
          <a:prstGeom prst="line">
            <a:avLst/>
          </a:prstGeom>
          <a:ln w="28575">
            <a:solidFill>
              <a:srgbClr val="F9B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29" y="4379527"/>
            <a:ext cx="5316341" cy="3573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29" y="1247313"/>
            <a:ext cx="5558871" cy="369833"/>
          </a:xfrm>
          <a:prstGeom prst="rect">
            <a:avLst/>
          </a:prstGeom>
        </p:spPr>
      </p:pic>
      <p:cxnSp>
        <p:nvCxnSpPr>
          <p:cNvPr id="15" name="Přímá spojnice 14"/>
          <p:cNvCxnSpPr/>
          <p:nvPr/>
        </p:nvCxnSpPr>
        <p:spPr>
          <a:xfrm flipV="1">
            <a:off x="813329" y="4736882"/>
            <a:ext cx="7575113" cy="42438"/>
          </a:xfrm>
          <a:prstGeom prst="line">
            <a:avLst/>
          </a:prstGeom>
          <a:ln w="28575">
            <a:solidFill>
              <a:srgbClr val="F9B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55" y="2239630"/>
            <a:ext cx="5458829" cy="357957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827584" y="2632656"/>
            <a:ext cx="7560858" cy="22336"/>
          </a:xfrm>
          <a:prstGeom prst="line">
            <a:avLst/>
          </a:prstGeom>
          <a:ln w="28575">
            <a:solidFill>
              <a:srgbClr val="F9B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33078" y="1647454"/>
            <a:ext cx="7488238" cy="240065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Zákon č. 262/2006 Sb., zákoník práce, ve znění pozdějších </a:t>
            </a:r>
            <a:r>
              <a:rPr lang="cs-CZ" sz="1500" dirty="0" smtClean="0"/>
              <a:t>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Zákon </a:t>
            </a:r>
            <a:r>
              <a:rPr lang="cs-CZ" sz="1500" dirty="0"/>
              <a:t>č. 258/2000 Sb., o ochraně veřejného zdraví, ve znění pozdějších </a:t>
            </a:r>
            <a:r>
              <a:rPr lang="cs-CZ" sz="1500" dirty="0" smtClean="0"/>
              <a:t>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Zákon </a:t>
            </a:r>
            <a:r>
              <a:rPr lang="cs-CZ" sz="1500" dirty="0"/>
              <a:t>č. 373/2011 Sb., o specifických zdravotních službách, ve znění pozdějších </a:t>
            </a:r>
            <a:r>
              <a:rPr lang="cs-CZ" sz="1500" dirty="0" smtClean="0"/>
              <a:t>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Vyhláška </a:t>
            </a:r>
            <a:r>
              <a:rPr lang="cs-CZ" sz="1500" dirty="0"/>
              <a:t>č. 277/2004 Sb., o stanovení zdravotní způsobilosti k řízení motorových vozidel, zdravotní způsobilosti k řízení motorových vozidel s podmínkou a náležitosti lékařského potvrzení osvědčujícího zdravotní důvody, pro něž se za jízdy nelze na sedadle motorového vozidla připoutat bezpečnostním pásem (vyhláška o zdravotní způsobilosti k řízení motorových vozidel), ve znění pozdějších </a:t>
            </a:r>
            <a:r>
              <a:rPr lang="cs-CZ" sz="1500" dirty="0" smtClean="0"/>
              <a:t>předpisů</a:t>
            </a:r>
            <a:endParaRPr lang="cs-CZ" sz="1500" dirty="0"/>
          </a:p>
        </p:txBody>
      </p:sp>
      <p:sp>
        <p:nvSpPr>
          <p:cNvPr id="6" name="Obdélník 5"/>
          <p:cNvSpPr/>
          <p:nvPr/>
        </p:nvSpPr>
        <p:spPr>
          <a:xfrm>
            <a:off x="833078" y="587194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</a:rPr>
              <a:t>Zdravotní způsobilost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827493" y="1515291"/>
            <a:ext cx="7480484" cy="13133"/>
          </a:xfrm>
          <a:prstGeom prst="line">
            <a:avLst/>
          </a:prstGeom>
          <a:ln w="28575">
            <a:solidFill>
              <a:srgbClr val="F9B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71" y="1075556"/>
            <a:ext cx="4259124" cy="39582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3078" y="4555546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Požární ochrana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33077" y="4970458"/>
            <a:ext cx="7488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</a:t>
            </a:r>
            <a:r>
              <a:rPr lang="cs-CZ" sz="1400" dirty="0" smtClean="0"/>
              <a:t>ákon </a:t>
            </a:r>
            <a:r>
              <a:rPr lang="cs-CZ" sz="1400" dirty="0"/>
              <a:t>č. 133/1985 Sb., o požární ochraně, ve znění pozdějších </a:t>
            </a:r>
            <a:r>
              <a:rPr lang="cs-CZ" sz="1400" dirty="0" smtClean="0"/>
              <a:t>předpisů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12" y="5554251"/>
            <a:ext cx="1453841" cy="107506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5554251"/>
            <a:ext cx="1166326" cy="11657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70226"/>
            <a:ext cx="1146676" cy="11461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277" y="5482182"/>
            <a:ext cx="1257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93255" y="980728"/>
            <a:ext cx="7772400" cy="1080120"/>
          </a:xfrm>
        </p:spPr>
        <p:txBody>
          <a:bodyPr/>
          <a:lstStyle/>
          <a:p>
            <a:pPr algn="just" eaLnBrk="1" hangingPunct="1"/>
            <a:r>
              <a:rPr lang="cs-C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Zaměstnávání žen a mladistvých, a bezpečnost a ochranu zdraví při práci těchto specifických skupin zaměstnanců, vč. přehledu právních předpisů, řeší samostatný digitální učební materiál pro gymnaziální a odborné vzdělávání.</a:t>
            </a:r>
            <a:endParaRPr lang="cs-CZ" sz="1400" dirty="0" smtClean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25175"/>
            <a:ext cx="4089663" cy="2590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96023"/>
            <a:ext cx="576064" cy="577667"/>
          </a:xfrm>
          <a:prstGeom prst="rect">
            <a:avLst/>
          </a:prstGeom>
        </p:spPr>
      </p:pic>
      <p:pic>
        <p:nvPicPr>
          <p:cNvPr id="12" name="Obrázek 11" descr="Obrázek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3978" y="3645024"/>
            <a:ext cx="644957" cy="62309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93255" y="450612"/>
            <a:ext cx="7488237" cy="369332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BOZP žen a mladistvých zaměstnanců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5950" y="461739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sz="2400" cap="all" dirty="0" smtClean="0">
                <a:solidFill>
                  <a:srgbClr val="0099FF"/>
                </a:solidFill>
              </a:rPr>
              <a:t>Použité ZDROJE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615950" y="1196752"/>
            <a:ext cx="7988498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</a:t>
            </a:r>
            <a:endParaRPr lang="cs-CZ" sz="16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Sbírka předpisů České republiky</a:t>
            </a:r>
            <a:r>
              <a:rPr lang="cs-C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TORI Soft spol. s r. o.</a:t>
            </a:r>
            <a:r>
              <a:rPr lang="pt-B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[cit. 20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6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http://www.sbirka.cz/</a:t>
            </a:r>
            <a:r>
              <a:rPr lang="cs-CZ" sz="16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cs-CZ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Bezpečnost práce v kostce. </a:t>
            </a:r>
            <a:r>
              <a:rPr lang="cs-C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Státní úřad inspekce práce, 2019. 36 s.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ISBN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978-80-86333-23-6.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Kvalifikace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smtClean="0"/>
              <a:t>Wikipedie</a:t>
            </a:r>
            <a:r>
              <a:rPr lang="cs-CZ" sz="1600" i="1" dirty="0"/>
              <a:t>: otevřená encyklopedie</a:t>
            </a:r>
            <a:r>
              <a:rPr lang="cs-CZ" sz="1600" dirty="0"/>
              <a:t> [online]. </a:t>
            </a:r>
            <a:r>
              <a:rPr lang="cs-CZ" sz="1600" dirty="0" err="1"/>
              <a:t>MediaWiki</a:t>
            </a:r>
            <a:r>
              <a:rPr lang="cs-CZ" sz="1600" dirty="0"/>
              <a:t>, stránka naposledy editována 14. 8. 2019</a:t>
            </a:r>
            <a:r>
              <a:rPr lang="cs-CZ" sz="1600" dirty="0" smtClean="0">
                <a:solidFill>
                  <a:srgbClr val="C00000"/>
                </a:solidFill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[cit. 2019-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600" dirty="0" smtClean="0"/>
              <a:t>. </a:t>
            </a:r>
            <a:r>
              <a:rPr lang="cs-CZ" sz="1600" dirty="0"/>
              <a:t>Dostupný z: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cs.wikipedia.org/wiki/Kvalifikace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 smtClean="0"/>
              <a:t>Neznalost </a:t>
            </a:r>
            <a:r>
              <a:rPr lang="cs-CZ" sz="1600" dirty="0"/>
              <a:t>zákona </a:t>
            </a:r>
            <a:r>
              <a:rPr lang="cs-CZ" sz="1600" dirty="0" smtClean="0"/>
              <a:t>neomlouvá. </a:t>
            </a:r>
            <a:r>
              <a:rPr lang="cs-CZ" sz="1600" i="1" dirty="0"/>
              <a:t>Wikipedie: otevřená encyklopedie</a:t>
            </a:r>
            <a:r>
              <a:rPr lang="cs-CZ" sz="1600" dirty="0"/>
              <a:t> [online]. </a:t>
            </a:r>
            <a:r>
              <a:rPr lang="cs-CZ" sz="1600" dirty="0" err="1"/>
              <a:t>MediaWiki</a:t>
            </a:r>
            <a:r>
              <a:rPr lang="cs-CZ" sz="1600" dirty="0"/>
              <a:t>, stránka</a:t>
            </a:r>
            <a:r>
              <a:rPr lang="cs-CZ" sz="1600" dirty="0" smtClean="0"/>
              <a:t> </a:t>
            </a:r>
            <a:r>
              <a:rPr lang="cs-CZ" sz="1600" dirty="0"/>
              <a:t>naposledy editována 6. 3. 2019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[20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Dostupný z: </a:t>
            </a:r>
            <a:r>
              <a:rPr lang="cs-CZ" sz="1600" u="sng" dirty="0" smtClean="0">
                <a:hlinkClick r:id="rId5"/>
              </a:rPr>
              <a:t>https</a:t>
            </a:r>
            <a:r>
              <a:rPr lang="cs-CZ" sz="1600" u="sng" dirty="0">
                <a:hlinkClick r:id="rId5"/>
              </a:rPr>
              <a:t>://</a:t>
            </a:r>
            <a:r>
              <a:rPr lang="cs-CZ" sz="1600" u="sng" dirty="0" smtClean="0">
                <a:hlinkClick r:id="rId5"/>
              </a:rPr>
              <a:t>cs.wikipedia.org/wiki/Neznalost_z%C3%A1kona_neomlouv%C3%A1</a:t>
            </a:r>
            <a:r>
              <a:rPr lang="cs-CZ" sz="1600" dirty="0" smtClean="0"/>
              <a:t>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Právní předpisy. </a:t>
            </a:r>
            <a:r>
              <a:rPr lang="cs-CZ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WikiKnihovna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/>
              <a:t>MediaWiki</a:t>
            </a:r>
            <a:r>
              <a:rPr lang="cs-CZ" sz="1600" dirty="0"/>
              <a:t>, </a:t>
            </a:r>
            <a:r>
              <a:rPr lang="cs-CZ" sz="1600" dirty="0" smtClean="0"/>
              <a:t>stránka </a:t>
            </a:r>
            <a:r>
              <a:rPr lang="cs-CZ" sz="1600" dirty="0"/>
              <a:t>naposledy </a:t>
            </a:r>
            <a:r>
              <a:rPr lang="cs-CZ" sz="1600" dirty="0" smtClean="0"/>
              <a:t>editována </a:t>
            </a:r>
            <a:r>
              <a:rPr lang="cs-CZ" sz="1600" dirty="0"/>
              <a:t>28. 3. 2014</a:t>
            </a:r>
            <a:r>
              <a:rPr lang="cs-CZ" sz="1600" dirty="0" smtClean="0"/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[cit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2019-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Dostupný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wiki.knihovna.cz/</a:t>
            </a:r>
            <a:r>
              <a:rPr lang="cs-CZ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index.php?title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=Pr%C3%A1vn%C3%AD_p%C5%99edpisy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Encyklopedie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BOZP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MediaWiki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stránka naposledy editována 17. 9. 2019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cit. 2019-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http://ebozp.vubp.cz/wiki/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index.php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/Hlavn%C3%AD_strana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Obrázky</a:t>
            </a:r>
            <a:endParaRPr lang="cs-CZ" sz="1600" dirty="0">
              <a:solidFill>
                <a:srgbClr val="0099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 smtClean="0"/>
              <a:t>Fotobanka </a:t>
            </a:r>
            <a:r>
              <a:rPr lang="cs-CZ" sz="1600" dirty="0"/>
              <a:t>Depositphotos.com</a:t>
            </a:r>
            <a:r>
              <a:rPr lang="cs-CZ" sz="1600" b="1" dirty="0"/>
              <a:t> </a:t>
            </a:r>
            <a:r>
              <a:rPr lang="cs-CZ" sz="1600" dirty="0"/>
              <a:t>(v rámci standardní licence pro Výzkumný ústav bezpečnosti práce, v. v. i., na období květen 2019 až duben 2020).</a:t>
            </a:r>
            <a:endParaRPr lang="cs-CZ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600" dirty="0"/>
              <a:t>Fotobanka Pixabay.com (</a:t>
            </a:r>
            <a:r>
              <a:rPr lang="fr-FR" sz="1600" dirty="0"/>
              <a:t>pod licencí Public Domain (CC0</a:t>
            </a:r>
            <a:r>
              <a:rPr lang="cs-CZ" sz="1600" dirty="0"/>
              <a:t>)</a:t>
            </a:r>
            <a:r>
              <a:rPr lang="fr-FR" sz="1600" dirty="0"/>
              <a:t>). </a:t>
            </a:r>
            <a:endParaRPr lang="cs-CZ" sz="1600" dirty="0">
              <a:solidFill>
                <a:srgbClr val="FF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00112" y="476672"/>
            <a:ext cx="7488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99FF"/>
                </a:solidFill>
              </a:rPr>
              <a:t>Úvodem</a:t>
            </a:r>
            <a:endParaRPr lang="cs-CZ" sz="2400" b="1" dirty="0">
              <a:solidFill>
                <a:srgbClr val="0099FF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00112" y="1057382"/>
            <a:ext cx="7488238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Každý zaměstnanec potřebuje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znát nejen své pracovní povinnosti, ale i svá práva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Tzn., měl umět pracovat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 příslušnými právními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předpisy. </a:t>
            </a:r>
          </a:p>
          <a:p>
            <a:pPr marL="0" indent="0" algn="just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oblasti pracovního práva, které řeší podmínky vzniku, změny a zániku pracovního poměru a práva a povinnosti účastníků pracovněprávních vztahů (zaměstnanců a zaměstnavatelů)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dirty="0" smtClean="0"/>
              <a:t> 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800" dirty="0" smtClean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900112" y="5219858"/>
            <a:ext cx="7488238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omto digitálním učebním materiálu zjistíte, které předpisy to jsou, a co řeší. Je zde pro vás připravený:</a:t>
            </a:r>
            <a:endParaRPr lang="cs-C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celkový přehled předpisů, které upravují problematiku BOZP, 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tematický přehled vybraných předpisů.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17176"/>
            <a:ext cx="3048199" cy="1582180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900112" y="4444056"/>
            <a:ext cx="7488238" cy="6747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Problematiku bezpečnosti a ochrany zdraví při práci, která je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neodmyslitelnou, a zákonem vyžadovanou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součástí výkonu práce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upravují ještě další právní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předpisy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35696" y="248861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stěžejním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předpisem: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30842" y="480448"/>
            <a:ext cx="7488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99FF"/>
                </a:solidFill>
              </a:rPr>
              <a:t>Několik pojmů na úvod</a:t>
            </a:r>
            <a:endParaRPr lang="cs-CZ" sz="2400" b="1" dirty="0">
              <a:solidFill>
                <a:srgbClr val="0099FF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2134" y="2536711"/>
            <a:ext cx="49039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Bezpečnost </a:t>
            </a:r>
            <a:r>
              <a:rPr lang="cs-CZ" dirty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ochrana zdraví při </a:t>
            </a:r>
            <a:r>
              <a:rPr lang="cs-CZ" dirty="0" smtClean="0">
                <a:solidFill>
                  <a:srgbClr val="0099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práci (BOZP)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00111" y="2948679"/>
            <a:ext cx="7488237" cy="771432"/>
          </a:xfrm>
          <a:prstGeom prst="rect">
            <a:avLst/>
          </a:prstGeom>
          <a:solidFill>
            <a:srgbClr val="C9E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cs-CZ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 opatření (technických, organizačních, výchovných), která mají předcházet ohrožení nebo poškození lidského zdraví při práci nebo je snižovat na minimum.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4" name="Obrázek 13" descr="Práva a povinnosti zaměstnanců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9700" y="874197"/>
            <a:ext cx="5353443" cy="176020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22134" y="4933445"/>
            <a:ext cx="24288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FF"/>
                </a:solidFill>
              </a:rPr>
              <a:t>Požární ochrana (PO)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00111" y="5321854"/>
            <a:ext cx="7501625" cy="957372"/>
          </a:xfrm>
          <a:prstGeom prst="rect">
            <a:avLst/>
          </a:prstGeom>
          <a:solidFill>
            <a:srgbClr val="C9E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cs-CZ" dirty="0" smtClean="0">
              <a:solidFill>
                <a:schemeClr val="tx1"/>
              </a:solidFill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 činnosti, jehož náplní je vytvářet takové podmínky na základě zjištěných rizik, </a:t>
            </a:r>
            <a:b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možnost vzniku požáru byla co nejvíce omezena a vzniklý požár byl co nejdříve zlikvidován.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04" y="4077072"/>
            <a:ext cx="2317882" cy="11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63513" y="2010588"/>
            <a:ext cx="22365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FF"/>
                </a:solidFill>
              </a:rPr>
              <a:t>Pracovní podmínky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37076" y="2375626"/>
            <a:ext cx="7491367" cy="2390486"/>
          </a:xfrm>
          <a:prstGeom prst="rect">
            <a:avLst/>
          </a:prstGeom>
          <a:solidFill>
            <a:srgbClr val="C9E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 všech skutečností, které přímo či nepřímo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souvisejí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pracovním procesem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mohou ovlivňovat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tělesné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duševní vlastnosti a schopnosti člověka a jeho motivaci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práci.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Jde o soubor opatření k omezování možnosti vzniku úrazů, nemocí z povolání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nemocí vznikajících v souvislosti s prací, o stav pracovního prostředí (větrání, vytápění, hluk, vibrace, osvětlení apod.), o fyzickou a psychickou zátěž, o úroveň organizace práce,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práci přesčas, práci v noci, odměňování za práci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mezilidské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vztahy.</a:t>
            </a:r>
            <a:endParaRPr lang="cs-CZ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jsou vytvářeny např. druhem pracovních prostředků (stroje, nástroje, nářadí),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pracovních předmětů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(materiál, suroviny, energie, výrobky,..), technologickými postupy, pracovním prostředím (materiálním či sociálním), organizací práce (dělba úkolů, způsob řízení, režim práce a odpočinku apod.), sociální a zdravotní úrovní organizace (péče o pracovníky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63513" y="5127522"/>
            <a:ext cx="21467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FF"/>
                </a:solidFill>
              </a:rPr>
              <a:t>Pracovní prostředí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37076" y="5517232"/>
            <a:ext cx="7491367" cy="517969"/>
          </a:xfrm>
          <a:prstGeom prst="rect">
            <a:avLst/>
          </a:prstGeom>
          <a:solidFill>
            <a:srgbClr val="C9E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 (fyzikální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chemické, biologické, organizační, sociální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kulturní), v němž vykonává pracovník/zaměstnanec určenou pracovní činnost. 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7076" y="1119975"/>
            <a:ext cx="7501625" cy="532461"/>
          </a:xfrm>
          <a:prstGeom prst="rect">
            <a:avLst/>
          </a:prstGeom>
          <a:solidFill>
            <a:srgbClr val="C9E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cs-CZ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Pramen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vydaný orgánem veřejné moci. Obsahuje obecně platná nařízení a tvoří tak pravidla, která upravují fungování a vztahy státu a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jednotlivce.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5576" y="707618"/>
            <a:ext cx="16722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FF"/>
                </a:solidFill>
              </a:rPr>
              <a:t>Právní předpis</a:t>
            </a:r>
            <a:endParaRPr lang="cs-CZ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41874" y="758370"/>
            <a:ext cx="24545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FF"/>
                </a:solidFill>
              </a:rPr>
              <a:t>Zdravotní způsobilost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55576" y="1181922"/>
            <a:ext cx="7488238" cy="2158593"/>
          </a:xfrm>
          <a:prstGeom prst="rect">
            <a:avLst/>
          </a:prstGeom>
          <a:solidFill>
            <a:srgbClr val="C9E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Fyzická a duševní schopnost (způsobilost) vykonávat určitou práci nebo činnost. 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k práci posuzuje a lékařský posudek o zdravotní způsobilosti k práci vydává posuzující lékař na základě znalosti pracovních podmínek a znalosti zdravotního rizika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práce, kterou bude pracovník vykonávat (nebo již vykonává). Klíčovým je pojem zdravotní prohlídka (</a:t>
            </a:r>
            <a:r>
              <a:rPr lang="cs-CZ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pracovnělékařská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prohlídka). Účelem </a:t>
            </a:r>
            <a:r>
              <a:rPr lang="cs-CZ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pracovnělékařské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zdravotní prohlídky je zjistit aktuální zdravotní stav zaměstnance a posoudit, zda je potřeba pro jeho pracovní výkon nastavit nějaká omezení nebo ho dokonce vyloučit z výkonu určité práce. Cílem je chránit zdraví zaměstnance, ale také jeho spolupracovníky a jiné osoby pohybující se v blízkosti. </a:t>
            </a:r>
            <a:r>
              <a:rPr lang="cs-CZ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Pracovnělékařská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prohlídka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 vstupní, periodická, mimořádná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výstupní.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83968" y="42135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755576" y="4057639"/>
            <a:ext cx="7488238" cy="1427088"/>
          </a:xfrm>
          <a:prstGeom prst="rect">
            <a:avLst/>
          </a:prstGeom>
          <a:solidFill>
            <a:srgbClr val="C9E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Kvalifikace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fyzické osoby pro plnění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dohodnutých pracovních úkolů. 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Nedílnou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trvalou součástí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kvalifikace zaměstnance je znalost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základních povinností vyplývajících z právních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ostatních předpisů a požadavků zaměstnavatele k zajištění bezpečnosti a ochrany zdraví při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práci.</a:t>
            </a:r>
          </a:p>
          <a:p>
            <a:pPr algn="just"/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personalistice je to schopnost určité osoby vykonávat určité povolání, popř. též stupeň vzdělání nebo odborné 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přípravy. </a:t>
            </a:r>
            <a:endParaRPr lang="cs-CZ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1560" y="3654154"/>
            <a:ext cx="65325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FF"/>
                </a:solidFill>
              </a:rPr>
              <a:t>Odborná způsobilost (pro plnění jakýchkoliv pracovních úkolů)</a:t>
            </a:r>
            <a:endParaRPr lang="cs-CZ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00111" y="1196752"/>
            <a:ext cx="74882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1600" dirty="0" smtClean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absolventů gymnaziálního a odborného vzdělávání se očekává</a:t>
            </a:r>
            <a:r>
              <a:rPr lang="cs-C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že budou po ukončení středoškolského studia: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znát svá pracovní práva,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umět respektovat své pracovní povinnosti,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volit bezpečné pracovní postupy,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používat adekvátní pracovní pomůcky,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chovat se poučeně (podle zásad bezpečnosti práce), aby bezpečným chováním předcházeli úrazu (pracovnímu úrazu).</a:t>
            </a:r>
          </a:p>
          <a:p>
            <a:endParaRPr lang="cs-CZ" dirty="0" smtClean="0">
              <a:solidFill>
                <a:srgbClr val="0099FF"/>
              </a:solidFill>
            </a:endParaRPr>
          </a:p>
          <a:p>
            <a:r>
              <a:rPr lang="cs-CZ" b="1" dirty="0"/>
              <a:t> </a:t>
            </a:r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00112" y="476672"/>
            <a:ext cx="748823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Příprava na vstup </a:t>
            </a:r>
            <a:r>
              <a:rPr lang="cs-CZ" sz="2400" b="1" dirty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světa práce</a:t>
            </a:r>
            <a:endParaRPr lang="cs-CZ" sz="2400" b="1" dirty="0">
              <a:solidFill>
                <a:srgbClr val="0099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00111" y="3501008"/>
            <a:ext cx="74882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</a:t>
            </a:r>
            <a:r>
              <a:rPr lang="cs-CZ" sz="1600" dirty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absolventů </a:t>
            </a:r>
            <a:r>
              <a:rPr lang="cs-CZ" sz="1600" dirty="0" smtClean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středního odborného </a:t>
            </a:r>
            <a:r>
              <a:rPr lang="cs-CZ" sz="1600" dirty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vzdělávání se </a:t>
            </a:r>
            <a:r>
              <a:rPr lang="cs-CZ" sz="1600" dirty="0" smtClean="0">
                <a:solidFill>
                  <a:srgbClr val="009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dále očekává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že </a:t>
            </a:r>
            <a:r>
              <a:rPr lang="cs-C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budou před vstupem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světa </a:t>
            </a:r>
            <a:r>
              <a:rPr lang="cs-C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umět pracovat s příslušnými právními předpisy z oblasti pracovněprávních vztahů,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znát základní </a:t>
            </a:r>
            <a:r>
              <a:rPr lang="cs-CZ" sz="1600" dirty="0"/>
              <a:t>právní předpisy týkající se bezpečnosti a ochrany </a:t>
            </a:r>
            <a:r>
              <a:rPr lang="cs-CZ" sz="1600" dirty="0" smtClean="0"/>
              <a:t>zdraví při </a:t>
            </a:r>
            <a:r>
              <a:rPr lang="cs-CZ" sz="1600" dirty="0"/>
              <a:t>práci a požární </a:t>
            </a:r>
            <a:r>
              <a:rPr lang="cs-CZ" sz="1600" dirty="0" smtClean="0"/>
              <a:t>prevence, a budou v souladu s nimi umět postupovat, tj. dodržovat 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umět </a:t>
            </a:r>
            <a:r>
              <a:rPr lang="cs-CZ" sz="1600" dirty="0"/>
              <a:t>základní právní předpisy týkající se </a:t>
            </a:r>
            <a:r>
              <a:rPr lang="cs-CZ" sz="1600" dirty="0" smtClean="0"/>
              <a:t>BOZP a PO umět aplikovat na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různé pracovní činnosti a typy pracovišť (výrobní/provozní, vývojová, administrativní, prodejny, sklady, zkušebny a laboratoře, autoopravny a jiná servisní pracoviště, staveniště, les, a další).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CC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99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099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521" y="1700808"/>
            <a:ext cx="1309338" cy="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1395485"/>
            <a:ext cx="8280920" cy="54963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Zákon č. 262/2006 Sb., zákoník práce,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Zákon č. 309/2006 Sb., kterým se upravují další požadavky bezpečnosti a ochrany zdraví při práci v pracovněprávních vztazích a o zajištění bezpečnosti a ochrany zdraví při činnosti nebo poskytování služeb mimo pracovněprávní vztahy (zákon o zajištění dalších podmínek bezpečnosti a ochrany zdraví při práci), ve znění pozdějších předpisů 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Zákon č. </a:t>
            </a:r>
            <a:r>
              <a:rPr lang="cs-CZ" sz="1100" dirty="0" smtClean="0"/>
              <a:t>250/2021 Sb., </a:t>
            </a:r>
            <a:r>
              <a:rPr lang="cs-CZ" sz="1100" dirty="0" smtClean="0">
                <a:latin typeface="Open Sans"/>
              </a:rPr>
              <a:t>o </a:t>
            </a:r>
            <a:r>
              <a:rPr lang="cs-CZ" sz="1100" dirty="0">
                <a:latin typeface="Open Sans"/>
              </a:rPr>
              <a:t>bezpečnosti práce v souvislosti s provozem vyhrazených technických zařízení a o změně souvisejících </a:t>
            </a:r>
            <a:r>
              <a:rPr lang="cs-CZ" sz="1100" dirty="0" smtClean="0">
                <a:latin typeface="Open Sans"/>
              </a:rPr>
              <a:t>zákonů</a:t>
            </a:r>
            <a:endParaRPr lang="cs-CZ" sz="1100" dirty="0"/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Zákon č. 251/2005 Sb., o inspekci práce,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Zákon č. 65/2017 Sb., o ochraně zdraví před škodlivými účinky návykových látek, ve znění pozdějších předpisů 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Zákon č. 133/1985 Sb., o požární ochraně, ve znění pozdějších předpisů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Zákon č. 224/2015 Sb., o prevenci závažných havárií způsobených vybranými nebezpečnými chemickými látkami nebo chemickými směsmi a o změně zákona č. 634/2004 Sb., o správních poplatcích, ve znění pozdějších </a:t>
            </a:r>
            <a:r>
              <a:rPr lang="cs-CZ" sz="1100" dirty="0" smtClean="0"/>
              <a:t>předpisů </a:t>
            </a:r>
            <a:r>
              <a:rPr lang="cs-CZ" sz="1100" dirty="0"/>
              <a:t>(zákon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o </a:t>
            </a:r>
            <a:r>
              <a:rPr lang="cs-CZ" sz="1100" dirty="0"/>
              <a:t>prevenci závažných havárií</a:t>
            </a:r>
            <a:r>
              <a:rPr lang="cs-CZ" sz="1100" dirty="0" smtClean="0"/>
              <a:t>)</a:t>
            </a:r>
            <a:endParaRPr lang="cs-CZ" sz="1100" dirty="0"/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 smtClean="0"/>
              <a:t>Zákon </a:t>
            </a:r>
            <a:r>
              <a:rPr lang="cs-CZ" sz="1100" dirty="0"/>
              <a:t>č. 320/2015 Sb., o Hasičském záchranném sboru České republiky a o změně některých zákonů (zákon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o </a:t>
            </a:r>
            <a:r>
              <a:rPr lang="cs-CZ" sz="1100" dirty="0"/>
              <a:t>hasičském záchranném sboru)“,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 smtClean="0"/>
              <a:t>Zákon </a:t>
            </a:r>
            <a:r>
              <a:rPr lang="cs-CZ" sz="1100" dirty="0"/>
              <a:t>č. 361/2000 Sb., o provozu na pozemních komunikacích a o změnách některých zákonů (zákon o silničním provozu),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ve </a:t>
            </a:r>
            <a:r>
              <a:rPr lang="cs-CZ" sz="1100" dirty="0"/>
              <a:t>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</a:t>
            </a:r>
            <a:r>
              <a:rPr lang="cs-CZ" sz="1100" dirty="0" smtClean="0"/>
              <a:t>ákon </a:t>
            </a:r>
            <a:r>
              <a:rPr lang="cs-CZ" sz="1100" dirty="0"/>
              <a:t>č. 373/2011 Sb., o specifických zdravotních službách,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</a:t>
            </a:r>
            <a:r>
              <a:rPr lang="cs-CZ" sz="1100" dirty="0" smtClean="0"/>
              <a:t>ákon </a:t>
            </a:r>
            <a:r>
              <a:rPr lang="cs-CZ" sz="1100" dirty="0"/>
              <a:t>č. 258/2000 Sb., o ochraně veřejného zdraví,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</a:t>
            </a:r>
            <a:r>
              <a:rPr lang="cs-CZ" sz="1100" dirty="0" smtClean="0"/>
              <a:t>ákon </a:t>
            </a:r>
            <a:r>
              <a:rPr lang="cs-CZ" sz="1100" dirty="0"/>
              <a:t>č. 350/2011 Sb., o chemických látkách a chemických směsích a o změně některých zákonů (chemický zákon),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 smtClean="0"/>
              <a:t>Zákon </a:t>
            </a:r>
            <a:r>
              <a:rPr lang="cs-CZ" sz="1100" dirty="0"/>
              <a:t>č. 111/1994 Sb., o silniční dopravě,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</a:t>
            </a:r>
            <a:r>
              <a:rPr lang="cs-CZ" sz="1100" dirty="0" smtClean="0"/>
              <a:t>ákon </a:t>
            </a:r>
            <a:r>
              <a:rPr lang="cs-CZ" sz="1100" dirty="0"/>
              <a:t>č. 22/1997 Sb., o technických požadavcích na výrobky a o změně a doplnění některých zákonů,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</a:t>
            </a:r>
            <a:r>
              <a:rPr lang="cs-CZ" sz="1100" dirty="0" smtClean="0"/>
              <a:t>ákon </a:t>
            </a:r>
            <a:r>
              <a:rPr lang="cs-CZ" sz="1100" dirty="0"/>
              <a:t>č. 247/2000 Sb., o získávání a zdokonalování odborné způsobilosti k řízení motorových vozidel a o změnách některých zákonů, ve znění pozdějších předpisů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1100" dirty="0"/>
              <a:t>Z</a:t>
            </a:r>
            <a:r>
              <a:rPr lang="cs-CZ" sz="1100" dirty="0" smtClean="0"/>
              <a:t>ákon </a:t>
            </a:r>
            <a:r>
              <a:rPr lang="cs-CZ" sz="1100" dirty="0"/>
              <a:t>č. 268/2014 Sb., o zdravotnických prostředcích a o změně zákona č. 634/2004 Sb., o správních poplatcích, ve znění pozdějších předpisů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3528" y="1072689"/>
            <a:ext cx="2643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99FF"/>
                </a:solidFill>
              </a:rPr>
              <a:t>Zákony</a:t>
            </a:r>
            <a:endParaRPr lang="cs-CZ" b="1" dirty="0">
              <a:solidFill>
                <a:srgbClr val="0099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72101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cap="all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celkový </a:t>
            </a:r>
            <a:r>
              <a:rPr lang="cs-CZ" b="1" cap="all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197798"/>
            <a:ext cx="7694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Problematiku </a:t>
            </a:r>
            <a:r>
              <a:rPr lang="cs-CZ" sz="1400" dirty="0"/>
              <a:t>bezpečnosti </a:t>
            </a:r>
            <a:r>
              <a:rPr lang="cs-CZ" sz="1400" dirty="0" smtClean="0"/>
              <a:t>a ochrany zdraví při práci </a:t>
            </a:r>
            <a:r>
              <a:rPr lang="cs-CZ" sz="1400" dirty="0"/>
              <a:t>upravují zejména tyto </a:t>
            </a:r>
            <a:r>
              <a:rPr lang="cs-CZ" sz="1400"/>
              <a:t>právní </a:t>
            </a:r>
            <a:r>
              <a:rPr lang="cs-CZ" sz="1400" smtClean="0"/>
              <a:t>předpisy: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266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536269"/>
            <a:ext cx="8280920" cy="554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201/2010 Sb., o způsobu evidence úrazů, hlášení a zasílání záznamu o úrazu, ve znění pozdějších předpisů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591/2006 Sb., o bližších minimálních požadavcích na bezpečnost a ochranu zdraví při práci na staveništích,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znění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pozdějších předpisů 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592/2006 Sb., o podmínkách akreditace a provádění zkoušek z odborné způsobilosti, ve znění ve znění pozdějších předpisů  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101/2005 Sb., o podrobnějších požadavcích na pracoviště a pracovní prostředí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362/2005 Sb., o bližších požadavcích na bezpečnost a ochranu zdraví při práci s nebezpečím pádu z výšky nebo do hloubky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406/2004 Sb., o bližších požadavcích na zajištění bezpečnosti a ochrany zdraví při práci v prostředí s nebezpečím výbuchu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122/2016 Sb., o posuzování shody výtahů a jejich bezpečnostních komponent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375/2017 Sb., o vzhledu, umístění a provedení bezpečnostních značek a značení a zavedení signálů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27/2002 Sb., kterým se stanoví způsob organizace práce a pracovních postupů, které je zaměstnavatel povinen zajistit při práci související s chovem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zvířat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339/2017 Sb., o bližších požadavcích na způsob organizace práce a pracovních postupů při práci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lese a na pracovištích obdobného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charakteru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168/2002 Sb., kterým se stanoví způsob organizace práce a pracovních postupů, které je zaměstnavatel povinen zajistit při provozování dopravy dopravními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prostředky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378/2001 Sb., kterým se stanoví bližší požadavky na bezpečný provoz a používání strojů, technických zařízení, přístrojů a 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nářadí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390/2021 Sb., o bližších podmínkách poskytování osobních ochranných pracovních prostředků, mycích, čisticích a dezinfekčních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prostředků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219/2016 Sb., o posuzování shody tlakových zařízení při jejich dodávání na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trh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řízení vlády č. 63/2018 Sb., o zrušení některých nařízení vlády v oblasti technických požadavků na výrobky </a:t>
            </a:r>
            <a:endParaRPr lang="cs-CZ" sz="11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361/2007 Sb., kterým se stanoví podmínky ochrany zdraví při práci, ve znění pozdějších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předpisů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272/2011 Sb., o ochraně zdraví před nepříznivými účinky hluku a vibrací, ve znění pozdějších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předpisů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589/2006 Sb., kterým se stanoví odchylná úprava pracovní doby a doby odpočinku zaměstnanců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dopravě, ve znění pozdějších předpisů</a:t>
            </a: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66937"/>
            <a:ext cx="1925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99FF"/>
                </a:solidFill>
              </a:rPr>
              <a:t>Nařízení vlády</a:t>
            </a:r>
            <a:endParaRPr lang="cs-CZ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692696"/>
            <a:ext cx="8269048" cy="164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190/2022 Sb., o vyhrazených technických elektrických zařízeních a požadavcích na zajištění jejich bezpečnosti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191/2022 Sb., o vyhrazených technických plynových zařízeních a požadavcích na zajištění jejich bezpečnosti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192/2022 Sb., o vyhrazených technických tlakových zařízeních a požadavcích na zajištění jejich bezpečnosti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vlády č. 193/2022 Sb., o vyhrazených technických zdvihacích zařízeních a požadavcích na zajištění jejich bezpečnosti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Nařízení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vlády č. 194/2022 Sb., o požadavcích na odbornou způsobilost k výkonu činnosti na elektrických zařízeních a na odbornou způsobilost v elektrotechnice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26064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99FF"/>
                </a:solidFill>
              </a:rPr>
              <a:t>Nařízení vlády - pokračování</a:t>
            </a:r>
            <a:endParaRPr lang="cs-CZ" b="1" dirty="0">
              <a:solidFill>
                <a:srgbClr val="0099FF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2672071"/>
            <a:ext cx="8269048" cy="301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Vyhláška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č. 48/1982 Sb., kterou se stanoví základní požadavky k zajištění bezpečnosti práce a technických zařízení,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znění pozdějších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předpisů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Vyhláška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č. 77/1965 Sb., o výcviku, způsobilosti a registraci obsluh stavebních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strojů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yhláška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č. 180/2015 Sb., o pracích a pracovištích, které jsou zakázány těhotným zaměstnankyním, zaměstnankyním, které kojí, a zaměstnankyním-matkám do konce devátého měsíce po porodu, o pracích a pracovištích, které jsou zakázány mladistvým zaměstnancům, a o podmínkách, za nichž mohou mladiství zaměstnanci výjimečně tyto práce konat z důvodu přípravy na povolání (vyhláška o zakázaných pracích a 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pracovištích)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Vyhláška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č. 79/2013 Sb., o provedení některých ustanovení zákona č. 373/2011 Sb., o specifických zdravotních službách, (vyhláška o pracovnělékařských službách a některých druzích posudkové péče), ve znění pozdějších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předpisů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Vyhláška </a:t>
            </a: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č. 398/2009 Sb., o obecných technických požadavcích zabezpečujících bezbariérové užívání </a:t>
            </a: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staveb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Vyhláška č. 478/2000 Sb., kterou se provádí zákon o silniční dopravě, ve znění pozdějších předpisů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Vyhláška č. 277/2004 Sb., o stanovení zdravotní způsobilosti k řízení motorových vozidel, zdravotní způsobilosti k řízení motorových vozidel s podmínkou a náležitosti lékařského potvrzení osvědčujícího zdravotní důvody, pro něž se za jízdy nelze na sedadle motorového vozidla připoutat bezpečnostním pásem (vyhláška o zdravotní způsobilosti k řízení motorových vozidel), ve znění pozdějších předpisů</a:t>
            </a:r>
            <a:endParaRPr lang="cs-CZ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2302739"/>
            <a:ext cx="120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99FF"/>
                </a:solidFill>
              </a:rPr>
              <a:t>Vyhlášky</a:t>
            </a:r>
            <a:endParaRPr lang="cs-CZ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0949181426478BD7D22EB51DE706" ma:contentTypeVersion="13" ma:contentTypeDescription="Vytvoří nový dokument" ma:contentTypeScope="" ma:versionID="d60f4e62e7cd94c3c6ac6f3ce4a897fd">
  <xsd:schema xmlns:xsd="http://www.w3.org/2001/XMLSchema" xmlns:xs="http://www.w3.org/2001/XMLSchema" xmlns:p="http://schemas.microsoft.com/office/2006/metadata/properties" xmlns:ns2="75e1dfde-f90c-4c28-bc15-aa72b8f11990" xmlns:ns3="ac9db819-4d8f-40bf-9c2f-ce867ded6740" targetNamespace="http://schemas.microsoft.com/office/2006/metadata/properties" ma:root="true" ma:fieldsID="b0cdaa89466a59e265a8b9f86ff979da" ns2:_="" ns3:_="">
    <xsd:import namespace="75e1dfde-f90c-4c28-bc15-aa72b8f11990"/>
    <xsd:import namespace="ac9db819-4d8f-40bf-9c2f-ce867ded6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1dfde-f90c-4c28-bc15-aa72b8f11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416d5b17-362a-4806-a8d2-31fa892a0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db819-4d8f-40bf-9c2f-ce867ded67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017405-8165-44fd-ab8b-a53e0b1ba1d2}" ma:internalName="TaxCatchAll" ma:showField="CatchAllData" ma:web="ac9db819-4d8f-40bf-9c2f-ce867ded6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039DA-4F46-44FD-9D24-BCD37152E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e1dfde-f90c-4c28-bc15-aa72b8f11990"/>
    <ds:schemaRef ds:uri="ac9db819-4d8f-40bf-9c2f-ce867ded6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C7381D-0B2B-473D-A231-943E6BDAC7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DUM-PPT-šablona</Template>
  <TotalTime>1975</TotalTime>
  <Words>1450</Words>
  <Application>Microsoft Office PowerPoint</Application>
  <PresentationFormat>Předvádění na obrazovce (4:3)</PresentationFormat>
  <Paragraphs>186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Handwriting</vt:lpstr>
      <vt:lpstr>Open Sans</vt:lpstr>
      <vt:lpstr>Segoe UI</vt:lpstr>
      <vt:lpstr>Symbol</vt:lpstr>
      <vt:lpstr>Times New Roman</vt:lpstr>
      <vt:lpstr>DUM-PPT-šablona</vt:lpstr>
      <vt:lpstr>BEZPEČNOST A OCHRANA ZDRAVÍ PŘI PRÁCI   základní právní  předpisy BOZP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Neznalost práva neomlouvá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Zaměstnávání žen a mladistvých, a bezpečnost a ochranu zdraví při práci těchto specifických skupin zaměstnanců, vč. přehledu právních předpisů, řeší samostatný digitální učební materiál pro gymnaziální a odborné vzdělávání.</vt:lpstr>
      <vt:lpstr>Použité ZDROJE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učebního materiálu</dc:title>
  <dc:creator>Tereza Bížová</dc:creator>
  <dc:description>Dostupné z Metodického portálu www.rvp.cz, ISSN: 1802-4785, financovaného z ESF a státního rozpočtu ČR. Provozováno Výzkumným ústavem pedagogickým v Praze.</dc:description>
  <cp:lastModifiedBy>Růžička Jakub</cp:lastModifiedBy>
  <cp:revision>621</cp:revision>
  <dcterms:created xsi:type="dcterms:W3CDTF">2010-10-19T08:27:42Z</dcterms:created>
  <dcterms:modified xsi:type="dcterms:W3CDTF">2023-06-19T08:43:49Z</dcterms:modified>
</cp:coreProperties>
</file>