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4" r:id="rId2"/>
    <p:sldId id="285" r:id="rId3"/>
    <p:sldId id="293" r:id="rId4"/>
    <p:sldId id="289" r:id="rId5"/>
    <p:sldId id="280" r:id="rId6"/>
    <p:sldId id="278" r:id="rId7"/>
    <p:sldId id="281" r:id="rId8"/>
    <p:sldId id="292" r:id="rId9"/>
    <p:sldId id="267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0" autoAdjust="0"/>
    <p:restoredTop sz="94621" autoAdjust="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4C3769-CDE0-4234-9108-28121BCF03CB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5FF928-2858-4AD2-9FA9-D6669DBD5677}">
      <dgm:prSet phldrT="[Text]"/>
      <dgm:spPr>
        <a:solidFill>
          <a:srgbClr val="008000"/>
        </a:solidFill>
      </dgm:spPr>
      <dgm:t>
        <a:bodyPr/>
        <a:lstStyle/>
        <a:p>
          <a:r>
            <a:rPr lang="cs-CZ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4. stupeň řízení:</a:t>
          </a:r>
          <a:endParaRPr lang="cs-CZ" dirty="0"/>
        </a:p>
      </dgm:t>
    </dgm:pt>
    <dgm:pt modelId="{7B1B2750-0297-47CE-95F5-D3FCD875170C}" type="parTrans" cxnId="{8B1C8668-D1FC-427B-9DF6-CC55C42BB23D}">
      <dgm:prSet/>
      <dgm:spPr/>
      <dgm:t>
        <a:bodyPr/>
        <a:lstStyle/>
        <a:p>
          <a:endParaRPr lang="cs-CZ"/>
        </a:p>
      </dgm:t>
    </dgm:pt>
    <dgm:pt modelId="{B8E66B47-421A-4C33-A72B-8DF5A3BC443A}" type="sibTrans" cxnId="{8B1C8668-D1FC-427B-9DF6-CC55C42BB23D}">
      <dgm:prSet/>
      <dgm:spPr/>
      <dgm:t>
        <a:bodyPr/>
        <a:lstStyle/>
        <a:p>
          <a:endParaRPr lang="cs-CZ"/>
        </a:p>
      </dgm:t>
    </dgm:pt>
    <dgm:pt modelId="{A85F5E72-1688-4B3D-B112-BCA197890CC9}">
      <dgm:prSet phldrT="[Text]" phldr="1"/>
      <dgm:spPr/>
      <dgm:t>
        <a:bodyPr/>
        <a:lstStyle/>
        <a:p>
          <a:endParaRPr lang="cs-CZ"/>
        </a:p>
      </dgm:t>
    </dgm:pt>
    <dgm:pt modelId="{6FAF15C7-CD61-4F29-A4F6-A40607197056}" type="parTrans" cxnId="{D03FC5BF-1CA8-4023-AB35-CB84DB325618}">
      <dgm:prSet/>
      <dgm:spPr/>
      <dgm:t>
        <a:bodyPr/>
        <a:lstStyle/>
        <a:p>
          <a:endParaRPr lang="cs-CZ"/>
        </a:p>
      </dgm:t>
    </dgm:pt>
    <dgm:pt modelId="{122B0A81-8DDA-4194-9181-D1B7F10B0251}" type="sibTrans" cxnId="{D03FC5BF-1CA8-4023-AB35-CB84DB325618}">
      <dgm:prSet/>
      <dgm:spPr/>
      <dgm:t>
        <a:bodyPr/>
        <a:lstStyle/>
        <a:p>
          <a:endParaRPr lang="cs-CZ"/>
        </a:p>
      </dgm:t>
    </dgm:pt>
    <dgm:pt modelId="{75F07B82-3CE9-4124-BA8A-4A77DCDE46D1}">
      <dgm:prSet phldrT="[Text]"/>
      <dgm:spPr>
        <a:solidFill>
          <a:srgbClr val="008000"/>
        </a:solidFill>
      </dgm:spPr>
      <dgm:t>
        <a:bodyPr/>
        <a:lstStyle/>
        <a:p>
          <a:r>
            <a:rPr lang="cs-CZ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3. stupeň řízení:</a:t>
          </a:r>
          <a:endParaRPr lang="cs-CZ" dirty="0"/>
        </a:p>
      </dgm:t>
    </dgm:pt>
    <dgm:pt modelId="{BD300054-B432-413D-A6D8-C406A0E90D2C}" type="parTrans" cxnId="{AF421444-A6ED-4EC0-803A-AD19B7AD811B}">
      <dgm:prSet/>
      <dgm:spPr/>
      <dgm:t>
        <a:bodyPr/>
        <a:lstStyle/>
        <a:p>
          <a:endParaRPr lang="cs-CZ"/>
        </a:p>
      </dgm:t>
    </dgm:pt>
    <dgm:pt modelId="{099131EF-6812-4DB3-A1EF-E3526D3B5C9F}" type="sibTrans" cxnId="{AF421444-A6ED-4EC0-803A-AD19B7AD811B}">
      <dgm:prSet/>
      <dgm:spPr/>
      <dgm:t>
        <a:bodyPr/>
        <a:lstStyle/>
        <a:p>
          <a:endParaRPr lang="cs-CZ"/>
        </a:p>
      </dgm:t>
    </dgm:pt>
    <dgm:pt modelId="{90731D77-E989-4558-94CE-C7B5128F2F0F}">
      <dgm:prSet phldrT="[Text]" phldr="1"/>
      <dgm:spPr/>
      <dgm:t>
        <a:bodyPr/>
        <a:lstStyle/>
        <a:p>
          <a:endParaRPr lang="cs-CZ"/>
        </a:p>
      </dgm:t>
    </dgm:pt>
    <dgm:pt modelId="{0201919D-1418-4026-AFE7-A86567A20E5C}" type="parTrans" cxnId="{04D0F7A7-97EA-4E88-A8E3-37CD578EE433}">
      <dgm:prSet/>
      <dgm:spPr/>
      <dgm:t>
        <a:bodyPr/>
        <a:lstStyle/>
        <a:p>
          <a:endParaRPr lang="cs-CZ"/>
        </a:p>
      </dgm:t>
    </dgm:pt>
    <dgm:pt modelId="{AFA0528F-A05B-4E02-9D8D-C4E8DF8D8875}" type="sibTrans" cxnId="{04D0F7A7-97EA-4E88-A8E3-37CD578EE433}">
      <dgm:prSet/>
      <dgm:spPr/>
      <dgm:t>
        <a:bodyPr/>
        <a:lstStyle/>
        <a:p>
          <a:endParaRPr lang="cs-CZ"/>
        </a:p>
      </dgm:t>
    </dgm:pt>
    <dgm:pt modelId="{66B789C4-949F-401C-AD61-A1BF084336EA}">
      <dgm:prSet phldrT="[Text]"/>
      <dgm:spPr>
        <a:solidFill>
          <a:srgbClr val="008000"/>
        </a:solidFill>
      </dgm:spPr>
      <dgm:t>
        <a:bodyPr/>
        <a:lstStyle/>
        <a:p>
          <a:r>
            <a:rPr lang="cs-CZ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2. stupeň řízení:</a:t>
          </a:r>
          <a:endParaRPr lang="cs-CZ" dirty="0"/>
        </a:p>
      </dgm:t>
    </dgm:pt>
    <dgm:pt modelId="{85278CD7-8EB8-460A-BEEE-55DE1E16CBDA}" type="parTrans" cxnId="{07C085D2-103C-4958-9E41-B2A71B0FA5AC}">
      <dgm:prSet/>
      <dgm:spPr/>
      <dgm:t>
        <a:bodyPr/>
        <a:lstStyle/>
        <a:p>
          <a:endParaRPr lang="cs-CZ"/>
        </a:p>
      </dgm:t>
    </dgm:pt>
    <dgm:pt modelId="{D5EBE9FD-ADE9-48EA-B962-D98BB3826CFD}" type="sibTrans" cxnId="{07C085D2-103C-4958-9E41-B2A71B0FA5AC}">
      <dgm:prSet/>
      <dgm:spPr/>
      <dgm:t>
        <a:bodyPr/>
        <a:lstStyle/>
        <a:p>
          <a:endParaRPr lang="cs-CZ"/>
        </a:p>
      </dgm:t>
    </dgm:pt>
    <dgm:pt modelId="{982D8C5C-4024-448F-BBF1-64D10DB2AB18}">
      <dgm:prSet phldrT="[Text]" phldr="1"/>
      <dgm:spPr/>
      <dgm:t>
        <a:bodyPr/>
        <a:lstStyle/>
        <a:p>
          <a:endParaRPr lang="cs-CZ" dirty="0"/>
        </a:p>
      </dgm:t>
    </dgm:pt>
    <dgm:pt modelId="{5F2703E4-6F2A-4359-AE46-02B14CE47FF6}" type="parTrans" cxnId="{EA88F427-3AAE-4444-B857-552C4FDDC9AA}">
      <dgm:prSet/>
      <dgm:spPr/>
      <dgm:t>
        <a:bodyPr/>
        <a:lstStyle/>
        <a:p>
          <a:endParaRPr lang="cs-CZ"/>
        </a:p>
      </dgm:t>
    </dgm:pt>
    <dgm:pt modelId="{EDAF392B-0045-44A7-9F49-5DF48EFAF452}" type="sibTrans" cxnId="{EA88F427-3AAE-4444-B857-552C4FDDC9AA}">
      <dgm:prSet/>
      <dgm:spPr/>
      <dgm:t>
        <a:bodyPr/>
        <a:lstStyle/>
        <a:p>
          <a:endParaRPr lang="cs-CZ"/>
        </a:p>
      </dgm:t>
    </dgm:pt>
    <dgm:pt modelId="{205D6A47-76DB-4BF2-8365-D2A7D63A6B7D}">
      <dgm:prSet phldrT="[Text]"/>
      <dgm:spPr>
        <a:solidFill>
          <a:srgbClr val="008000"/>
        </a:solidFill>
      </dgm:spPr>
      <dgm:t>
        <a:bodyPr/>
        <a:lstStyle/>
        <a:p>
          <a:r>
            <a:rPr lang="cs-CZ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1. stupeň řízení:</a:t>
          </a:r>
          <a:endParaRPr lang="cs-CZ" dirty="0"/>
        </a:p>
      </dgm:t>
    </dgm:pt>
    <dgm:pt modelId="{8758E4B2-3789-4D46-B818-C377E16ECE86}" type="parTrans" cxnId="{7C375851-9234-4DCE-B35F-AA8FBFA60215}">
      <dgm:prSet/>
      <dgm:spPr/>
      <dgm:t>
        <a:bodyPr/>
        <a:lstStyle/>
        <a:p>
          <a:endParaRPr lang="cs-CZ"/>
        </a:p>
      </dgm:t>
    </dgm:pt>
    <dgm:pt modelId="{01B88CFF-CB15-4B37-B17A-26DBA5F7EF99}" type="sibTrans" cxnId="{7C375851-9234-4DCE-B35F-AA8FBFA60215}">
      <dgm:prSet/>
      <dgm:spPr/>
      <dgm:t>
        <a:bodyPr/>
        <a:lstStyle/>
        <a:p>
          <a:endParaRPr lang="cs-CZ"/>
        </a:p>
      </dgm:t>
    </dgm:pt>
    <dgm:pt modelId="{1F69871C-6B88-4074-9850-8234AE6AE80A}" type="pres">
      <dgm:prSet presAssocID="{644C3769-CDE0-4234-9108-28121BCF03C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FF6FAD63-1821-4BAB-B1E9-3903A864861D}" type="pres">
      <dgm:prSet presAssocID="{195FF928-2858-4AD2-9FA9-D6669DBD5677}" presName="composite" presStyleCnt="0"/>
      <dgm:spPr/>
    </dgm:pt>
    <dgm:pt modelId="{FF2339CB-42BD-4F21-BC08-095CF6D47318}" type="pres">
      <dgm:prSet presAssocID="{195FF928-2858-4AD2-9FA9-D6669DBD5677}" presName="bentUpArrow1" presStyleLbl="alignImgPlace1" presStyleIdx="0" presStyleCnt="3"/>
      <dgm:spPr>
        <a:solidFill>
          <a:srgbClr val="CCFFCC"/>
        </a:solidFill>
      </dgm:spPr>
    </dgm:pt>
    <dgm:pt modelId="{49D88A21-F7FE-4AED-9000-E437FF98531F}" type="pres">
      <dgm:prSet presAssocID="{195FF928-2858-4AD2-9FA9-D6669DBD5677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2FC146-18C2-4040-82C6-FA0E18227BA5}" type="pres">
      <dgm:prSet presAssocID="{195FF928-2858-4AD2-9FA9-D6669DBD5677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F3EA43-FD88-4921-A228-2368C1670DA3}" type="pres">
      <dgm:prSet presAssocID="{B8E66B47-421A-4C33-A72B-8DF5A3BC443A}" presName="sibTrans" presStyleCnt="0"/>
      <dgm:spPr/>
    </dgm:pt>
    <dgm:pt modelId="{F2D863D8-DF3A-44E4-83EB-670ABE6C3A05}" type="pres">
      <dgm:prSet presAssocID="{75F07B82-3CE9-4124-BA8A-4A77DCDE46D1}" presName="composite" presStyleCnt="0"/>
      <dgm:spPr/>
    </dgm:pt>
    <dgm:pt modelId="{D9AA41AB-6F18-4BF1-9B30-1B8727EA1AEF}" type="pres">
      <dgm:prSet presAssocID="{75F07B82-3CE9-4124-BA8A-4A77DCDE46D1}" presName="bentUpArrow1" presStyleLbl="alignImgPlace1" presStyleIdx="1" presStyleCnt="3"/>
      <dgm:spPr>
        <a:solidFill>
          <a:srgbClr val="CCFFCC"/>
        </a:solidFill>
      </dgm:spPr>
    </dgm:pt>
    <dgm:pt modelId="{E64AFA3F-CFAE-41E8-9CB3-B48CFA58665F}" type="pres">
      <dgm:prSet presAssocID="{75F07B82-3CE9-4124-BA8A-4A77DCDE46D1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F8900E-2791-43F7-8DBD-240D0BEF41C4}" type="pres">
      <dgm:prSet presAssocID="{75F07B82-3CE9-4124-BA8A-4A77DCDE46D1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7E6108-FDC5-4506-826D-EAC3197AE113}" type="pres">
      <dgm:prSet presAssocID="{099131EF-6812-4DB3-A1EF-E3526D3B5C9F}" presName="sibTrans" presStyleCnt="0"/>
      <dgm:spPr/>
    </dgm:pt>
    <dgm:pt modelId="{6A72448F-1DB3-4ED7-B455-876973B12D04}" type="pres">
      <dgm:prSet presAssocID="{66B789C4-949F-401C-AD61-A1BF084336EA}" presName="composite" presStyleCnt="0"/>
      <dgm:spPr/>
    </dgm:pt>
    <dgm:pt modelId="{E4881388-F9ED-475A-A9A0-6F804C750FA0}" type="pres">
      <dgm:prSet presAssocID="{66B789C4-949F-401C-AD61-A1BF084336EA}" presName="bentUpArrow1" presStyleLbl="alignImgPlace1" presStyleIdx="2" presStyleCnt="3"/>
      <dgm:spPr>
        <a:solidFill>
          <a:srgbClr val="CCFFCC"/>
        </a:solidFill>
      </dgm:spPr>
    </dgm:pt>
    <dgm:pt modelId="{FA131B6E-79E4-454F-BD2C-26D7E1A4AB3C}" type="pres">
      <dgm:prSet presAssocID="{66B789C4-949F-401C-AD61-A1BF084336EA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77D7DE-441C-4DF8-AC0E-CA5DE1DFFC31}" type="pres">
      <dgm:prSet presAssocID="{66B789C4-949F-401C-AD61-A1BF084336EA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728423-7A00-4D46-AC47-8D902ED1B5AF}" type="pres">
      <dgm:prSet presAssocID="{D5EBE9FD-ADE9-48EA-B962-D98BB3826CFD}" presName="sibTrans" presStyleCnt="0"/>
      <dgm:spPr/>
    </dgm:pt>
    <dgm:pt modelId="{2D7ABBE6-EB27-494B-8C68-C45E82B5EC58}" type="pres">
      <dgm:prSet presAssocID="{205D6A47-76DB-4BF2-8365-D2A7D63A6B7D}" presName="composite" presStyleCnt="0"/>
      <dgm:spPr/>
    </dgm:pt>
    <dgm:pt modelId="{EAF09AFD-0781-4B2C-B5E7-8576931719CF}" type="pres">
      <dgm:prSet presAssocID="{205D6A47-76DB-4BF2-8365-D2A7D63A6B7D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D0F7A7-97EA-4E88-A8E3-37CD578EE433}" srcId="{75F07B82-3CE9-4124-BA8A-4A77DCDE46D1}" destId="{90731D77-E989-4558-94CE-C7B5128F2F0F}" srcOrd="0" destOrd="0" parTransId="{0201919D-1418-4026-AFE7-A86567A20E5C}" sibTransId="{AFA0528F-A05B-4E02-9D8D-C4E8DF8D8875}"/>
    <dgm:cxn modelId="{A751238C-2A74-4929-BA38-6C16F3895832}" type="presOf" srcId="{644C3769-CDE0-4234-9108-28121BCF03CB}" destId="{1F69871C-6B88-4074-9850-8234AE6AE80A}" srcOrd="0" destOrd="0" presId="urn:microsoft.com/office/officeart/2005/8/layout/StepDownProcess"/>
    <dgm:cxn modelId="{AF421444-A6ED-4EC0-803A-AD19B7AD811B}" srcId="{644C3769-CDE0-4234-9108-28121BCF03CB}" destId="{75F07B82-3CE9-4124-BA8A-4A77DCDE46D1}" srcOrd="1" destOrd="0" parTransId="{BD300054-B432-413D-A6D8-C406A0E90D2C}" sibTransId="{099131EF-6812-4DB3-A1EF-E3526D3B5C9F}"/>
    <dgm:cxn modelId="{07C085D2-103C-4958-9E41-B2A71B0FA5AC}" srcId="{644C3769-CDE0-4234-9108-28121BCF03CB}" destId="{66B789C4-949F-401C-AD61-A1BF084336EA}" srcOrd="2" destOrd="0" parTransId="{85278CD7-8EB8-460A-BEEE-55DE1E16CBDA}" sibTransId="{D5EBE9FD-ADE9-48EA-B962-D98BB3826CFD}"/>
    <dgm:cxn modelId="{E6E68F12-8631-4D28-8A63-CAF9A4B27E91}" type="presOf" srcId="{205D6A47-76DB-4BF2-8365-D2A7D63A6B7D}" destId="{EAF09AFD-0781-4B2C-B5E7-8576931719CF}" srcOrd="0" destOrd="0" presId="urn:microsoft.com/office/officeart/2005/8/layout/StepDownProcess"/>
    <dgm:cxn modelId="{A964FB0A-4C46-4EAD-B9A5-B8DC97C371A1}" type="presOf" srcId="{A85F5E72-1688-4B3D-B112-BCA197890CC9}" destId="{C22FC146-18C2-4040-82C6-FA0E18227BA5}" srcOrd="0" destOrd="0" presId="urn:microsoft.com/office/officeart/2005/8/layout/StepDownProcess"/>
    <dgm:cxn modelId="{D03FC5BF-1CA8-4023-AB35-CB84DB325618}" srcId="{195FF928-2858-4AD2-9FA9-D6669DBD5677}" destId="{A85F5E72-1688-4B3D-B112-BCA197890CC9}" srcOrd="0" destOrd="0" parTransId="{6FAF15C7-CD61-4F29-A4F6-A40607197056}" sibTransId="{122B0A81-8DDA-4194-9181-D1B7F10B0251}"/>
    <dgm:cxn modelId="{EA88F427-3AAE-4444-B857-552C4FDDC9AA}" srcId="{66B789C4-949F-401C-AD61-A1BF084336EA}" destId="{982D8C5C-4024-448F-BBF1-64D10DB2AB18}" srcOrd="0" destOrd="0" parTransId="{5F2703E4-6F2A-4359-AE46-02B14CE47FF6}" sibTransId="{EDAF392B-0045-44A7-9F49-5DF48EFAF452}"/>
    <dgm:cxn modelId="{02DBFCE9-B9AD-48DF-B2AE-A93C48FA3D22}" type="presOf" srcId="{195FF928-2858-4AD2-9FA9-D6669DBD5677}" destId="{49D88A21-F7FE-4AED-9000-E437FF98531F}" srcOrd="0" destOrd="0" presId="urn:microsoft.com/office/officeart/2005/8/layout/StepDownProcess"/>
    <dgm:cxn modelId="{85024517-1C90-4727-84BA-AF43B0366B2F}" type="presOf" srcId="{982D8C5C-4024-448F-BBF1-64D10DB2AB18}" destId="{DE77D7DE-441C-4DF8-AC0E-CA5DE1DFFC31}" srcOrd="0" destOrd="0" presId="urn:microsoft.com/office/officeart/2005/8/layout/StepDownProcess"/>
    <dgm:cxn modelId="{0476CB2D-D2B4-44C0-9839-A9AE6E97DF35}" type="presOf" srcId="{66B789C4-949F-401C-AD61-A1BF084336EA}" destId="{FA131B6E-79E4-454F-BD2C-26D7E1A4AB3C}" srcOrd="0" destOrd="0" presId="urn:microsoft.com/office/officeart/2005/8/layout/StepDownProcess"/>
    <dgm:cxn modelId="{7C375851-9234-4DCE-B35F-AA8FBFA60215}" srcId="{644C3769-CDE0-4234-9108-28121BCF03CB}" destId="{205D6A47-76DB-4BF2-8365-D2A7D63A6B7D}" srcOrd="3" destOrd="0" parTransId="{8758E4B2-3789-4D46-B818-C377E16ECE86}" sibTransId="{01B88CFF-CB15-4B37-B17A-26DBA5F7EF99}"/>
    <dgm:cxn modelId="{37FB345D-1A49-460D-8AA5-2C17C6E60FD4}" type="presOf" srcId="{75F07B82-3CE9-4124-BA8A-4A77DCDE46D1}" destId="{E64AFA3F-CFAE-41E8-9CB3-B48CFA58665F}" srcOrd="0" destOrd="0" presId="urn:microsoft.com/office/officeart/2005/8/layout/StepDownProcess"/>
    <dgm:cxn modelId="{33F37DF2-427F-442A-875D-0348D7AA4DDC}" type="presOf" srcId="{90731D77-E989-4558-94CE-C7B5128F2F0F}" destId="{5BF8900E-2791-43F7-8DBD-240D0BEF41C4}" srcOrd="0" destOrd="0" presId="urn:microsoft.com/office/officeart/2005/8/layout/StepDownProcess"/>
    <dgm:cxn modelId="{8B1C8668-D1FC-427B-9DF6-CC55C42BB23D}" srcId="{644C3769-CDE0-4234-9108-28121BCF03CB}" destId="{195FF928-2858-4AD2-9FA9-D6669DBD5677}" srcOrd="0" destOrd="0" parTransId="{7B1B2750-0297-47CE-95F5-D3FCD875170C}" sibTransId="{B8E66B47-421A-4C33-A72B-8DF5A3BC443A}"/>
    <dgm:cxn modelId="{2652181D-75B5-4AFA-B3B1-81849921F027}" type="presParOf" srcId="{1F69871C-6B88-4074-9850-8234AE6AE80A}" destId="{FF6FAD63-1821-4BAB-B1E9-3903A864861D}" srcOrd="0" destOrd="0" presId="urn:microsoft.com/office/officeart/2005/8/layout/StepDownProcess"/>
    <dgm:cxn modelId="{5AF161E7-584B-40D5-9235-CA625A13F598}" type="presParOf" srcId="{FF6FAD63-1821-4BAB-B1E9-3903A864861D}" destId="{FF2339CB-42BD-4F21-BC08-095CF6D47318}" srcOrd="0" destOrd="0" presId="urn:microsoft.com/office/officeart/2005/8/layout/StepDownProcess"/>
    <dgm:cxn modelId="{F6E5F1EB-1C8E-4EB6-9C50-48245E7AAF36}" type="presParOf" srcId="{FF6FAD63-1821-4BAB-B1E9-3903A864861D}" destId="{49D88A21-F7FE-4AED-9000-E437FF98531F}" srcOrd="1" destOrd="0" presId="urn:microsoft.com/office/officeart/2005/8/layout/StepDownProcess"/>
    <dgm:cxn modelId="{1D6A7266-53C8-4B4A-A443-A1C8366D524D}" type="presParOf" srcId="{FF6FAD63-1821-4BAB-B1E9-3903A864861D}" destId="{C22FC146-18C2-4040-82C6-FA0E18227BA5}" srcOrd="2" destOrd="0" presId="urn:microsoft.com/office/officeart/2005/8/layout/StepDownProcess"/>
    <dgm:cxn modelId="{DFC868AA-7BFA-47ED-BA26-D3B298B80673}" type="presParOf" srcId="{1F69871C-6B88-4074-9850-8234AE6AE80A}" destId="{23F3EA43-FD88-4921-A228-2368C1670DA3}" srcOrd="1" destOrd="0" presId="urn:microsoft.com/office/officeart/2005/8/layout/StepDownProcess"/>
    <dgm:cxn modelId="{81892AD1-E0E6-4C21-BC39-0774CD997E6D}" type="presParOf" srcId="{1F69871C-6B88-4074-9850-8234AE6AE80A}" destId="{F2D863D8-DF3A-44E4-83EB-670ABE6C3A05}" srcOrd="2" destOrd="0" presId="urn:microsoft.com/office/officeart/2005/8/layout/StepDownProcess"/>
    <dgm:cxn modelId="{CD88D70A-8263-4739-AC68-2AA3282A2892}" type="presParOf" srcId="{F2D863D8-DF3A-44E4-83EB-670ABE6C3A05}" destId="{D9AA41AB-6F18-4BF1-9B30-1B8727EA1AEF}" srcOrd="0" destOrd="0" presId="urn:microsoft.com/office/officeart/2005/8/layout/StepDownProcess"/>
    <dgm:cxn modelId="{7E8E4C03-74A3-4BF3-B718-77B6CCCCF037}" type="presParOf" srcId="{F2D863D8-DF3A-44E4-83EB-670ABE6C3A05}" destId="{E64AFA3F-CFAE-41E8-9CB3-B48CFA58665F}" srcOrd="1" destOrd="0" presId="urn:microsoft.com/office/officeart/2005/8/layout/StepDownProcess"/>
    <dgm:cxn modelId="{8430A46E-33F4-4C5E-AA3A-95B50A547004}" type="presParOf" srcId="{F2D863D8-DF3A-44E4-83EB-670ABE6C3A05}" destId="{5BF8900E-2791-43F7-8DBD-240D0BEF41C4}" srcOrd="2" destOrd="0" presId="urn:microsoft.com/office/officeart/2005/8/layout/StepDownProcess"/>
    <dgm:cxn modelId="{8807B821-D961-4CD3-8C71-581C26CC933C}" type="presParOf" srcId="{1F69871C-6B88-4074-9850-8234AE6AE80A}" destId="{8A7E6108-FDC5-4506-826D-EAC3197AE113}" srcOrd="3" destOrd="0" presId="urn:microsoft.com/office/officeart/2005/8/layout/StepDownProcess"/>
    <dgm:cxn modelId="{86DBC7B5-1E36-49A5-8580-769E2940D24F}" type="presParOf" srcId="{1F69871C-6B88-4074-9850-8234AE6AE80A}" destId="{6A72448F-1DB3-4ED7-B455-876973B12D04}" srcOrd="4" destOrd="0" presId="urn:microsoft.com/office/officeart/2005/8/layout/StepDownProcess"/>
    <dgm:cxn modelId="{B16D16E6-7339-4D9B-BB8E-5A1DBE4A2C6E}" type="presParOf" srcId="{6A72448F-1DB3-4ED7-B455-876973B12D04}" destId="{E4881388-F9ED-475A-A9A0-6F804C750FA0}" srcOrd="0" destOrd="0" presId="urn:microsoft.com/office/officeart/2005/8/layout/StepDownProcess"/>
    <dgm:cxn modelId="{29260EDC-5C4B-45EB-AF54-CC9965DFB8F3}" type="presParOf" srcId="{6A72448F-1DB3-4ED7-B455-876973B12D04}" destId="{FA131B6E-79E4-454F-BD2C-26D7E1A4AB3C}" srcOrd="1" destOrd="0" presId="urn:microsoft.com/office/officeart/2005/8/layout/StepDownProcess"/>
    <dgm:cxn modelId="{99FA9ADB-A123-47CA-B736-97E8244FA0EA}" type="presParOf" srcId="{6A72448F-1DB3-4ED7-B455-876973B12D04}" destId="{DE77D7DE-441C-4DF8-AC0E-CA5DE1DFFC31}" srcOrd="2" destOrd="0" presId="urn:microsoft.com/office/officeart/2005/8/layout/StepDownProcess"/>
    <dgm:cxn modelId="{A09CB83F-3F16-4A4E-813A-0F22EBD5ED7B}" type="presParOf" srcId="{1F69871C-6B88-4074-9850-8234AE6AE80A}" destId="{95728423-7A00-4D46-AC47-8D902ED1B5AF}" srcOrd="5" destOrd="0" presId="urn:microsoft.com/office/officeart/2005/8/layout/StepDownProcess"/>
    <dgm:cxn modelId="{43892528-C153-4F8A-A03B-593EC8B62234}" type="presParOf" srcId="{1F69871C-6B88-4074-9850-8234AE6AE80A}" destId="{2D7ABBE6-EB27-494B-8C68-C45E82B5EC58}" srcOrd="6" destOrd="0" presId="urn:microsoft.com/office/officeart/2005/8/layout/StepDownProcess"/>
    <dgm:cxn modelId="{B4AA5F8F-F219-4012-B501-F2912A561877}" type="presParOf" srcId="{2D7ABBE6-EB27-494B-8C68-C45E82B5EC58}" destId="{EAF09AFD-0781-4B2C-B5E7-8576931719C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2339CB-42BD-4F21-BC08-095CF6D47318}">
      <dsp:nvSpPr>
        <dsp:cNvPr id="0" name=""/>
        <dsp:cNvSpPr/>
      </dsp:nvSpPr>
      <dsp:spPr>
        <a:xfrm rot="5400000">
          <a:off x="964861" y="888273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88A21-F7FE-4AED-9000-E437FF98531F}">
      <dsp:nvSpPr>
        <dsp:cNvPr id="0" name=""/>
        <dsp:cNvSpPr/>
      </dsp:nvSpPr>
      <dsp:spPr>
        <a:xfrm>
          <a:off x="758182" y="23520"/>
          <a:ext cx="1313224" cy="919214"/>
        </a:xfrm>
        <a:prstGeom prst="roundRect">
          <a:avLst>
            <a:gd name="adj" fmla="val 1667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4. stupeň řízení:</a:t>
          </a:r>
          <a:endParaRPr lang="cs-CZ" sz="2200" kern="1200" dirty="0"/>
        </a:p>
      </dsp:txBody>
      <dsp:txXfrm>
        <a:off x="803062" y="68400"/>
        <a:ext cx="1223464" cy="829454"/>
      </dsp:txXfrm>
    </dsp:sp>
    <dsp:sp modelId="{C22FC146-18C2-4040-82C6-FA0E18227BA5}">
      <dsp:nvSpPr>
        <dsp:cNvPr id="0" name=""/>
        <dsp:cNvSpPr/>
      </dsp:nvSpPr>
      <dsp:spPr>
        <a:xfrm>
          <a:off x="2071407" y="111188"/>
          <a:ext cx="955114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/>
        </a:p>
      </dsp:txBody>
      <dsp:txXfrm>
        <a:off x="2071407" y="111188"/>
        <a:ext cx="955114" cy="742950"/>
      </dsp:txXfrm>
    </dsp:sp>
    <dsp:sp modelId="{D9AA41AB-6F18-4BF1-9B30-1B8727EA1AEF}">
      <dsp:nvSpPr>
        <dsp:cNvPr id="0" name=""/>
        <dsp:cNvSpPr/>
      </dsp:nvSpPr>
      <dsp:spPr>
        <a:xfrm rot="5400000">
          <a:off x="2053664" y="1920855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4AFA3F-CFAE-41E8-9CB3-B48CFA58665F}">
      <dsp:nvSpPr>
        <dsp:cNvPr id="0" name=""/>
        <dsp:cNvSpPr/>
      </dsp:nvSpPr>
      <dsp:spPr>
        <a:xfrm>
          <a:off x="1846985" y="1056101"/>
          <a:ext cx="1313224" cy="919214"/>
        </a:xfrm>
        <a:prstGeom prst="roundRect">
          <a:avLst>
            <a:gd name="adj" fmla="val 1667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3. stupeň řízení:</a:t>
          </a:r>
          <a:endParaRPr lang="cs-CZ" sz="2200" kern="1200" dirty="0"/>
        </a:p>
      </dsp:txBody>
      <dsp:txXfrm>
        <a:off x="1891865" y="1100981"/>
        <a:ext cx="1223464" cy="829454"/>
      </dsp:txXfrm>
    </dsp:sp>
    <dsp:sp modelId="{5BF8900E-2791-43F7-8DBD-240D0BEF41C4}">
      <dsp:nvSpPr>
        <dsp:cNvPr id="0" name=""/>
        <dsp:cNvSpPr/>
      </dsp:nvSpPr>
      <dsp:spPr>
        <a:xfrm>
          <a:off x="3160210" y="1143769"/>
          <a:ext cx="955114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/>
        </a:p>
      </dsp:txBody>
      <dsp:txXfrm>
        <a:off x="3160210" y="1143769"/>
        <a:ext cx="955114" cy="742950"/>
      </dsp:txXfrm>
    </dsp:sp>
    <dsp:sp modelId="{E4881388-F9ED-475A-A9A0-6F804C750FA0}">
      <dsp:nvSpPr>
        <dsp:cNvPr id="0" name=""/>
        <dsp:cNvSpPr/>
      </dsp:nvSpPr>
      <dsp:spPr>
        <a:xfrm rot="5400000">
          <a:off x="3142467" y="2953437"/>
          <a:ext cx="780097" cy="88811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31B6E-79E4-454F-BD2C-26D7E1A4AB3C}">
      <dsp:nvSpPr>
        <dsp:cNvPr id="0" name=""/>
        <dsp:cNvSpPr/>
      </dsp:nvSpPr>
      <dsp:spPr>
        <a:xfrm>
          <a:off x="2935789" y="2088683"/>
          <a:ext cx="1313224" cy="919214"/>
        </a:xfrm>
        <a:prstGeom prst="roundRect">
          <a:avLst>
            <a:gd name="adj" fmla="val 1667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2. stupeň řízení:</a:t>
          </a:r>
          <a:endParaRPr lang="cs-CZ" sz="2200" kern="1200" dirty="0"/>
        </a:p>
      </dsp:txBody>
      <dsp:txXfrm>
        <a:off x="2980669" y="2133563"/>
        <a:ext cx="1223464" cy="829454"/>
      </dsp:txXfrm>
    </dsp:sp>
    <dsp:sp modelId="{DE77D7DE-441C-4DF8-AC0E-CA5DE1DFFC31}">
      <dsp:nvSpPr>
        <dsp:cNvPr id="0" name=""/>
        <dsp:cNvSpPr/>
      </dsp:nvSpPr>
      <dsp:spPr>
        <a:xfrm>
          <a:off x="4249014" y="2176351"/>
          <a:ext cx="955114" cy="742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700" kern="1200" dirty="0"/>
        </a:p>
      </dsp:txBody>
      <dsp:txXfrm>
        <a:off x="4249014" y="2176351"/>
        <a:ext cx="955114" cy="742950"/>
      </dsp:txXfrm>
    </dsp:sp>
    <dsp:sp modelId="{EAF09AFD-0781-4B2C-B5E7-8576931719CF}">
      <dsp:nvSpPr>
        <dsp:cNvPr id="0" name=""/>
        <dsp:cNvSpPr/>
      </dsp:nvSpPr>
      <dsp:spPr>
        <a:xfrm>
          <a:off x="4024592" y="3121264"/>
          <a:ext cx="1313224" cy="919214"/>
        </a:xfrm>
        <a:prstGeom prst="roundRect">
          <a:avLst>
            <a:gd name="adj" fmla="val 1667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latin typeface="Times New Roman" panose="02020603050405020304" pitchFamily="18" charset="0"/>
              <a:ea typeface="Times New Roman" panose="02020603050405020304" pitchFamily="18" charset="0"/>
            </a:rPr>
            <a:t>1. stupeň řízení:</a:t>
          </a:r>
          <a:endParaRPr lang="cs-CZ" sz="2200" kern="1200" dirty="0"/>
        </a:p>
      </dsp:txBody>
      <dsp:txXfrm>
        <a:off x="4069472" y="3166144"/>
        <a:ext cx="1223464" cy="829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18827E-FDB3-442B-937A-DA61C5C3CFC6}" type="datetimeFigureOut">
              <a:rPr lang="cs-CZ"/>
              <a:pPr/>
              <a:t>16.06.2023</a:t>
            </a:fld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5DEA66-F836-421F-9A2D-8FA803E78A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5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02549-4AAF-4141-809A-70B99DA52550}" type="datetimeFigureOut">
              <a:rPr lang="cs-CZ"/>
              <a:pPr>
                <a:defRPr/>
              </a:pPr>
              <a:t>16.06.2023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96DAB4-57E1-442B-84F0-E93291D5F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9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783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7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381750"/>
            <a:ext cx="7488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cs-CZ">
                <a:latin typeface="Arial" charset="0"/>
              </a:rPr>
              <a:t>Autorem materiálu a všech jeho částí, není-li uvedeno jinak, je (jméno a příjmení autora).</a:t>
            </a:r>
            <a:br>
              <a:rPr lang="cs-CZ">
                <a:latin typeface="Arial" charset="0"/>
              </a:rPr>
            </a:br>
            <a:r>
              <a:rPr lang="cs-CZ">
                <a:latin typeface="Arial" charset="0"/>
              </a:rPr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vazpp.cz/oborove-standardy/bozp/povinnosti-zamestnancu-na-useku-bozp/povinnosti-odpovednost-vedoucich-zamestnanc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54871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/>
              <a:t>BEZPEČNOST A OCHRANA ZDRAVÍ PŘI PRÁCI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kern="0" cap="all" dirty="0">
                <a:solidFill>
                  <a:srgbClr val="008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úloha vedoucích zaměstnanců </a:t>
            </a:r>
            <a:br>
              <a:rPr lang="cs-CZ" b="1" kern="0" cap="all" dirty="0">
                <a:solidFill>
                  <a:srgbClr val="008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kern="0" cap="all" dirty="0">
                <a:solidFill>
                  <a:srgbClr val="008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 hlediska BOZP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49" y="5890781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1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Úloha vedoucích zaměstnanců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5415" y="2060848"/>
            <a:ext cx="3384377" cy="288200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29172" y="4869160"/>
            <a:ext cx="7776864" cy="73866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b="1" dirty="0"/>
              <a:t>V pracovněprávních vztazích </a:t>
            </a:r>
            <a:r>
              <a:rPr lang="cs-CZ" sz="1400" b="1" dirty="0" smtClean="0"/>
              <a:t>vás</a:t>
            </a:r>
            <a:r>
              <a:rPr lang="cs-CZ" sz="1400" dirty="0" smtClean="0"/>
              <a:t> </a:t>
            </a:r>
            <a:r>
              <a:rPr lang="cs-CZ" sz="1400" dirty="0"/>
              <a:t>jako vedoucí </a:t>
            </a:r>
            <a:r>
              <a:rPr lang="cs-CZ" sz="1400" dirty="0" smtClean="0"/>
              <a:t>zaměstnance čekají zákonné povinnosti spojené </a:t>
            </a:r>
            <a:r>
              <a:rPr lang="cs-CZ" sz="1400" dirty="0"/>
              <a:t>se zajišťováním bezpečnosti a ochrany zdraví zaměstnanců při </a:t>
            </a:r>
            <a:r>
              <a:rPr lang="cs-CZ" sz="1400" dirty="0" smtClean="0"/>
              <a:t>práci a jejich ochranou před riziky.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729172" y="105215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dirty="0" smtClean="0"/>
              <a:t>Jako absolventi střední školy se ve svém pracovním životě </a:t>
            </a:r>
            <a:r>
              <a:rPr lang="cs-CZ" sz="1400" dirty="0" smtClean="0">
                <a:solidFill>
                  <a:srgbClr val="008000"/>
                </a:solidFill>
              </a:rPr>
              <a:t>můžete stát vedoucími zaměstnanci</a:t>
            </a:r>
            <a:r>
              <a:rPr lang="cs-CZ" sz="1400" dirty="0" smtClean="0"/>
              <a:t>, a </a:t>
            </a:r>
            <a:r>
              <a:rPr lang="cs-CZ" sz="1400" smtClean="0"/>
              <a:t>to třeba </a:t>
            </a:r>
            <a:r>
              <a:rPr lang="cs-CZ" sz="1400" dirty="0" smtClean="0"/>
              <a:t>i velmi brzy po nástupu do praxe. Někteří z vás se postaví do čela malých, často rodinných firem nebo v budou působit v jejich (byť úzkém) vedení. Stanete se </a:t>
            </a:r>
            <a:r>
              <a:rPr lang="cs-CZ" sz="1400" dirty="0" smtClean="0">
                <a:solidFill>
                  <a:srgbClr val="008000"/>
                </a:solidFill>
              </a:rPr>
              <a:t>vedoucími provozoven, průmyslových provozů, technologických linek, pracovních skupin nebo manažery zařízení a služeb apod</a:t>
            </a:r>
            <a:r>
              <a:rPr lang="cs-CZ" sz="1400" dirty="0" smtClean="0"/>
              <a:t>. </a:t>
            </a:r>
            <a:endParaRPr lang="cs-CZ" sz="1400" dirty="0" smtClean="0">
              <a:solidFill>
                <a:srgbClr val="FF0000"/>
              </a:solidFill>
            </a:endParaRPr>
          </a:p>
          <a:p>
            <a:pPr algn="just">
              <a:spcAft>
                <a:spcPts val="0"/>
              </a:spcAft>
            </a:pP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prahu pracovního života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29172" y="5733256"/>
            <a:ext cx="7776864" cy="73866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b="1" dirty="0" smtClean="0"/>
              <a:t>V </a:t>
            </a:r>
            <a:r>
              <a:rPr lang="cs-CZ" sz="1400" b="1" dirty="0"/>
              <a:t>soukromém sektoru </a:t>
            </a:r>
            <a:r>
              <a:rPr lang="cs-CZ" sz="1400" dirty="0" smtClean="0"/>
              <a:t>můžete </a:t>
            </a:r>
            <a:r>
              <a:rPr lang="cs-CZ" sz="1400" dirty="0"/>
              <a:t>díky znalostem o BOZP a dovednostem vedoucího pracovníka pomoci předcházet situacím ohrožujících zdraví </a:t>
            </a:r>
            <a:r>
              <a:rPr lang="cs-CZ" sz="1400" dirty="0" smtClean="0"/>
              <a:t>osob pracujících ve firmě nebo s ní spolupracujících, její majetek a </a:t>
            </a:r>
            <a:r>
              <a:rPr lang="cs-CZ" sz="1400" dirty="0"/>
              <a:t>životní prostředí</a:t>
            </a:r>
            <a:r>
              <a:rPr lang="cs-CZ" sz="1400" dirty="0" smtClean="0"/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29172" y="2304164"/>
            <a:ext cx="7776864" cy="116955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/>
              <a:t>Vedoucí zaměstnanec</a:t>
            </a:r>
          </a:p>
          <a:p>
            <a:pPr algn="just">
              <a:spcAft>
                <a:spcPts val="0"/>
              </a:spcAft>
            </a:pPr>
            <a:r>
              <a:rPr lang="cs-CZ" sz="1400" dirty="0"/>
              <a:t>V</a:t>
            </a:r>
            <a:r>
              <a:rPr lang="cs-CZ" sz="1400" dirty="0" smtClean="0"/>
              <a:t>edoucími </a:t>
            </a:r>
            <a:r>
              <a:rPr lang="cs-CZ" sz="1400" dirty="0"/>
              <a:t>zaměstnanci zaměstnavatele se rozumějí </a:t>
            </a:r>
            <a:r>
              <a:rPr lang="cs-CZ" sz="1400" b="1" dirty="0"/>
              <a:t>zaměstnanci, kteří jsou na jednotlivých stupních řízení zaměstnavatele oprávněni stanovit a ukládat podřízeným zaměstnancům pracovní úkoly, organizovat, řídit a kontrolovat jejich práci a dávat jim k tomu účelu závazné pokyny</a:t>
            </a:r>
            <a:r>
              <a:rPr lang="cs-CZ" sz="1400" dirty="0"/>
              <a:t>. </a:t>
            </a:r>
            <a:endParaRPr lang="cs-CZ" sz="14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729172" y="1052156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400" dirty="0"/>
              <a:t>V rámci podnikové struktury (a hierarchie) je z pohledu </a:t>
            </a:r>
            <a:r>
              <a:rPr lang="cs-CZ" sz="1400" dirty="0" smtClean="0"/>
              <a:t>každého </a:t>
            </a:r>
            <a:r>
              <a:rPr lang="cs-CZ" sz="1400" dirty="0"/>
              <a:t>zaměstnance nejdůležitější osobou na pracovišti/v podniku jeho </a:t>
            </a:r>
            <a:r>
              <a:rPr lang="cs-CZ" sz="1400" b="1" dirty="0"/>
              <a:t>přímý nadřízený</a:t>
            </a:r>
            <a:r>
              <a:rPr lang="cs-CZ" sz="1400" dirty="0"/>
              <a:t>. Zákoník práce jej označuje jako </a:t>
            </a:r>
            <a:r>
              <a:rPr lang="cs-CZ" sz="1400" b="1" dirty="0"/>
              <a:t>vedoucího zaměstnance</a:t>
            </a:r>
            <a:r>
              <a:rPr lang="cs-CZ" sz="1400" dirty="0" smtClean="0"/>
              <a:t>. </a:t>
            </a:r>
            <a:r>
              <a:rPr lang="cs-CZ" sz="1400" dirty="0" smtClean="0">
                <a:solidFill>
                  <a:srgbClr val="008000"/>
                </a:solidFill>
              </a:rPr>
              <a:t>Přímý nadřízený pracovník 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řídí </a:t>
            </a:r>
            <a:r>
              <a:rPr lang="cs-CZ" sz="14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 podřízených zaměstnanců nebo řídí vedoucí zaměstnance na různých (vůči své pracovní pozici na nižších) stupních 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řízení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zaměstnanci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 descr="Úloha vedoucích zaměstnanců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3952" y="3771616"/>
            <a:ext cx="3707303" cy="277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87833868"/>
              </p:ext>
            </p:extLst>
          </p:nvPr>
        </p:nvGraphicFramePr>
        <p:xfrm>
          <a:off x="179512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5580112" y="4941168"/>
            <a:ext cx="320486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Vedoucí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zaměstnanec, který řídí práci podřízených zaměstnanců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499992" y="3683010"/>
            <a:ext cx="428498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Vedoucí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zaměstnanec, který řídí vedoucí zaměstnance na 1. stupni řízení nebo vedoucí zaměstnanec-statutární orgán, který řídí práci podřízených zaměstnanců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19872" y="2491249"/>
            <a:ext cx="5472608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Vedoucí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zaměstnanec, který řídí vedoucí zaměstnance na 2. stupni řízení, vedoucí zaměstnanec-statutární orgán, který řídí vedoucí zaměstnance na 1. stupni řízení, nebo vedoucí zaměstnanec-vedoucí organizační složky, který řídí vedoucí zaměstnance na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stupni řízení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289853" y="1489105"/>
            <a:ext cx="651723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řízení,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náměstek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člena vlády, vedoucí Kanceláře prezidenta republiky, vedoucí Kanceláře Poslanecké sněmovny Parlamentu České republiky, vedoucí Kanceláře Senátu Parlamentu České republiky, vedoucí Kanceláře Veřejného ochránce práv, finanční arbitr a ředitel Ústavu pro studium totalitních režimů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32418" y="411212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zaměstnanci - Podniková hierarchie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971600" y="1057543"/>
            <a:ext cx="77048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Vedoucí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zaměstnanec-statutární orgán, který řídí vedoucí zaměstnance na 2. stupni řízení, vedoucí zaměstnanec-vedoucí organizační složky, který řídí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vedoucí zaměstnance na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stupni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32418" y="5963652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Každý, kdo </a:t>
            </a:r>
            <a:r>
              <a:rPr lang="cs-CZ" sz="1400" dirty="0" smtClean="0">
                <a:solidFill>
                  <a:srgbClr val="008000"/>
                </a:solidFill>
              </a:rPr>
              <a:t>na </a:t>
            </a:r>
            <a:r>
              <a:rPr lang="cs-CZ" sz="1400" dirty="0">
                <a:solidFill>
                  <a:srgbClr val="008000"/>
                </a:solidFill>
              </a:rPr>
              <a:t>pracovišti/v podniku </a:t>
            </a:r>
            <a:r>
              <a:rPr lang="cs-CZ" sz="1400" dirty="0" smtClean="0">
                <a:solidFill>
                  <a:srgbClr val="008000"/>
                </a:solidFill>
              </a:rPr>
              <a:t>zastává </a:t>
            </a:r>
            <a:r>
              <a:rPr lang="cs-CZ" sz="1400" dirty="0">
                <a:solidFill>
                  <a:srgbClr val="008000"/>
                </a:solidFill>
              </a:rPr>
              <a:t>podle zákoníku práce </a:t>
            </a:r>
            <a:r>
              <a:rPr lang="cs-CZ" sz="1400" dirty="0" smtClean="0">
                <a:solidFill>
                  <a:srgbClr val="008000"/>
                </a:solidFill>
              </a:rPr>
              <a:t>funkci </a:t>
            </a:r>
            <a:br>
              <a:rPr lang="cs-CZ" sz="1400" dirty="0" smtClean="0">
                <a:solidFill>
                  <a:srgbClr val="008000"/>
                </a:solidFill>
              </a:rPr>
            </a:br>
            <a:r>
              <a:rPr lang="cs-CZ" sz="1400" dirty="0" smtClean="0">
                <a:solidFill>
                  <a:srgbClr val="008000"/>
                </a:solidFill>
              </a:rPr>
              <a:t>vedoucího zaměstnance, je zároveň přímým nadřízeným </a:t>
            </a:r>
            <a:br>
              <a:rPr lang="cs-CZ" sz="1400" dirty="0" smtClean="0">
                <a:solidFill>
                  <a:srgbClr val="008000"/>
                </a:solidFill>
              </a:rPr>
            </a:br>
            <a:r>
              <a:rPr lang="cs-CZ" sz="1400" dirty="0" smtClean="0">
                <a:solidFill>
                  <a:srgbClr val="008000"/>
                </a:solidFill>
              </a:rPr>
              <a:t>určité skupiny zaměstnanců nebo vedoucích zaměstnanců.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z="14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24597" y="3429000"/>
            <a:ext cx="8208911" cy="2893100"/>
          </a:xfrm>
          <a:prstGeom prst="rect">
            <a:avLst/>
          </a:prstGeom>
          <a:noFill/>
          <a:ln w="28575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400" b="1" dirty="0" smtClean="0"/>
              <a:t>Péče </a:t>
            </a:r>
            <a:r>
              <a:rPr lang="cs-CZ" sz="1400" b="1" dirty="0"/>
              <a:t>o bezpečnost a ochranu zdraví při práci </a:t>
            </a:r>
            <a:r>
              <a:rPr lang="cs-CZ" sz="1400" b="1" dirty="0" smtClean="0"/>
              <a:t>uložená </a:t>
            </a:r>
            <a:r>
              <a:rPr lang="cs-CZ" sz="1400" b="1" dirty="0"/>
              <a:t>zaměstnavateli </a:t>
            </a:r>
            <a:r>
              <a:rPr lang="cs-CZ" sz="1400" b="1" dirty="0" smtClean="0"/>
              <a:t>je </a:t>
            </a:r>
            <a:r>
              <a:rPr lang="cs-CZ" sz="1400" b="1" dirty="0"/>
              <a:t>nedílnou </a:t>
            </a: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>a </a:t>
            </a:r>
            <a:r>
              <a:rPr lang="cs-CZ" sz="1400" b="1" dirty="0"/>
              <a:t>rovnocennou </a:t>
            </a:r>
            <a:r>
              <a:rPr lang="cs-CZ" sz="1400" b="1" dirty="0">
                <a:solidFill>
                  <a:srgbClr val="008000"/>
                </a:solidFill>
              </a:rPr>
              <a:t>součástí pracovních povinností vedoucích zaměstnanců </a:t>
            </a:r>
            <a:r>
              <a:rPr lang="cs-CZ" sz="1400" b="1" dirty="0" smtClean="0"/>
              <a:t>na </a:t>
            </a:r>
            <a:r>
              <a:rPr lang="cs-CZ" sz="1400" b="1" dirty="0"/>
              <a:t>všech stupních </a:t>
            </a:r>
            <a:r>
              <a:rPr lang="cs-CZ" sz="1400" b="1" dirty="0" smtClean="0"/>
              <a:t>řízení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 rozsahu pracovních míst, která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zastávají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spcAft>
                <a:spcPts val="0"/>
              </a:spcAft>
            </a:pPr>
            <a:r>
              <a:rPr lang="cs-CZ" sz="1400" b="1" dirty="0" smtClean="0">
                <a:solidFill>
                  <a:srgbClr val="008000"/>
                </a:solidFill>
              </a:rPr>
              <a:t>Vedoucí </a:t>
            </a:r>
            <a:r>
              <a:rPr lang="cs-CZ" sz="1400" b="1" dirty="0">
                <a:solidFill>
                  <a:srgbClr val="008000"/>
                </a:solidFill>
              </a:rPr>
              <a:t>zaměstnanec přebírá v rámci působnosti zaměstnavatele zodpovědnost za BOZP.</a:t>
            </a:r>
          </a:p>
          <a:p>
            <a:pPr algn="ctr">
              <a:spcAft>
                <a:spcPts val="0"/>
              </a:spcAft>
            </a:pP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cs-CZ" sz="1400" b="1" dirty="0" smtClean="0">
                <a:solidFill>
                  <a:srgbClr val="008000"/>
                </a:solidFill>
              </a:rPr>
              <a:t>Vedoucí </a:t>
            </a:r>
            <a:r>
              <a:rPr lang="cs-CZ" sz="1400" b="1" dirty="0">
                <a:solidFill>
                  <a:srgbClr val="008000"/>
                </a:solidFill>
              </a:rPr>
              <a:t>zaměstnanci na všech stupních v rozsahu svých funkcí odpovídají za plnění úkolů zaměstnavatele všestranně pečovat o bezpečnost a ochranu zdraví při práci. </a:t>
            </a:r>
            <a:endParaRPr lang="cs-CZ" sz="14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32417" y="411212"/>
            <a:ext cx="7793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zaměstnavatele za zajištění BOZP </a:t>
            </a: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zaměstnanců</a:t>
            </a: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40620" y="1306666"/>
            <a:ext cx="7776864" cy="830997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6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ezpečnost </a:t>
            </a:r>
            <a:r>
              <a:rPr lang="cs-CZ" sz="1600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6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ochrana </a:t>
            </a:r>
            <a:r>
              <a:rPr lang="cs-CZ" sz="1600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při </a:t>
            </a:r>
            <a:r>
              <a:rPr lang="cs-CZ" sz="16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práci (BOZP)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/>
              <a:t>S</a:t>
            </a:r>
            <a:r>
              <a:rPr lang="cs-CZ" sz="1600" dirty="0" smtClean="0"/>
              <a:t>ouhrn </a:t>
            </a:r>
            <a:r>
              <a:rPr lang="cs-CZ" sz="1600" dirty="0"/>
              <a:t>opatření stanovených legislativou nebo zaměstnavatelem, která mají předcházet ohrožení nebo poškození lidského zdraví v pracovním procesu. </a:t>
            </a:r>
            <a:endParaRPr lang="cs-CZ" sz="1600" dirty="0" smtClean="0">
              <a:solidFill>
                <a:srgbClr val="00B05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21505" y="238678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 je povinen zajistit bezpečnost a ochranu zdraví zaměstnanců při práci </a:t>
            </a:r>
            <a:r>
              <a:rPr lang="cs-CZ" sz="14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cs-CZ" sz="1400" b="1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ohledem na rizika možného ohrožení jejich života a zdraví, která se týkají výkonu </a:t>
            </a:r>
            <a:r>
              <a:rPr lang="cs-CZ" sz="14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práce.</a:t>
            </a:r>
            <a:endParaRPr lang="cs-CZ" sz="14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ázek 15" descr="Úloha vedoucích zaměstnanců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5676" y="4252664"/>
            <a:ext cx="2388522" cy="168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740869" y="2112318"/>
            <a:ext cx="7776864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řídit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kontrolovat práci podřízených zaměstnanců a hodnotit jejich pracovní výkonnost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pracovní výsledky,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nejlépe organizovat práci,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zabezpečovat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odměňování zaměstnanců podle tohoto zákona,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vytvářet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podmínky pro zvyšování odborné úrovně zaměstnanců,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zabezpečovat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přijetí opatření k ochraně majetku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zaměstnavatele;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32418" y="1863978"/>
            <a:ext cx="78065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zaměstnanci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 povinni</a:t>
            </a:r>
            <a:r>
              <a:rPr lang="cs-CZ" sz="1400" dirty="0" smtClean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cs-CZ" sz="1400" dirty="0" smtClean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32418" y="41121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Vedoucí zaměstnanci a BOZP</a:t>
            </a:r>
          </a:p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40869" y="734377"/>
            <a:ext cx="77321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Úloha a povinnosti vedoucích zaměstnanců při zajišťování BOZP zaměstnanců a vytváření </a:t>
            </a:r>
            <a:r>
              <a:rPr lang="cs-CZ" b="1" dirty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bezpečných pracovišť podle </a:t>
            </a:r>
            <a:r>
              <a:rPr lang="cs-CZ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zákoníku práce</a:t>
            </a:r>
            <a:endParaRPr lang="cs-CZ" b="1" dirty="0">
              <a:solidFill>
                <a:srgbClr val="008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4391" y="3719168"/>
            <a:ext cx="78065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 hlediska BOZP jsou zároveň vedoucí zaměstnanci </a:t>
            </a:r>
            <a:r>
              <a:rPr lang="cs-CZ" sz="14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povinni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solidFill>
                <a:srgbClr val="008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55689" y="3982060"/>
            <a:ext cx="7776864" cy="536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vytvářet </a:t>
            </a:r>
            <a:r>
              <a:rPr lang="cs-CZ" sz="14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příznivé pracovní podmínky a zajišťovat bezpečnost a ochranu zdraví při práci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zabezpečovat </a:t>
            </a:r>
            <a:r>
              <a:rPr lang="cs-CZ" sz="14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dodržování právních a vnitřních 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předpisů,</a:t>
            </a:r>
            <a:r>
              <a:rPr lang="cs-CZ" sz="1400" dirty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vč. předpisů k zajištění </a:t>
            </a:r>
            <a:r>
              <a:rPr lang="cs-CZ" sz="1400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ázek 14" descr="Práva a povinnosti zaměstnanců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8875" y="4941168"/>
            <a:ext cx="1296144" cy="152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35933" y="1124744"/>
            <a:ext cx="7773349" cy="5478423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cs-CZ" sz="1400" dirty="0" smtClean="0"/>
              <a:t>Vedoucí zaměstnance má zejména tyto povinnosti: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řídit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kontrolovat práci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jemu podřízených zaměstnanců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dávat jim k tomu účelu závazné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pokyny,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vést zaměstnance k pracovní kázni a kontrolovat její dodržování</a:t>
            </a:r>
            <a:r>
              <a:rPr lang="cs-CZ" sz="14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vytvářet příznivé pracovní </a:t>
            </a:r>
            <a:r>
              <a:rPr lang="cs-CZ" sz="1400" dirty="0" smtClean="0"/>
              <a:t>podmínky (podmínky pro bezpečnou práci) a usilovat o jejich zlepšování,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motivovat zaměstnance k bezpečnému chování a být sám příkladem,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zajišťovat a kontrolovat dodržování právních a ostatních předpisů, vč. předpisů k zajištění bezpečnosti a ochrany zdraví při práci a opatření zaměstnavatele</a:t>
            </a:r>
            <a:r>
              <a:rPr lang="cs-CZ" sz="14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/>
              <a:t>z</a:t>
            </a:r>
            <a:r>
              <a:rPr lang="cs-CZ" sz="1400" b="1" dirty="0" smtClean="0"/>
              <a:t>ajišťovat bezpečné a zdraví neohrožující pracovní prostředí </a:t>
            </a:r>
            <a:r>
              <a:rPr lang="cs-CZ" sz="1400" b="1" dirty="0"/>
              <a:t>a </a:t>
            </a:r>
            <a:r>
              <a:rPr lang="cs-CZ" sz="1400" b="1" dirty="0" smtClean="0"/>
              <a:t>bezpečnost </a:t>
            </a:r>
            <a:r>
              <a:rPr lang="cs-CZ" sz="1400" b="1" dirty="0"/>
              <a:t>a ochranu zdraví při </a:t>
            </a:r>
            <a:r>
              <a:rPr lang="cs-CZ" sz="1400" b="1" dirty="0" smtClean="0"/>
              <a:t>práci a přispívat k jejich zlepšování, </a:t>
            </a:r>
            <a:r>
              <a:rPr lang="cs-CZ" sz="1400" dirty="0"/>
              <a:t>provádět účinná opatření k odstranění nedostatků v péči o BOZP zaměstnanců a k ochraně majetku zaměstnavatele,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řešit </a:t>
            </a:r>
            <a:r>
              <a:rPr lang="cs-CZ" sz="1400" b="1" dirty="0"/>
              <a:t>nedostatky a závady na pracovišti</a:t>
            </a:r>
            <a:r>
              <a:rPr lang="cs-CZ" sz="1400" dirty="0"/>
              <a:t>, které ohrožují nebo by bezprostředně </a:t>
            </a:r>
            <a:br>
              <a:rPr lang="cs-CZ" sz="1400" dirty="0"/>
            </a:br>
            <a:r>
              <a:rPr lang="cs-CZ" sz="1400" dirty="0"/>
              <a:t>a závažným způsobem mohly ohrozit bezpečnost nebo zdraví zaměstnanců při práci, zejména hrozící vznik mimořádné události nebo nedostatky organizačních opatření, závady nebo poruchy technických zařízení a ochranných systémů určených k jejich zamezení</a:t>
            </a:r>
            <a:r>
              <a:rPr lang="cs-CZ" sz="1400" dirty="0" smtClean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udílet vhodné pokyny </a:t>
            </a:r>
            <a:r>
              <a:rPr lang="cs-CZ" sz="1400" dirty="0"/>
              <a:t>k zajištění bezpečnosti a ochrany zdraví při </a:t>
            </a:r>
            <a:r>
              <a:rPr lang="cs-CZ" sz="1400" dirty="0" smtClean="0"/>
              <a:t>práci – v souladu </a:t>
            </a:r>
            <a:br>
              <a:rPr lang="cs-CZ" sz="1400" dirty="0" smtClean="0"/>
            </a:br>
            <a:r>
              <a:rPr lang="cs-CZ" sz="1400" dirty="0" smtClean="0"/>
              <a:t>s právními a ostatními předpisy </a:t>
            </a:r>
            <a:r>
              <a:rPr lang="cs-CZ" sz="1400" dirty="0"/>
              <a:t>k zajištění bezpečnosti a ochrany zdraví při práci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a opatřeními zaměstnavatele,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kontrolovat </a:t>
            </a:r>
            <a:r>
              <a:rPr lang="cs-CZ" sz="1400" b="1" dirty="0"/>
              <a:t>dodržování pokynů k zajištění BOZP a zásad </a:t>
            </a:r>
            <a:r>
              <a:rPr lang="cs-CZ" sz="1400" b="1" dirty="0" smtClean="0"/>
              <a:t>BOZP, stanovených vnitřními předpisy zaměstnavatele,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zjišťovat, zda některý jemu podřízený zaměstnanec není pod vlivem alkoholu nebo jiných návykových látek,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zajistit </a:t>
            </a:r>
            <a:r>
              <a:rPr lang="cs-CZ" sz="1400" b="1" dirty="0"/>
              <a:t>používání předepsaných osobních ochranných prostředků (OOPP), kontrolovat jejich používání</a:t>
            </a:r>
            <a:r>
              <a:rPr lang="cs-CZ" sz="1400" b="1" dirty="0" smtClean="0"/>
              <a:t>,</a:t>
            </a:r>
            <a:endParaRPr lang="cs-CZ" sz="1400" b="1" dirty="0"/>
          </a:p>
        </p:txBody>
      </p:sp>
      <p:sp>
        <p:nvSpPr>
          <p:cNvPr id="4" name="Obdélník 3"/>
          <p:cNvSpPr/>
          <p:nvPr/>
        </p:nvSpPr>
        <p:spPr>
          <a:xfrm>
            <a:off x="732418" y="41121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Úloha Vedoucích zaměstnanců pohledem BOZP</a:t>
            </a:r>
          </a:p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42817" y="1224311"/>
            <a:ext cx="7776864" cy="273921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kontrolovat, zda se jemu podřízení zaměstnanci zúčastňují vstupních, periodických nebo mimořádných školení BOZP, přezkoušení a rovněž předepsaných </a:t>
            </a:r>
            <a:r>
              <a:rPr lang="cs-CZ" sz="1400" dirty="0" err="1" smtClean="0"/>
              <a:t>pracovnělékařských</a:t>
            </a:r>
            <a:r>
              <a:rPr lang="cs-CZ" sz="1400" dirty="0" smtClean="0"/>
              <a:t> prohlídek,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reagovat na </a:t>
            </a:r>
            <a:r>
              <a:rPr lang="cs-CZ" sz="1400" b="1" dirty="0"/>
              <a:t>každé porušení </a:t>
            </a:r>
            <a:r>
              <a:rPr lang="cs-CZ" sz="1400" b="1" dirty="0" smtClean="0"/>
              <a:t>pravidel</a:t>
            </a:r>
            <a:r>
              <a:rPr lang="cs-CZ" sz="14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řešit pracovní úraz zaměstnance nebo úraz jiné fyzické osoby</a:t>
            </a:r>
            <a:r>
              <a:rPr lang="cs-CZ" sz="1400" dirty="0" smtClean="0"/>
              <a:t>, která se </a:t>
            </a:r>
            <a:r>
              <a:rPr lang="cs-CZ" sz="1400" dirty="0" smtClean="0"/>
              <a:t>pohybuje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s vědomím zaměstnavatele na pracovišti,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dirty="0" smtClean="0"/>
              <a:t>zastavit </a:t>
            </a:r>
            <a:r>
              <a:rPr lang="cs-CZ" sz="1400" b="1" dirty="0"/>
              <a:t>práci na svěřeném úseku</a:t>
            </a:r>
            <a:r>
              <a:rPr lang="cs-CZ" sz="1400" dirty="0"/>
              <a:t>, jestliže pokračování v ní by ohrožovalo život nebo zdraví zaměstnanců, a učinit opatření k zajištění bezpečnosti zaměstnanců při obnovení práce</a:t>
            </a:r>
            <a:r>
              <a:rPr lang="cs-CZ" sz="14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důsledně </a:t>
            </a:r>
            <a:r>
              <a:rPr lang="cs-CZ" sz="1400" b="1" dirty="0"/>
              <a:t>uplatňovat postihy vůči zaměstnancům, kteří hrubě nebo opětovně porušují </a:t>
            </a:r>
            <a:r>
              <a:rPr lang="cs-CZ" sz="1400" b="1" dirty="0" smtClean="0"/>
              <a:t>pokyny k </a:t>
            </a:r>
            <a:r>
              <a:rPr lang="cs-CZ" sz="1400" b="1" dirty="0"/>
              <a:t>zajištění bezpečnosti a ochrany zdraví při </a:t>
            </a:r>
            <a:r>
              <a:rPr lang="cs-CZ" sz="1400" b="1" dirty="0" smtClean="0"/>
              <a:t>práci </a:t>
            </a:r>
            <a:r>
              <a:rPr lang="cs-CZ" sz="1400" dirty="0" smtClean="0"/>
              <a:t>a právní </a:t>
            </a:r>
            <a:r>
              <a:rPr lang="cs-CZ" sz="1400" dirty="0"/>
              <a:t>a </a:t>
            </a:r>
            <a:r>
              <a:rPr lang="cs-CZ" sz="1400" dirty="0" smtClean="0"/>
              <a:t>ostatní předpisy, </a:t>
            </a:r>
            <a:br>
              <a:rPr lang="cs-CZ" sz="1400" dirty="0" smtClean="0"/>
            </a:br>
            <a:r>
              <a:rPr lang="cs-CZ" sz="1400" dirty="0" smtClean="0"/>
              <a:t>vč</a:t>
            </a:r>
            <a:r>
              <a:rPr lang="cs-CZ" sz="1400" dirty="0"/>
              <a:t>. předpisů </a:t>
            </a:r>
            <a:r>
              <a:rPr lang="cs-CZ" sz="1400" dirty="0" smtClean="0"/>
              <a:t>k </a:t>
            </a:r>
            <a:r>
              <a:rPr lang="cs-CZ" sz="1400" dirty="0"/>
              <a:t>zajištění </a:t>
            </a:r>
            <a:r>
              <a:rPr lang="cs-CZ" sz="1400" dirty="0" smtClean="0"/>
              <a:t>BOZP </a:t>
            </a:r>
            <a:r>
              <a:rPr lang="cs-CZ" sz="1400" dirty="0"/>
              <a:t>a opatření zaměstnavatele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732418" y="41121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Úl</a:t>
            </a:r>
            <a:r>
              <a:rPr lang="cs-CZ" b="1" cap="all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oha Vedoucích zaměstnanců pohledem BOZP - </a:t>
            </a:r>
            <a:r>
              <a:rPr lang="cs-CZ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pokračování</a:t>
            </a:r>
          </a:p>
          <a:p>
            <a:pPr>
              <a:spcAft>
                <a:spcPts val="0"/>
              </a:spcAft>
            </a:pPr>
            <a:r>
              <a:rPr lang="cs-CZ" b="1" cap="all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b="1" cap="all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 descr="Práva a povinnosti zaměstnanců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8642" y="4797152"/>
            <a:ext cx="3744416" cy="123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0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>
              <a:latin typeface="Calibri" pitchFamily="34" charset="0"/>
            </a:endParaRP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5950" y="548681"/>
            <a:ext cx="7772400" cy="720080"/>
          </a:xfrm>
        </p:spPr>
        <p:txBody>
          <a:bodyPr/>
          <a:lstStyle/>
          <a:p>
            <a:pPr algn="l" eaLnBrk="1" hangingPunct="1"/>
            <a:r>
              <a:rPr lang="cs-CZ" sz="2400" cap="all" dirty="0" smtClean="0">
                <a:solidFill>
                  <a:srgbClr val="0070C0"/>
                </a:solidFill>
              </a:rPr>
              <a:t/>
            </a:r>
            <a:br>
              <a:rPr lang="cs-CZ" sz="2400" cap="all" dirty="0" smtClean="0">
                <a:solidFill>
                  <a:srgbClr val="0070C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49982" y="1273088"/>
            <a:ext cx="798849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 smtClean="0">
                <a:solidFill>
                  <a:srgbClr val="008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262/2006 Sb., zákoník práce, ve znění pozdějších předpisů.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Povinnosti a odpovědnost vedoucích 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zaměstnanců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[online].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Svaz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polygrafických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podnikatelů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[cit.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2019-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Dostupný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z: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://svazpp.cz/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oborove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-standardy/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bozp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/povinnosti-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zamestnancu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-na-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useku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bozp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/povinnosti-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odpovednost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-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vedoucich-zamestnancu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i="1" dirty="0" err="1"/>
              <a:t>BOZPprofi</a:t>
            </a:r>
            <a:r>
              <a:rPr lang="cs-CZ" sz="1600" dirty="0"/>
              <a:t> [online]</a:t>
            </a:r>
            <a:r>
              <a:rPr lang="cs-CZ" sz="1600" i="1" dirty="0"/>
              <a:t>. </a:t>
            </a:r>
            <a:r>
              <a:rPr lang="cs-CZ" sz="1600" dirty="0"/>
              <a:t>Copyright © </a:t>
            </a:r>
            <a:r>
              <a:rPr lang="cs-CZ" sz="1600" dirty="0" smtClean="0"/>
              <a:t>1997–2020</a:t>
            </a:r>
            <a:r>
              <a:rPr lang="cs-CZ" sz="1600" dirty="0"/>
              <a:t>, </a:t>
            </a:r>
            <a:r>
              <a:rPr lang="cs-CZ" sz="1600" dirty="0" err="1"/>
              <a:t>Dashöfer</a:t>
            </a:r>
            <a:r>
              <a:rPr lang="cs-CZ" sz="1600" dirty="0"/>
              <a:t> Holding, Ltd., </a:t>
            </a:r>
            <a:r>
              <a:rPr lang="cs-CZ" sz="1600" dirty="0" err="1"/>
              <a:t>Verlag</a:t>
            </a:r>
            <a:r>
              <a:rPr lang="cs-CZ" sz="1600" dirty="0"/>
              <a:t> </a:t>
            </a:r>
            <a:r>
              <a:rPr lang="cs-CZ" sz="1600" dirty="0" err="1"/>
              <a:t>Dashöfer</a:t>
            </a:r>
            <a:r>
              <a:rPr lang="cs-CZ" sz="1600" dirty="0"/>
              <a:t>, nakladatelství, spol. s r. o. </a:t>
            </a:r>
            <a:r>
              <a:rPr lang="pt-BR" sz="1600" dirty="0">
                <a:cs typeface="Arial" panose="020B0604020202020204" pitchFamily="34" charset="0"/>
              </a:rPr>
              <a:t>[cit.</a:t>
            </a:r>
            <a:r>
              <a:rPr lang="cs-CZ" sz="1600" dirty="0"/>
              <a:t> 2020-02-27</a:t>
            </a:r>
            <a:r>
              <a:rPr lang="pt-BR" sz="1600" dirty="0">
                <a:cs typeface="Arial" panose="020B0604020202020204" pitchFamily="34" charset="0"/>
              </a:rPr>
              <a:t>]</a:t>
            </a:r>
            <a:r>
              <a:rPr lang="cs-CZ" sz="1600" dirty="0">
                <a:cs typeface="Arial" panose="020B0604020202020204" pitchFamily="34" charset="0"/>
              </a:rPr>
              <a:t>.</a:t>
            </a:r>
            <a:endParaRPr lang="cs-CZ" sz="1600" dirty="0">
              <a:solidFill>
                <a:srgbClr val="00B050"/>
              </a:solidFill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Vybrané interní materiály Výzkumného ústavu bezpečnosti práce, v. v. i.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cs-CZ" sz="1600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cs-CZ" sz="1600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Obrázky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Fotobanka Pixabay.com (</a:t>
            </a:r>
            <a:r>
              <a:rPr lang="fr-FR" sz="1600" dirty="0"/>
              <a:t>pod licencí Public Domain (CC0</a:t>
            </a:r>
            <a:r>
              <a:rPr lang="cs-CZ" sz="1600" dirty="0"/>
              <a:t>)</a:t>
            </a:r>
            <a:r>
              <a:rPr lang="fr-FR" sz="1600" dirty="0"/>
              <a:t>). </a:t>
            </a:r>
            <a:endParaRPr lang="cs-CZ" sz="1600" dirty="0"/>
          </a:p>
          <a:p>
            <a:pPr>
              <a:spcAft>
                <a:spcPts val="0"/>
              </a:spcAft>
            </a:pPr>
            <a:endParaRPr lang="cs-CZ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04405" y="478075"/>
            <a:ext cx="748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b="1" dirty="0" smtClean="0">
                <a:solidFill>
                  <a:srgbClr val="008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Použité zdroje</a:t>
            </a:r>
            <a:endParaRPr lang="cs-CZ" b="1" dirty="0">
              <a:solidFill>
                <a:srgbClr val="008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EF0949181426478BD7D22EB51DE706" ma:contentTypeVersion="13" ma:contentTypeDescription="Vytvoří nový dokument" ma:contentTypeScope="" ma:versionID="d60f4e62e7cd94c3c6ac6f3ce4a897fd">
  <xsd:schema xmlns:xsd="http://www.w3.org/2001/XMLSchema" xmlns:xs="http://www.w3.org/2001/XMLSchema" xmlns:p="http://schemas.microsoft.com/office/2006/metadata/properties" xmlns:ns2="75e1dfde-f90c-4c28-bc15-aa72b8f11990" xmlns:ns3="ac9db819-4d8f-40bf-9c2f-ce867ded6740" targetNamespace="http://schemas.microsoft.com/office/2006/metadata/properties" ma:root="true" ma:fieldsID="b0cdaa89466a59e265a8b9f86ff979da" ns2:_="" ns3:_="">
    <xsd:import namespace="75e1dfde-f90c-4c28-bc15-aa72b8f11990"/>
    <xsd:import namespace="ac9db819-4d8f-40bf-9c2f-ce867ded67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1dfde-f90c-4c28-bc15-aa72b8f11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416d5b17-362a-4806-a8d2-31fa892a01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db819-4d8f-40bf-9c2f-ce867ded67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017405-8165-44fd-ab8b-a53e0b1ba1d2}" ma:internalName="TaxCatchAll" ma:showField="CatchAllData" ma:web="ac9db819-4d8f-40bf-9c2f-ce867ded67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852106-B786-4FFC-AB93-F0AC5CA5BFB1}"/>
</file>

<file path=customXml/itemProps2.xml><?xml version="1.0" encoding="utf-8"?>
<ds:datastoreItem xmlns:ds="http://schemas.openxmlformats.org/officeDocument/2006/customXml" ds:itemID="{60D4D75B-AC64-4B3A-BED2-C34888378184}"/>
</file>

<file path=docProps/app.xml><?xml version="1.0" encoding="utf-8"?>
<Properties xmlns="http://schemas.openxmlformats.org/officeDocument/2006/extended-properties" xmlns:vt="http://schemas.openxmlformats.org/officeDocument/2006/docPropsVTypes">
  <Template>DUM-PPT-šablona</Template>
  <TotalTime>1003</TotalTime>
  <Words>656</Words>
  <Application>Microsoft Office PowerPoint</Application>
  <PresentationFormat>Předvádění na obrazovce (4:3)</PresentationFormat>
  <Paragraphs>81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DUM-PPT-šablona</vt:lpstr>
      <vt:lpstr> BEZPEČNOST A OCHRANA ZDRAVÍ PŘI PRÁCI   úloha vedoucích zaměstnanců  z hlediska BOZP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obyvak</cp:lastModifiedBy>
  <cp:revision>291</cp:revision>
  <dcterms:created xsi:type="dcterms:W3CDTF">2010-10-19T08:27:42Z</dcterms:created>
  <dcterms:modified xsi:type="dcterms:W3CDTF">2023-06-16T11:45:29Z</dcterms:modified>
</cp:coreProperties>
</file>