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31"/>
  </p:notesMasterIdLst>
  <p:handoutMasterIdLst>
    <p:handoutMasterId r:id="rId32"/>
  </p:handoutMasterIdLst>
  <p:sldIdLst>
    <p:sldId id="325" r:id="rId4"/>
    <p:sldId id="257" r:id="rId5"/>
    <p:sldId id="282" r:id="rId6"/>
    <p:sldId id="323" r:id="rId7"/>
    <p:sldId id="258" r:id="rId8"/>
    <p:sldId id="268" r:id="rId9"/>
    <p:sldId id="314" r:id="rId10"/>
    <p:sldId id="313" r:id="rId11"/>
    <p:sldId id="315" r:id="rId12"/>
    <p:sldId id="317" r:id="rId13"/>
    <p:sldId id="318" r:id="rId14"/>
    <p:sldId id="316" r:id="rId15"/>
    <p:sldId id="311" r:id="rId16"/>
    <p:sldId id="321" r:id="rId17"/>
    <p:sldId id="319" r:id="rId18"/>
    <p:sldId id="320" r:id="rId19"/>
    <p:sldId id="322" r:id="rId20"/>
    <p:sldId id="327" r:id="rId21"/>
    <p:sldId id="299" r:id="rId22"/>
    <p:sldId id="275" r:id="rId23"/>
    <p:sldId id="302" r:id="rId24"/>
    <p:sldId id="271" r:id="rId25"/>
    <p:sldId id="303" r:id="rId26"/>
    <p:sldId id="304" r:id="rId27"/>
    <p:sldId id="300" r:id="rId28"/>
    <p:sldId id="301" r:id="rId29"/>
    <p:sldId id="267" r:id="rId30"/>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0070C0"/>
    <a:srgbClr val="C2CD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95" autoAdjust="0"/>
    <p:restoredTop sz="94621" autoAdjust="0"/>
  </p:normalViewPr>
  <p:slideViewPr>
    <p:cSldViewPr>
      <p:cViewPr varScale="1">
        <p:scale>
          <a:sx n="108" d="100"/>
          <a:sy n="108" d="100"/>
        </p:scale>
        <p:origin x="154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800"/>
    </p:cViewPr>
  </p:sorterViewPr>
  <p:notesViewPr>
    <p:cSldViewPr>
      <p:cViewPr varScale="1">
        <p:scale>
          <a:sx n="88" d="100"/>
          <a:sy n="88" d="100"/>
        </p:scale>
        <p:origin x="382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rubá Kateřina" userId="c99ecc66-aad8-4795-a344-2afa2db74822" providerId="ADAL" clId="{01B27D37-85F7-4C11-A808-7A7767C30370}"/>
    <pc:docChg chg="undo custSel modSld">
      <pc:chgData name="Hrubá Kateřina" userId="c99ecc66-aad8-4795-a344-2afa2db74822" providerId="ADAL" clId="{01B27D37-85F7-4C11-A808-7A7767C30370}" dt="2024-03-28T11:47:56.996" v="90" actId="20577"/>
      <pc:docMkLst>
        <pc:docMk/>
      </pc:docMkLst>
      <pc:sldChg chg="modSp mod">
        <pc:chgData name="Hrubá Kateřina" userId="c99ecc66-aad8-4795-a344-2afa2db74822" providerId="ADAL" clId="{01B27D37-85F7-4C11-A808-7A7767C30370}" dt="2024-03-28T11:47:56.996" v="90" actId="20577"/>
        <pc:sldMkLst>
          <pc:docMk/>
          <pc:sldMk cId="1661636419" sldId="267"/>
        </pc:sldMkLst>
        <pc:spChg chg="mod">
          <ac:chgData name="Hrubá Kateřina" userId="c99ecc66-aad8-4795-a344-2afa2db74822" providerId="ADAL" clId="{01B27D37-85F7-4C11-A808-7A7767C30370}" dt="2024-03-28T11:47:37.611" v="89" actId="20577"/>
          <ac:spMkLst>
            <pc:docMk/>
            <pc:sldMk cId="1661636419" sldId="267"/>
            <ac:spMk id="2" creationId="{00000000-0000-0000-0000-000000000000}"/>
          </ac:spMkLst>
        </pc:spChg>
        <pc:spChg chg="mod">
          <ac:chgData name="Hrubá Kateřina" userId="c99ecc66-aad8-4795-a344-2afa2db74822" providerId="ADAL" clId="{01B27D37-85F7-4C11-A808-7A7767C30370}" dt="2024-03-28T11:47:56.996" v="90" actId="20577"/>
          <ac:spMkLst>
            <pc:docMk/>
            <pc:sldMk cId="1661636419" sldId="267"/>
            <ac:spMk id="2050" creationId="{00000000-0000-0000-0000-000000000000}"/>
          </ac:spMkLst>
        </pc:spChg>
      </pc:sldChg>
      <pc:sldChg chg="modSp mod">
        <pc:chgData name="Hrubá Kateřina" userId="c99ecc66-aad8-4795-a344-2afa2db74822" providerId="ADAL" clId="{01B27D37-85F7-4C11-A808-7A7767C30370}" dt="2024-03-28T11:39:24.237" v="40" actId="948"/>
        <pc:sldMkLst>
          <pc:docMk/>
          <pc:sldMk cId="2079446932" sldId="299"/>
        </pc:sldMkLst>
        <pc:spChg chg="mod">
          <ac:chgData name="Hrubá Kateřina" userId="c99ecc66-aad8-4795-a344-2afa2db74822" providerId="ADAL" clId="{01B27D37-85F7-4C11-A808-7A7767C30370}" dt="2024-03-28T11:39:24.237" v="40" actId="948"/>
          <ac:spMkLst>
            <pc:docMk/>
            <pc:sldMk cId="2079446932" sldId="299"/>
            <ac:spMk id="8" creationId="{00000000-0000-0000-0000-000000000000}"/>
          </ac:spMkLst>
        </pc:spChg>
      </pc:sldChg>
      <pc:sldChg chg="modSp mod">
        <pc:chgData name="Hrubá Kateřina" userId="c99ecc66-aad8-4795-a344-2afa2db74822" providerId="ADAL" clId="{01B27D37-85F7-4C11-A808-7A7767C30370}" dt="2024-03-28T11:44:43.951" v="67" actId="948"/>
        <pc:sldMkLst>
          <pc:docMk/>
          <pc:sldMk cId="1652001969" sldId="300"/>
        </pc:sldMkLst>
        <pc:spChg chg="mod">
          <ac:chgData name="Hrubá Kateřina" userId="c99ecc66-aad8-4795-a344-2afa2db74822" providerId="ADAL" clId="{01B27D37-85F7-4C11-A808-7A7767C30370}" dt="2024-03-28T11:44:43.951" v="67" actId="948"/>
          <ac:spMkLst>
            <pc:docMk/>
            <pc:sldMk cId="1652001969" sldId="300"/>
            <ac:spMk id="8" creationId="{00000000-0000-0000-0000-000000000000}"/>
          </ac:spMkLst>
        </pc:spChg>
      </pc:sldChg>
      <pc:sldChg chg="modSp mod">
        <pc:chgData name="Hrubá Kateřina" userId="c99ecc66-aad8-4795-a344-2afa2db74822" providerId="ADAL" clId="{01B27D37-85F7-4C11-A808-7A7767C30370}" dt="2024-03-28T11:46:00.119" v="72" actId="20577"/>
        <pc:sldMkLst>
          <pc:docMk/>
          <pc:sldMk cId="4178730884" sldId="301"/>
        </pc:sldMkLst>
        <pc:spChg chg="mod">
          <ac:chgData name="Hrubá Kateřina" userId="c99ecc66-aad8-4795-a344-2afa2db74822" providerId="ADAL" clId="{01B27D37-85F7-4C11-A808-7A7767C30370}" dt="2024-03-28T11:46:00.119" v="72" actId="20577"/>
          <ac:spMkLst>
            <pc:docMk/>
            <pc:sldMk cId="4178730884" sldId="301"/>
            <ac:spMk id="8" creationId="{00000000-0000-0000-0000-000000000000}"/>
          </ac:spMkLst>
        </pc:spChg>
      </pc:sldChg>
      <pc:sldChg chg="modSp mod">
        <pc:chgData name="Hrubá Kateřina" userId="c99ecc66-aad8-4795-a344-2afa2db74822" providerId="ADAL" clId="{01B27D37-85F7-4C11-A808-7A7767C30370}" dt="2024-03-28T11:39:55.805" v="42" actId="20577"/>
        <pc:sldMkLst>
          <pc:docMk/>
          <pc:sldMk cId="2709340368" sldId="327"/>
        </pc:sldMkLst>
        <pc:spChg chg="mod">
          <ac:chgData name="Hrubá Kateřina" userId="c99ecc66-aad8-4795-a344-2afa2db74822" providerId="ADAL" clId="{01B27D37-85F7-4C11-A808-7A7767C30370}" dt="2024-03-28T11:39:55.805" v="42" actId="20577"/>
          <ac:spMkLst>
            <pc:docMk/>
            <pc:sldMk cId="2709340368" sldId="327"/>
            <ac:spMk id="8"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CD835C-9267-4357-B612-E237A7B68E2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cs-CZ"/>
        </a:p>
      </dgm:t>
    </dgm:pt>
    <dgm:pt modelId="{0AD4AFE7-7F1B-4244-9DCF-6BF32060B5E4}">
      <dgm:prSet phldrT="[Text]" custT="1"/>
      <dgm:spPr/>
      <dgm:t>
        <a:bodyPr/>
        <a:lstStyle/>
        <a:p>
          <a:r>
            <a:rPr lang="cs-CZ" sz="3200" dirty="0">
              <a:latin typeface="Arial" panose="020B0604020202020204" pitchFamily="34" charset="0"/>
              <a:cs typeface="Arial" panose="020B0604020202020204" pitchFamily="34" charset="0"/>
            </a:rPr>
            <a:t>Zaměstnanci - obecně</a:t>
          </a:r>
        </a:p>
      </dgm:t>
    </dgm:pt>
    <dgm:pt modelId="{C76A5740-782D-4111-B3DA-1FFF36364F9F}" type="parTrans" cxnId="{C38A957E-27F4-458C-8886-7FA8AD7A137E}">
      <dgm:prSet/>
      <dgm:spPr/>
      <dgm:t>
        <a:bodyPr/>
        <a:lstStyle/>
        <a:p>
          <a:endParaRPr lang="cs-CZ"/>
        </a:p>
      </dgm:t>
    </dgm:pt>
    <dgm:pt modelId="{E3F4CC46-EDCE-49A7-AB14-CBC795537360}" type="sibTrans" cxnId="{C38A957E-27F4-458C-8886-7FA8AD7A137E}">
      <dgm:prSet/>
      <dgm:spPr/>
      <dgm:t>
        <a:bodyPr/>
        <a:lstStyle/>
        <a:p>
          <a:endParaRPr lang="cs-CZ"/>
        </a:p>
      </dgm:t>
    </dgm:pt>
    <dgm:pt modelId="{3970CB81-A11C-4D43-AB9D-040BC8972F0E}">
      <dgm:prSet phldrT="[Text]" custT="1"/>
      <dgm:spPr/>
      <dgm:t>
        <a:bodyPr/>
        <a:lstStyle/>
        <a:p>
          <a:r>
            <a:rPr lang="cs-CZ" sz="2000" dirty="0">
              <a:latin typeface="Arial" panose="020B0604020202020204" pitchFamily="34" charset="0"/>
              <a:ea typeface="Times New Roman" panose="02020603050405020304" pitchFamily="18" charset="0"/>
              <a:cs typeface="Arial" panose="020B0604020202020204" pitchFamily="34" charset="0"/>
            </a:rPr>
            <a:t>Rizika možného ohrožení života a zdraví zaměstnanců, která se týkají výkonu práce. </a:t>
          </a:r>
          <a:endParaRPr lang="cs-CZ" sz="2000" dirty="0"/>
        </a:p>
      </dgm:t>
    </dgm:pt>
    <dgm:pt modelId="{487FB417-9757-4B15-ACD6-5224A12EF732}" type="parTrans" cxnId="{087C5EAA-C1FC-4525-A914-45083B58405B}">
      <dgm:prSet/>
      <dgm:spPr/>
      <dgm:t>
        <a:bodyPr/>
        <a:lstStyle/>
        <a:p>
          <a:endParaRPr lang="cs-CZ"/>
        </a:p>
      </dgm:t>
    </dgm:pt>
    <dgm:pt modelId="{6A7DBA92-20CD-4CC1-A8C4-BA2B2DACA783}" type="sibTrans" cxnId="{087C5EAA-C1FC-4525-A914-45083B58405B}">
      <dgm:prSet/>
      <dgm:spPr/>
      <dgm:t>
        <a:bodyPr/>
        <a:lstStyle/>
        <a:p>
          <a:endParaRPr lang="cs-CZ"/>
        </a:p>
      </dgm:t>
    </dgm:pt>
    <dgm:pt modelId="{AF750170-9BE0-4298-87F4-2FEE93AAD3C7}">
      <dgm:prSet phldrT="[Text]" custT="1"/>
      <dgm:spPr/>
      <dgm:t>
        <a:bodyPr/>
        <a:lstStyle/>
        <a:p>
          <a:r>
            <a:rPr lang="cs-CZ" sz="3200" dirty="0">
              <a:latin typeface="Arial" panose="020B0604020202020204" pitchFamily="34" charset="0"/>
              <a:cs typeface="Arial" panose="020B0604020202020204" pitchFamily="34" charset="0"/>
            </a:rPr>
            <a:t>Specifické skupiny zaměstnanců </a:t>
          </a:r>
        </a:p>
      </dgm:t>
    </dgm:pt>
    <dgm:pt modelId="{894D25DE-EC18-488A-B80A-919BFFD99852}" type="parTrans" cxnId="{7CF5F677-CF31-4369-A0B0-178BB77DA7F2}">
      <dgm:prSet/>
      <dgm:spPr/>
      <dgm:t>
        <a:bodyPr/>
        <a:lstStyle/>
        <a:p>
          <a:endParaRPr lang="cs-CZ"/>
        </a:p>
      </dgm:t>
    </dgm:pt>
    <dgm:pt modelId="{F6FF1381-1790-4CC9-9953-B35C5A7914F9}" type="sibTrans" cxnId="{7CF5F677-CF31-4369-A0B0-178BB77DA7F2}">
      <dgm:prSet/>
      <dgm:spPr/>
      <dgm:t>
        <a:bodyPr/>
        <a:lstStyle/>
        <a:p>
          <a:endParaRPr lang="cs-CZ"/>
        </a:p>
      </dgm:t>
    </dgm:pt>
    <dgm:pt modelId="{DBFA2326-8D38-4779-AD3E-527E0097E695}">
      <dgm:prSet phldrT="[Text]" custT="1"/>
      <dgm:spPr/>
      <dgm:t>
        <a:bodyPr/>
        <a:lstStyle/>
        <a:p>
          <a:r>
            <a:rPr lang="cs-CZ" sz="2000" dirty="0">
              <a:latin typeface="Arial" panose="020B0604020202020204" pitchFamily="34" charset="0"/>
              <a:ea typeface="Times New Roman" panose="02020603050405020304" pitchFamily="18" charset="0"/>
              <a:cs typeface="Arial" panose="020B0604020202020204" pitchFamily="34" charset="0"/>
            </a:rPr>
            <a:t>„Zvláštní“ nebo „zvýšená“ rizika z důvodu věku zaměstnanců, původu, pohlaví, fyzického stavu nebo postavení v podniku = </a:t>
          </a:r>
          <a:r>
            <a:rPr lang="cs-CZ" sz="2000" dirty="0">
              <a:solidFill>
                <a:srgbClr val="0070C0"/>
              </a:solidFill>
              <a:latin typeface="Arial" panose="020B0604020202020204" pitchFamily="34" charset="0"/>
              <a:ea typeface="Times New Roman" panose="02020603050405020304" pitchFamily="18" charset="0"/>
              <a:cs typeface="Arial" panose="020B0604020202020204" pitchFamily="34" charset="0"/>
            </a:rPr>
            <a:t>specifická rizika</a:t>
          </a:r>
          <a:r>
            <a:rPr lang="cs-CZ" sz="2000" dirty="0">
              <a:latin typeface="Arial" panose="020B0604020202020204" pitchFamily="34" charset="0"/>
              <a:ea typeface="Times New Roman" panose="02020603050405020304" pitchFamily="18" charset="0"/>
              <a:cs typeface="Arial" panose="020B0604020202020204" pitchFamily="34" charset="0"/>
            </a:rPr>
            <a:t>. </a:t>
          </a:r>
          <a:endParaRPr lang="cs-CZ" sz="2000" dirty="0">
            <a:latin typeface="Arial" panose="020B0604020202020204" pitchFamily="34" charset="0"/>
            <a:cs typeface="Arial" panose="020B0604020202020204" pitchFamily="34" charset="0"/>
          </a:endParaRPr>
        </a:p>
      </dgm:t>
    </dgm:pt>
    <dgm:pt modelId="{57F1C926-69CB-4752-A3AB-34603EA764FB}" type="parTrans" cxnId="{3FA52022-E5A9-43CE-9737-14DC8BB4B9D1}">
      <dgm:prSet/>
      <dgm:spPr/>
      <dgm:t>
        <a:bodyPr/>
        <a:lstStyle/>
        <a:p>
          <a:endParaRPr lang="cs-CZ"/>
        </a:p>
      </dgm:t>
    </dgm:pt>
    <dgm:pt modelId="{43298EAF-ABA1-4971-ACA7-EE35680C8EE1}" type="sibTrans" cxnId="{3FA52022-E5A9-43CE-9737-14DC8BB4B9D1}">
      <dgm:prSet/>
      <dgm:spPr/>
      <dgm:t>
        <a:bodyPr/>
        <a:lstStyle/>
        <a:p>
          <a:endParaRPr lang="cs-CZ"/>
        </a:p>
      </dgm:t>
    </dgm:pt>
    <dgm:pt modelId="{75B1E39E-FC4C-4F1B-9BD2-157973DE1DCC}" type="pres">
      <dgm:prSet presAssocID="{CCCD835C-9267-4357-B612-E237A7B68E29}" presName="linear" presStyleCnt="0">
        <dgm:presLayoutVars>
          <dgm:animLvl val="lvl"/>
          <dgm:resizeHandles val="exact"/>
        </dgm:presLayoutVars>
      </dgm:prSet>
      <dgm:spPr/>
    </dgm:pt>
    <dgm:pt modelId="{E208B509-5DED-48CF-812C-11B5C7306DC2}" type="pres">
      <dgm:prSet presAssocID="{0AD4AFE7-7F1B-4244-9DCF-6BF32060B5E4}" presName="parentText" presStyleLbl="node1" presStyleIdx="0" presStyleCnt="2">
        <dgm:presLayoutVars>
          <dgm:chMax val="0"/>
          <dgm:bulletEnabled val="1"/>
        </dgm:presLayoutVars>
      </dgm:prSet>
      <dgm:spPr/>
    </dgm:pt>
    <dgm:pt modelId="{8B849B7F-6D0C-4718-B2BA-F5FFEC433E3F}" type="pres">
      <dgm:prSet presAssocID="{0AD4AFE7-7F1B-4244-9DCF-6BF32060B5E4}" presName="childText" presStyleLbl="revTx" presStyleIdx="0" presStyleCnt="2">
        <dgm:presLayoutVars>
          <dgm:bulletEnabled val="1"/>
        </dgm:presLayoutVars>
      </dgm:prSet>
      <dgm:spPr/>
    </dgm:pt>
    <dgm:pt modelId="{0C57BFF5-7551-47A2-8DE6-594AC293239C}" type="pres">
      <dgm:prSet presAssocID="{AF750170-9BE0-4298-87F4-2FEE93AAD3C7}" presName="parentText" presStyleLbl="node1" presStyleIdx="1" presStyleCnt="2">
        <dgm:presLayoutVars>
          <dgm:chMax val="0"/>
          <dgm:bulletEnabled val="1"/>
        </dgm:presLayoutVars>
      </dgm:prSet>
      <dgm:spPr/>
    </dgm:pt>
    <dgm:pt modelId="{065A6201-C08C-4B9F-AFDB-5503EFEE2831}" type="pres">
      <dgm:prSet presAssocID="{AF750170-9BE0-4298-87F4-2FEE93AAD3C7}" presName="childText" presStyleLbl="revTx" presStyleIdx="1" presStyleCnt="2">
        <dgm:presLayoutVars>
          <dgm:bulletEnabled val="1"/>
        </dgm:presLayoutVars>
      </dgm:prSet>
      <dgm:spPr/>
    </dgm:pt>
  </dgm:ptLst>
  <dgm:cxnLst>
    <dgm:cxn modelId="{65A48116-F2CA-4B7D-A7D4-05082EAE78BA}" type="presOf" srcId="{CCCD835C-9267-4357-B612-E237A7B68E29}" destId="{75B1E39E-FC4C-4F1B-9BD2-157973DE1DCC}" srcOrd="0" destOrd="0" presId="urn:microsoft.com/office/officeart/2005/8/layout/vList2"/>
    <dgm:cxn modelId="{3FA52022-E5A9-43CE-9737-14DC8BB4B9D1}" srcId="{AF750170-9BE0-4298-87F4-2FEE93AAD3C7}" destId="{DBFA2326-8D38-4779-AD3E-527E0097E695}" srcOrd="0" destOrd="0" parTransId="{57F1C926-69CB-4752-A3AB-34603EA764FB}" sibTransId="{43298EAF-ABA1-4971-ACA7-EE35680C8EE1}"/>
    <dgm:cxn modelId="{4A70823C-3C7E-4B0F-AE74-3BB819486F1F}" type="presOf" srcId="{AF750170-9BE0-4298-87F4-2FEE93AAD3C7}" destId="{0C57BFF5-7551-47A2-8DE6-594AC293239C}" srcOrd="0" destOrd="0" presId="urn:microsoft.com/office/officeart/2005/8/layout/vList2"/>
    <dgm:cxn modelId="{4B5C4545-701F-4F2B-B146-B949F0760948}" type="presOf" srcId="{3970CB81-A11C-4D43-AB9D-040BC8972F0E}" destId="{8B849B7F-6D0C-4718-B2BA-F5FFEC433E3F}" srcOrd="0" destOrd="0" presId="urn:microsoft.com/office/officeart/2005/8/layout/vList2"/>
    <dgm:cxn modelId="{B636F273-32F5-45D2-B2A8-85FF406979C1}" type="presOf" srcId="{0AD4AFE7-7F1B-4244-9DCF-6BF32060B5E4}" destId="{E208B509-5DED-48CF-812C-11B5C7306DC2}" srcOrd="0" destOrd="0" presId="urn:microsoft.com/office/officeart/2005/8/layout/vList2"/>
    <dgm:cxn modelId="{7CF5F677-CF31-4369-A0B0-178BB77DA7F2}" srcId="{CCCD835C-9267-4357-B612-E237A7B68E29}" destId="{AF750170-9BE0-4298-87F4-2FEE93AAD3C7}" srcOrd="1" destOrd="0" parTransId="{894D25DE-EC18-488A-B80A-919BFFD99852}" sibTransId="{F6FF1381-1790-4CC9-9953-B35C5A7914F9}"/>
    <dgm:cxn modelId="{C38A957E-27F4-458C-8886-7FA8AD7A137E}" srcId="{CCCD835C-9267-4357-B612-E237A7B68E29}" destId="{0AD4AFE7-7F1B-4244-9DCF-6BF32060B5E4}" srcOrd="0" destOrd="0" parTransId="{C76A5740-782D-4111-B3DA-1FFF36364F9F}" sibTransId="{E3F4CC46-EDCE-49A7-AB14-CBC795537360}"/>
    <dgm:cxn modelId="{C5ED8D9D-4718-40B7-8C54-1EEF7C88EFA9}" type="presOf" srcId="{DBFA2326-8D38-4779-AD3E-527E0097E695}" destId="{065A6201-C08C-4B9F-AFDB-5503EFEE2831}" srcOrd="0" destOrd="0" presId="urn:microsoft.com/office/officeart/2005/8/layout/vList2"/>
    <dgm:cxn modelId="{087C5EAA-C1FC-4525-A914-45083B58405B}" srcId="{0AD4AFE7-7F1B-4244-9DCF-6BF32060B5E4}" destId="{3970CB81-A11C-4D43-AB9D-040BC8972F0E}" srcOrd="0" destOrd="0" parTransId="{487FB417-9757-4B15-ACD6-5224A12EF732}" sibTransId="{6A7DBA92-20CD-4CC1-A8C4-BA2B2DACA783}"/>
    <dgm:cxn modelId="{4EEEF4CD-5431-472F-A4F4-1E443DBCBEFA}" type="presParOf" srcId="{75B1E39E-FC4C-4F1B-9BD2-157973DE1DCC}" destId="{E208B509-5DED-48CF-812C-11B5C7306DC2}" srcOrd="0" destOrd="0" presId="urn:microsoft.com/office/officeart/2005/8/layout/vList2"/>
    <dgm:cxn modelId="{A544500C-5013-47CF-8B5C-1B615AA915A7}" type="presParOf" srcId="{75B1E39E-FC4C-4F1B-9BD2-157973DE1DCC}" destId="{8B849B7F-6D0C-4718-B2BA-F5FFEC433E3F}" srcOrd="1" destOrd="0" presId="urn:microsoft.com/office/officeart/2005/8/layout/vList2"/>
    <dgm:cxn modelId="{0D7616C3-82FF-4259-AF7C-41A160988AE4}" type="presParOf" srcId="{75B1E39E-FC4C-4F1B-9BD2-157973DE1DCC}" destId="{0C57BFF5-7551-47A2-8DE6-594AC293239C}" srcOrd="2" destOrd="0" presId="urn:microsoft.com/office/officeart/2005/8/layout/vList2"/>
    <dgm:cxn modelId="{7D3AD570-4EF2-4CAC-B920-443BAAD5A0C9}" type="presParOf" srcId="{75B1E39E-FC4C-4F1B-9BD2-157973DE1DCC}" destId="{065A6201-C08C-4B9F-AFDB-5503EFEE2831}"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979E42-E57D-4379-9337-9705480B7C4C}" type="doc">
      <dgm:prSet loTypeId="urn:microsoft.com/office/officeart/2005/8/layout/vList4#1" loCatId="picture" qsTypeId="urn:microsoft.com/office/officeart/2005/8/quickstyle/simple1" qsCatId="simple" csTypeId="urn:microsoft.com/office/officeart/2005/8/colors/accent1_2" csCatId="accent1" phldr="1"/>
      <dgm:spPr/>
      <dgm:t>
        <a:bodyPr/>
        <a:lstStyle/>
        <a:p>
          <a:endParaRPr lang="cs-CZ"/>
        </a:p>
      </dgm:t>
    </dgm:pt>
    <dgm:pt modelId="{2A4447CE-F974-405E-9E78-A7F6B449C8AB}">
      <dgm:prSet phldrT="[Text]"/>
      <dgm:spPr/>
      <dgm:t>
        <a:bodyPr/>
        <a:lstStyle/>
        <a:p>
          <a:r>
            <a:rPr lang="cs-CZ" dirty="0"/>
            <a:t>Mladí a mladiství zaměstnanci</a:t>
          </a:r>
        </a:p>
      </dgm:t>
    </dgm:pt>
    <dgm:pt modelId="{EDA93692-15E9-43EC-8231-5DD69571C0D3}" type="parTrans" cxnId="{65613F37-7D17-4E35-9E70-00F7C88BEE5B}">
      <dgm:prSet/>
      <dgm:spPr/>
      <dgm:t>
        <a:bodyPr/>
        <a:lstStyle/>
        <a:p>
          <a:endParaRPr lang="cs-CZ"/>
        </a:p>
      </dgm:t>
    </dgm:pt>
    <dgm:pt modelId="{5D652125-3D5B-414B-936E-D9F21233FF1E}" type="sibTrans" cxnId="{65613F37-7D17-4E35-9E70-00F7C88BEE5B}">
      <dgm:prSet/>
      <dgm:spPr/>
      <dgm:t>
        <a:bodyPr/>
        <a:lstStyle/>
        <a:p>
          <a:endParaRPr lang="cs-CZ"/>
        </a:p>
      </dgm:t>
    </dgm:pt>
    <dgm:pt modelId="{2EDBF586-2DC2-4AE1-A745-624BAA77DC94}">
      <dgm:prSet phldrT="[Text]"/>
      <dgm:spPr/>
      <dgm:t>
        <a:bodyPr/>
        <a:lstStyle/>
        <a:p>
          <a:r>
            <a:rPr lang="cs-CZ" dirty="0"/>
            <a:t>Ženy</a:t>
          </a:r>
        </a:p>
      </dgm:t>
    </dgm:pt>
    <dgm:pt modelId="{1DF229A9-489B-4E8C-BDFF-DA017FC7558C}" type="parTrans" cxnId="{4018102B-549B-471A-8BA6-4BABFA90AD3C}">
      <dgm:prSet/>
      <dgm:spPr/>
      <dgm:t>
        <a:bodyPr/>
        <a:lstStyle/>
        <a:p>
          <a:endParaRPr lang="cs-CZ"/>
        </a:p>
      </dgm:t>
    </dgm:pt>
    <dgm:pt modelId="{792204F5-7874-4C2A-9B9F-E23A395D77C3}" type="sibTrans" cxnId="{4018102B-549B-471A-8BA6-4BABFA90AD3C}">
      <dgm:prSet/>
      <dgm:spPr/>
      <dgm:t>
        <a:bodyPr/>
        <a:lstStyle/>
        <a:p>
          <a:endParaRPr lang="cs-CZ"/>
        </a:p>
      </dgm:t>
    </dgm:pt>
    <dgm:pt modelId="{D06992A1-09C7-411B-BBF0-5EADD0BE1962}">
      <dgm:prSet phldrT="[Text]"/>
      <dgm:spPr>
        <a:solidFill>
          <a:schemeClr val="accent1">
            <a:lumMod val="40000"/>
            <a:lumOff val="60000"/>
          </a:schemeClr>
        </a:solidFill>
      </dgm:spPr>
      <dgm:t>
        <a:bodyPr/>
        <a:lstStyle/>
        <a:p>
          <a:r>
            <a:rPr lang="cs-CZ" dirty="0"/>
            <a:t>Zdravotně postižené osoby</a:t>
          </a:r>
        </a:p>
      </dgm:t>
    </dgm:pt>
    <dgm:pt modelId="{383FA90D-B648-4900-B565-79E2D3C4C460}" type="parTrans" cxnId="{9F974346-8A74-4AF2-8D90-E72E55CD8C49}">
      <dgm:prSet/>
      <dgm:spPr/>
      <dgm:t>
        <a:bodyPr/>
        <a:lstStyle/>
        <a:p>
          <a:endParaRPr lang="cs-CZ"/>
        </a:p>
      </dgm:t>
    </dgm:pt>
    <dgm:pt modelId="{ED4A88C8-356B-474A-9B75-09086C5ED268}" type="sibTrans" cxnId="{9F974346-8A74-4AF2-8D90-E72E55CD8C49}">
      <dgm:prSet/>
      <dgm:spPr/>
      <dgm:t>
        <a:bodyPr/>
        <a:lstStyle/>
        <a:p>
          <a:endParaRPr lang="cs-CZ"/>
        </a:p>
      </dgm:t>
    </dgm:pt>
    <dgm:pt modelId="{C7B8B665-1B26-4449-A7BA-B3CFDF67E546}">
      <dgm:prSet phldrT="[Text]"/>
      <dgm:spPr>
        <a:solidFill>
          <a:schemeClr val="accent1">
            <a:lumMod val="40000"/>
            <a:lumOff val="60000"/>
          </a:schemeClr>
        </a:solidFill>
      </dgm:spPr>
      <dgm:t>
        <a:bodyPr/>
        <a:lstStyle/>
        <a:p>
          <a:r>
            <a:rPr lang="cs-CZ" dirty="0"/>
            <a:t>Cizinci</a:t>
          </a:r>
        </a:p>
      </dgm:t>
    </dgm:pt>
    <dgm:pt modelId="{17AF034E-C9D3-4DAC-A38B-F23B0BC45F56}" type="parTrans" cxnId="{345C3DFA-47BB-41C6-B234-8915D2C8C1C9}">
      <dgm:prSet/>
      <dgm:spPr/>
      <dgm:t>
        <a:bodyPr/>
        <a:lstStyle/>
        <a:p>
          <a:endParaRPr lang="cs-CZ"/>
        </a:p>
      </dgm:t>
    </dgm:pt>
    <dgm:pt modelId="{EFBD7910-223B-4D24-867A-503C0BFDA982}" type="sibTrans" cxnId="{345C3DFA-47BB-41C6-B234-8915D2C8C1C9}">
      <dgm:prSet/>
      <dgm:spPr/>
      <dgm:t>
        <a:bodyPr/>
        <a:lstStyle/>
        <a:p>
          <a:endParaRPr lang="cs-CZ"/>
        </a:p>
      </dgm:t>
    </dgm:pt>
    <dgm:pt modelId="{1B6C6C30-F531-477B-A055-34CFA477C80C}">
      <dgm:prSet phldrT="[Text]"/>
      <dgm:spPr>
        <a:solidFill>
          <a:schemeClr val="accent1">
            <a:lumMod val="40000"/>
            <a:lumOff val="60000"/>
          </a:schemeClr>
        </a:solidFill>
      </dgm:spPr>
      <dgm:t>
        <a:bodyPr/>
        <a:lstStyle/>
        <a:p>
          <a:r>
            <a:rPr lang="cs-CZ" dirty="0"/>
            <a:t>Dočasní pracovníci</a:t>
          </a:r>
        </a:p>
      </dgm:t>
    </dgm:pt>
    <dgm:pt modelId="{390791A5-66C5-4682-8D50-46771CBFC2FC}" type="parTrans" cxnId="{DA513206-F001-43CE-BB02-15BCD4DFDF96}">
      <dgm:prSet/>
      <dgm:spPr/>
      <dgm:t>
        <a:bodyPr/>
        <a:lstStyle/>
        <a:p>
          <a:endParaRPr lang="cs-CZ"/>
        </a:p>
      </dgm:t>
    </dgm:pt>
    <dgm:pt modelId="{1576FAFC-7CE5-4449-9B4C-B87AE5A79614}" type="sibTrans" cxnId="{DA513206-F001-43CE-BB02-15BCD4DFDF96}">
      <dgm:prSet/>
      <dgm:spPr/>
      <dgm:t>
        <a:bodyPr/>
        <a:lstStyle/>
        <a:p>
          <a:endParaRPr lang="cs-CZ"/>
        </a:p>
      </dgm:t>
    </dgm:pt>
    <dgm:pt modelId="{AB276810-7634-4D5F-B9C3-5E841C31301F}">
      <dgm:prSet phldrT="[Text]"/>
      <dgm:spPr>
        <a:solidFill>
          <a:schemeClr val="accent1">
            <a:lumMod val="40000"/>
            <a:lumOff val="60000"/>
          </a:schemeClr>
        </a:solidFill>
      </dgm:spPr>
      <dgm:t>
        <a:bodyPr/>
        <a:lstStyle/>
        <a:p>
          <a:r>
            <a:rPr lang="cs-CZ" dirty="0"/>
            <a:t>Starší zaměstnanci</a:t>
          </a:r>
        </a:p>
      </dgm:t>
    </dgm:pt>
    <dgm:pt modelId="{6E8460B1-231D-48B3-BFA2-D2909C5CC4AB}" type="parTrans" cxnId="{4C5AF792-01D4-4209-81A1-DE6C3BBA94F6}">
      <dgm:prSet/>
      <dgm:spPr/>
      <dgm:t>
        <a:bodyPr/>
        <a:lstStyle/>
        <a:p>
          <a:endParaRPr lang="cs-CZ"/>
        </a:p>
      </dgm:t>
    </dgm:pt>
    <dgm:pt modelId="{22216D2C-97BB-4E85-8549-3F502F5E49DD}" type="sibTrans" cxnId="{4C5AF792-01D4-4209-81A1-DE6C3BBA94F6}">
      <dgm:prSet/>
      <dgm:spPr/>
      <dgm:t>
        <a:bodyPr/>
        <a:lstStyle/>
        <a:p>
          <a:endParaRPr lang="cs-CZ"/>
        </a:p>
      </dgm:t>
    </dgm:pt>
    <dgm:pt modelId="{10FE2769-6A63-4F37-89A4-D82D115111B9}" type="pres">
      <dgm:prSet presAssocID="{FB979E42-E57D-4379-9337-9705480B7C4C}" presName="linear" presStyleCnt="0">
        <dgm:presLayoutVars>
          <dgm:dir/>
          <dgm:resizeHandles val="exact"/>
        </dgm:presLayoutVars>
      </dgm:prSet>
      <dgm:spPr/>
    </dgm:pt>
    <dgm:pt modelId="{A36F633A-A829-4C3F-9F25-98920E1D3FC9}" type="pres">
      <dgm:prSet presAssocID="{2A4447CE-F974-405E-9E78-A7F6B449C8AB}" presName="comp" presStyleCnt="0"/>
      <dgm:spPr/>
    </dgm:pt>
    <dgm:pt modelId="{A70F1EE6-700B-41F9-8D7F-5050DD4B4B89}" type="pres">
      <dgm:prSet presAssocID="{2A4447CE-F974-405E-9E78-A7F6B449C8AB}" presName="box" presStyleLbl="node1" presStyleIdx="0" presStyleCnt="6" custLinFactNeighborX="74" custLinFactNeighborY="1056"/>
      <dgm:spPr/>
    </dgm:pt>
    <dgm:pt modelId="{C554AE8D-6AF2-4595-9737-B2D381A0DA39}" type="pres">
      <dgm:prSet presAssocID="{2A4447CE-F974-405E-9E78-A7F6B449C8AB}" presName="img" presStyleLbl="fgImgPlace1" presStyleIdx="0" presStyleCnt="6" custLinFactNeighborX="596" custLinFactNeighborY="-2399"/>
      <dgm:spPr/>
    </dgm:pt>
    <dgm:pt modelId="{8A59BF23-CF2E-43D3-8005-F7EA3EA6FC10}" type="pres">
      <dgm:prSet presAssocID="{2A4447CE-F974-405E-9E78-A7F6B449C8AB}" presName="text" presStyleLbl="node1" presStyleIdx="0" presStyleCnt="6">
        <dgm:presLayoutVars>
          <dgm:bulletEnabled val="1"/>
        </dgm:presLayoutVars>
      </dgm:prSet>
      <dgm:spPr/>
    </dgm:pt>
    <dgm:pt modelId="{AAA6FC68-D2F2-48A3-82FC-4BA824FB5F96}" type="pres">
      <dgm:prSet presAssocID="{5D652125-3D5B-414B-936E-D9F21233FF1E}" presName="spacer" presStyleCnt="0"/>
      <dgm:spPr/>
    </dgm:pt>
    <dgm:pt modelId="{BBA4F18C-068F-4379-B33A-566C9F7FF912}" type="pres">
      <dgm:prSet presAssocID="{AB276810-7634-4D5F-B9C3-5E841C31301F}" presName="comp" presStyleCnt="0"/>
      <dgm:spPr/>
    </dgm:pt>
    <dgm:pt modelId="{894F449F-FBAD-42BB-9C77-DF7CD35A3E93}" type="pres">
      <dgm:prSet presAssocID="{AB276810-7634-4D5F-B9C3-5E841C31301F}" presName="box" presStyleLbl="node1" presStyleIdx="1" presStyleCnt="6" custLinFactNeighborX="-2029" custLinFactNeighborY="738"/>
      <dgm:spPr/>
    </dgm:pt>
    <dgm:pt modelId="{8CB079F9-2D58-4426-8FF1-7DD0D3D017D6}" type="pres">
      <dgm:prSet presAssocID="{AB276810-7634-4D5F-B9C3-5E841C31301F}" presName="img" presStyleLbl="fgImgPlace1" presStyleIdx="1" presStyleCnt="6"/>
      <dgm:spPr/>
    </dgm:pt>
    <dgm:pt modelId="{9B7FD3F7-C947-4D2D-B55B-3E28C2851E61}" type="pres">
      <dgm:prSet presAssocID="{AB276810-7634-4D5F-B9C3-5E841C31301F}" presName="text" presStyleLbl="node1" presStyleIdx="1" presStyleCnt="6">
        <dgm:presLayoutVars>
          <dgm:bulletEnabled val="1"/>
        </dgm:presLayoutVars>
      </dgm:prSet>
      <dgm:spPr/>
    </dgm:pt>
    <dgm:pt modelId="{181001A4-2795-4102-B2C1-C272BB77EF19}" type="pres">
      <dgm:prSet presAssocID="{22216D2C-97BB-4E85-8549-3F502F5E49DD}" presName="spacer" presStyleCnt="0"/>
      <dgm:spPr/>
    </dgm:pt>
    <dgm:pt modelId="{3B29E9DB-F0FD-4C7F-8735-9C77E3DD341B}" type="pres">
      <dgm:prSet presAssocID="{2EDBF586-2DC2-4AE1-A745-624BAA77DC94}" presName="comp" presStyleCnt="0"/>
      <dgm:spPr/>
    </dgm:pt>
    <dgm:pt modelId="{4D242715-F979-46D1-8123-B462BCC4EC14}" type="pres">
      <dgm:prSet presAssocID="{2EDBF586-2DC2-4AE1-A745-624BAA77DC94}" presName="box" presStyleLbl="node1" presStyleIdx="2" presStyleCnt="6"/>
      <dgm:spPr/>
    </dgm:pt>
    <dgm:pt modelId="{7AD581B5-8FB7-47CD-AA18-1B4AAD3D142C}" type="pres">
      <dgm:prSet presAssocID="{2EDBF586-2DC2-4AE1-A745-624BAA77DC94}" presName="img" presStyleLbl="fgImgPlace1" presStyleIdx="2" presStyleCnt="6"/>
      <dgm:spPr/>
    </dgm:pt>
    <dgm:pt modelId="{DA5D9C85-B7E5-46DA-826C-B10EB24DAA56}" type="pres">
      <dgm:prSet presAssocID="{2EDBF586-2DC2-4AE1-A745-624BAA77DC94}" presName="text" presStyleLbl="node1" presStyleIdx="2" presStyleCnt="6">
        <dgm:presLayoutVars>
          <dgm:bulletEnabled val="1"/>
        </dgm:presLayoutVars>
      </dgm:prSet>
      <dgm:spPr/>
    </dgm:pt>
    <dgm:pt modelId="{35DC30B7-0D4F-4BA6-BECD-410577DE1CC0}" type="pres">
      <dgm:prSet presAssocID="{792204F5-7874-4C2A-9B9F-E23A395D77C3}" presName="spacer" presStyleCnt="0"/>
      <dgm:spPr/>
    </dgm:pt>
    <dgm:pt modelId="{6ACEA505-1609-48E4-8098-1A8213097BCD}" type="pres">
      <dgm:prSet presAssocID="{D06992A1-09C7-411B-BBF0-5EADD0BE1962}" presName="comp" presStyleCnt="0"/>
      <dgm:spPr/>
    </dgm:pt>
    <dgm:pt modelId="{E9D3EADD-43D2-43F7-80C7-B30EBD1BAB0D}" type="pres">
      <dgm:prSet presAssocID="{D06992A1-09C7-411B-BBF0-5EADD0BE1962}" presName="box" presStyleLbl="node1" presStyleIdx="3" presStyleCnt="6"/>
      <dgm:spPr/>
    </dgm:pt>
    <dgm:pt modelId="{ABD51058-E2F5-4355-AE8F-9ECBA5E25859}" type="pres">
      <dgm:prSet presAssocID="{D06992A1-09C7-411B-BBF0-5EADD0BE1962}" presName="img" presStyleLbl="fgImgPlace1" presStyleIdx="3" presStyleCnt="6"/>
      <dgm:spPr/>
    </dgm:pt>
    <dgm:pt modelId="{5ADA4510-8312-45CB-8D44-215CD34E0BDD}" type="pres">
      <dgm:prSet presAssocID="{D06992A1-09C7-411B-BBF0-5EADD0BE1962}" presName="text" presStyleLbl="node1" presStyleIdx="3" presStyleCnt="6">
        <dgm:presLayoutVars>
          <dgm:bulletEnabled val="1"/>
        </dgm:presLayoutVars>
      </dgm:prSet>
      <dgm:spPr/>
    </dgm:pt>
    <dgm:pt modelId="{BE288C54-C191-47F1-BDD9-9A0902DB79F5}" type="pres">
      <dgm:prSet presAssocID="{ED4A88C8-356B-474A-9B75-09086C5ED268}" presName="spacer" presStyleCnt="0"/>
      <dgm:spPr/>
    </dgm:pt>
    <dgm:pt modelId="{5F3A4E84-FB6A-4D00-9F17-443C07199FE9}" type="pres">
      <dgm:prSet presAssocID="{C7B8B665-1B26-4449-A7BA-B3CFDF67E546}" presName="comp" presStyleCnt="0"/>
      <dgm:spPr/>
    </dgm:pt>
    <dgm:pt modelId="{E7CFB1C3-3995-4B00-8E67-4F33745EA697}" type="pres">
      <dgm:prSet presAssocID="{C7B8B665-1B26-4449-A7BA-B3CFDF67E546}" presName="box" presStyleLbl="node1" presStyleIdx="4" presStyleCnt="6"/>
      <dgm:spPr/>
    </dgm:pt>
    <dgm:pt modelId="{89D6E6BC-5554-4B19-9736-6305713ACC35}" type="pres">
      <dgm:prSet presAssocID="{C7B8B665-1B26-4449-A7BA-B3CFDF67E546}" presName="img" presStyleLbl="fgImgPlace1" presStyleIdx="4" presStyleCnt="6"/>
      <dgm:spPr/>
    </dgm:pt>
    <dgm:pt modelId="{46776CEA-D5E9-46B3-BFCC-D25082601750}" type="pres">
      <dgm:prSet presAssocID="{C7B8B665-1B26-4449-A7BA-B3CFDF67E546}" presName="text" presStyleLbl="node1" presStyleIdx="4" presStyleCnt="6">
        <dgm:presLayoutVars>
          <dgm:bulletEnabled val="1"/>
        </dgm:presLayoutVars>
      </dgm:prSet>
      <dgm:spPr/>
    </dgm:pt>
    <dgm:pt modelId="{84F84357-7329-4BD8-AF3C-6718D90CD8CF}" type="pres">
      <dgm:prSet presAssocID="{EFBD7910-223B-4D24-867A-503C0BFDA982}" presName="spacer" presStyleCnt="0"/>
      <dgm:spPr/>
    </dgm:pt>
    <dgm:pt modelId="{51B7B43E-7BCB-4FC9-B5EF-47A167444EB4}" type="pres">
      <dgm:prSet presAssocID="{1B6C6C30-F531-477B-A055-34CFA477C80C}" presName="comp" presStyleCnt="0"/>
      <dgm:spPr/>
    </dgm:pt>
    <dgm:pt modelId="{019DCB28-250F-455D-AB97-A68D34527112}" type="pres">
      <dgm:prSet presAssocID="{1B6C6C30-F531-477B-A055-34CFA477C80C}" presName="box" presStyleLbl="node1" presStyleIdx="5" presStyleCnt="6"/>
      <dgm:spPr/>
    </dgm:pt>
    <dgm:pt modelId="{469B47B9-814F-475D-AFBF-E47A180F8BEA}" type="pres">
      <dgm:prSet presAssocID="{1B6C6C30-F531-477B-A055-34CFA477C80C}" presName="img" presStyleLbl="fgImgPlace1" presStyleIdx="5" presStyleCnt="6"/>
      <dgm:spPr/>
    </dgm:pt>
    <dgm:pt modelId="{A09175A8-CE02-4732-8E94-4131842CB121}" type="pres">
      <dgm:prSet presAssocID="{1B6C6C30-F531-477B-A055-34CFA477C80C}" presName="text" presStyleLbl="node1" presStyleIdx="5" presStyleCnt="6">
        <dgm:presLayoutVars>
          <dgm:bulletEnabled val="1"/>
        </dgm:presLayoutVars>
      </dgm:prSet>
      <dgm:spPr/>
    </dgm:pt>
  </dgm:ptLst>
  <dgm:cxnLst>
    <dgm:cxn modelId="{DA513206-F001-43CE-BB02-15BCD4DFDF96}" srcId="{FB979E42-E57D-4379-9337-9705480B7C4C}" destId="{1B6C6C30-F531-477B-A055-34CFA477C80C}" srcOrd="5" destOrd="0" parTransId="{390791A5-66C5-4682-8D50-46771CBFC2FC}" sibTransId="{1576FAFC-7CE5-4449-9B4C-B87AE5A79614}"/>
    <dgm:cxn modelId="{FE9A5B22-B5B7-4158-9A68-9095FA7ACF44}" type="presOf" srcId="{D06992A1-09C7-411B-BBF0-5EADD0BE1962}" destId="{5ADA4510-8312-45CB-8D44-215CD34E0BDD}" srcOrd="1" destOrd="0" presId="urn:microsoft.com/office/officeart/2005/8/layout/vList4#1"/>
    <dgm:cxn modelId="{4018102B-549B-471A-8BA6-4BABFA90AD3C}" srcId="{FB979E42-E57D-4379-9337-9705480B7C4C}" destId="{2EDBF586-2DC2-4AE1-A745-624BAA77DC94}" srcOrd="2" destOrd="0" parTransId="{1DF229A9-489B-4E8C-BDFF-DA017FC7558C}" sibTransId="{792204F5-7874-4C2A-9B9F-E23A395D77C3}"/>
    <dgm:cxn modelId="{65613F37-7D17-4E35-9E70-00F7C88BEE5B}" srcId="{FB979E42-E57D-4379-9337-9705480B7C4C}" destId="{2A4447CE-F974-405E-9E78-A7F6B449C8AB}" srcOrd="0" destOrd="0" parTransId="{EDA93692-15E9-43EC-8231-5DD69571C0D3}" sibTransId="{5D652125-3D5B-414B-936E-D9F21233FF1E}"/>
    <dgm:cxn modelId="{311AD03C-D562-4796-991B-00A32C2D0784}" type="presOf" srcId="{D06992A1-09C7-411B-BBF0-5EADD0BE1962}" destId="{E9D3EADD-43D2-43F7-80C7-B30EBD1BAB0D}" srcOrd="0" destOrd="0" presId="urn:microsoft.com/office/officeart/2005/8/layout/vList4#1"/>
    <dgm:cxn modelId="{9F974346-8A74-4AF2-8D90-E72E55CD8C49}" srcId="{FB979E42-E57D-4379-9337-9705480B7C4C}" destId="{D06992A1-09C7-411B-BBF0-5EADD0BE1962}" srcOrd="3" destOrd="0" parTransId="{383FA90D-B648-4900-B565-79E2D3C4C460}" sibTransId="{ED4A88C8-356B-474A-9B75-09086C5ED268}"/>
    <dgm:cxn modelId="{694F3572-0EF0-4693-AB1C-9F461179D6C9}" type="presOf" srcId="{FB979E42-E57D-4379-9337-9705480B7C4C}" destId="{10FE2769-6A63-4F37-89A4-D82D115111B9}" srcOrd="0" destOrd="0" presId="urn:microsoft.com/office/officeart/2005/8/layout/vList4#1"/>
    <dgm:cxn modelId="{C9B1518A-94C2-4906-93BE-EBEC838CF757}" type="presOf" srcId="{1B6C6C30-F531-477B-A055-34CFA477C80C}" destId="{A09175A8-CE02-4732-8E94-4131842CB121}" srcOrd="1" destOrd="0" presId="urn:microsoft.com/office/officeart/2005/8/layout/vList4#1"/>
    <dgm:cxn modelId="{4C5AF792-01D4-4209-81A1-DE6C3BBA94F6}" srcId="{FB979E42-E57D-4379-9337-9705480B7C4C}" destId="{AB276810-7634-4D5F-B9C3-5E841C31301F}" srcOrd="1" destOrd="0" parTransId="{6E8460B1-231D-48B3-BFA2-D2909C5CC4AB}" sibTransId="{22216D2C-97BB-4E85-8549-3F502F5E49DD}"/>
    <dgm:cxn modelId="{F00B14BC-B1E2-4592-85CC-3FAB0B4A2597}" type="presOf" srcId="{2A4447CE-F974-405E-9E78-A7F6B449C8AB}" destId="{8A59BF23-CF2E-43D3-8005-F7EA3EA6FC10}" srcOrd="1" destOrd="0" presId="urn:microsoft.com/office/officeart/2005/8/layout/vList4#1"/>
    <dgm:cxn modelId="{F47CAEC2-8784-4C10-8283-930500DE8A51}" type="presOf" srcId="{AB276810-7634-4D5F-B9C3-5E841C31301F}" destId="{9B7FD3F7-C947-4D2D-B55B-3E28C2851E61}" srcOrd="1" destOrd="0" presId="urn:microsoft.com/office/officeart/2005/8/layout/vList4#1"/>
    <dgm:cxn modelId="{58D898C5-725E-4E7F-9E5D-75DC4F08EBEE}" type="presOf" srcId="{AB276810-7634-4D5F-B9C3-5E841C31301F}" destId="{894F449F-FBAD-42BB-9C77-DF7CD35A3E93}" srcOrd="0" destOrd="0" presId="urn:microsoft.com/office/officeart/2005/8/layout/vList4#1"/>
    <dgm:cxn modelId="{5C4FD4C5-3279-4BA9-A6A9-D4137C2ED0E2}" type="presOf" srcId="{2EDBF586-2DC2-4AE1-A745-624BAA77DC94}" destId="{4D242715-F979-46D1-8123-B462BCC4EC14}" srcOrd="0" destOrd="0" presId="urn:microsoft.com/office/officeart/2005/8/layout/vList4#1"/>
    <dgm:cxn modelId="{1DC9A5C9-0FB2-4EB4-ADAD-398D2557295F}" type="presOf" srcId="{C7B8B665-1B26-4449-A7BA-B3CFDF67E546}" destId="{E7CFB1C3-3995-4B00-8E67-4F33745EA697}" srcOrd="0" destOrd="0" presId="urn:microsoft.com/office/officeart/2005/8/layout/vList4#1"/>
    <dgm:cxn modelId="{45BE3ED7-1A5F-47CC-845D-0A8EC914F97E}" type="presOf" srcId="{2A4447CE-F974-405E-9E78-A7F6B449C8AB}" destId="{A70F1EE6-700B-41F9-8D7F-5050DD4B4B89}" srcOrd="0" destOrd="0" presId="urn:microsoft.com/office/officeart/2005/8/layout/vList4#1"/>
    <dgm:cxn modelId="{2BA1B6D9-773C-4E96-A92A-CE339744FE1A}" type="presOf" srcId="{1B6C6C30-F531-477B-A055-34CFA477C80C}" destId="{019DCB28-250F-455D-AB97-A68D34527112}" srcOrd="0" destOrd="0" presId="urn:microsoft.com/office/officeart/2005/8/layout/vList4#1"/>
    <dgm:cxn modelId="{F5A78CE4-85B4-4C8D-9426-26BFEDE1C323}" type="presOf" srcId="{C7B8B665-1B26-4449-A7BA-B3CFDF67E546}" destId="{46776CEA-D5E9-46B3-BFCC-D25082601750}" srcOrd="1" destOrd="0" presId="urn:microsoft.com/office/officeart/2005/8/layout/vList4#1"/>
    <dgm:cxn modelId="{DE3298F7-6798-451F-8BD7-FD631E69686C}" type="presOf" srcId="{2EDBF586-2DC2-4AE1-A745-624BAA77DC94}" destId="{DA5D9C85-B7E5-46DA-826C-B10EB24DAA56}" srcOrd="1" destOrd="0" presId="urn:microsoft.com/office/officeart/2005/8/layout/vList4#1"/>
    <dgm:cxn modelId="{345C3DFA-47BB-41C6-B234-8915D2C8C1C9}" srcId="{FB979E42-E57D-4379-9337-9705480B7C4C}" destId="{C7B8B665-1B26-4449-A7BA-B3CFDF67E546}" srcOrd="4" destOrd="0" parTransId="{17AF034E-C9D3-4DAC-A38B-F23B0BC45F56}" sibTransId="{EFBD7910-223B-4D24-867A-503C0BFDA982}"/>
    <dgm:cxn modelId="{F8743B92-2D49-4A03-8338-C569C8D5D086}" type="presParOf" srcId="{10FE2769-6A63-4F37-89A4-D82D115111B9}" destId="{A36F633A-A829-4C3F-9F25-98920E1D3FC9}" srcOrd="0" destOrd="0" presId="urn:microsoft.com/office/officeart/2005/8/layout/vList4#1"/>
    <dgm:cxn modelId="{F1F872FD-A69D-4AE8-8917-4CD7B6C7461A}" type="presParOf" srcId="{A36F633A-A829-4C3F-9F25-98920E1D3FC9}" destId="{A70F1EE6-700B-41F9-8D7F-5050DD4B4B89}" srcOrd="0" destOrd="0" presId="urn:microsoft.com/office/officeart/2005/8/layout/vList4#1"/>
    <dgm:cxn modelId="{71671F1C-625E-405B-9347-9AD2747D07BE}" type="presParOf" srcId="{A36F633A-A829-4C3F-9F25-98920E1D3FC9}" destId="{C554AE8D-6AF2-4595-9737-B2D381A0DA39}" srcOrd="1" destOrd="0" presId="urn:microsoft.com/office/officeart/2005/8/layout/vList4#1"/>
    <dgm:cxn modelId="{A5F0C6B6-D6BC-4956-9975-7AA8DCF4D025}" type="presParOf" srcId="{A36F633A-A829-4C3F-9F25-98920E1D3FC9}" destId="{8A59BF23-CF2E-43D3-8005-F7EA3EA6FC10}" srcOrd="2" destOrd="0" presId="urn:microsoft.com/office/officeart/2005/8/layout/vList4#1"/>
    <dgm:cxn modelId="{B1B313A3-EAD0-40AB-BB2D-E743015F0067}" type="presParOf" srcId="{10FE2769-6A63-4F37-89A4-D82D115111B9}" destId="{AAA6FC68-D2F2-48A3-82FC-4BA824FB5F96}" srcOrd="1" destOrd="0" presId="urn:microsoft.com/office/officeart/2005/8/layout/vList4#1"/>
    <dgm:cxn modelId="{3DC1C4AB-D594-4272-ABDB-8F97BCAAE0E8}" type="presParOf" srcId="{10FE2769-6A63-4F37-89A4-D82D115111B9}" destId="{BBA4F18C-068F-4379-B33A-566C9F7FF912}" srcOrd="2" destOrd="0" presId="urn:microsoft.com/office/officeart/2005/8/layout/vList4#1"/>
    <dgm:cxn modelId="{6B1F598B-59C3-449F-BE68-6BB9433761FD}" type="presParOf" srcId="{BBA4F18C-068F-4379-B33A-566C9F7FF912}" destId="{894F449F-FBAD-42BB-9C77-DF7CD35A3E93}" srcOrd="0" destOrd="0" presId="urn:microsoft.com/office/officeart/2005/8/layout/vList4#1"/>
    <dgm:cxn modelId="{2FA256A1-69D1-4642-AD68-84C73039D95F}" type="presParOf" srcId="{BBA4F18C-068F-4379-B33A-566C9F7FF912}" destId="{8CB079F9-2D58-4426-8FF1-7DD0D3D017D6}" srcOrd="1" destOrd="0" presId="urn:microsoft.com/office/officeart/2005/8/layout/vList4#1"/>
    <dgm:cxn modelId="{BD23550F-DA83-4193-A257-0C5C2FE6C4BE}" type="presParOf" srcId="{BBA4F18C-068F-4379-B33A-566C9F7FF912}" destId="{9B7FD3F7-C947-4D2D-B55B-3E28C2851E61}" srcOrd="2" destOrd="0" presId="urn:microsoft.com/office/officeart/2005/8/layout/vList4#1"/>
    <dgm:cxn modelId="{B2F0722A-5608-4197-A63B-ED1938E12F9C}" type="presParOf" srcId="{10FE2769-6A63-4F37-89A4-D82D115111B9}" destId="{181001A4-2795-4102-B2C1-C272BB77EF19}" srcOrd="3" destOrd="0" presId="urn:microsoft.com/office/officeart/2005/8/layout/vList4#1"/>
    <dgm:cxn modelId="{AC888CB2-6450-46CF-B8BF-BCD57C9CDD00}" type="presParOf" srcId="{10FE2769-6A63-4F37-89A4-D82D115111B9}" destId="{3B29E9DB-F0FD-4C7F-8735-9C77E3DD341B}" srcOrd="4" destOrd="0" presId="urn:microsoft.com/office/officeart/2005/8/layout/vList4#1"/>
    <dgm:cxn modelId="{7A41F581-2EF0-441E-9A84-B186144AC9A8}" type="presParOf" srcId="{3B29E9DB-F0FD-4C7F-8735-9C77E3DD341B}" destId="{4D242715-F979-46D1-8123-B462BCC4EC14}" srcOrd="0" destOrd="0" presId="urn:microsoft.com/office/officeart/2005/8/layout/vList4#1"/>
    <dgm:cxn modelId="{74EACB9F-95DC-41DB-B2D5-9D4C7720630C}" type="presParOf" srcId="{3B29E9DB-F0FD-4C7F-8735-9C77E3DD341B}" destId="{7AD581B5-8FB7-47CD-AA18-1B4AAD3D142C}" srcOrd="1" destOrd="0" presId="urn:microsoft.com/office/officeart/2005/8/layout/vList4#1"/>
    <dgm:cxn modelId="{73AC0520-C68B-472C-A2B1-17D1708E8A3E}" type="presParOf" srcId="{3B29E9DB-F0FD-4C7F-8735-9C77E3DD341B}" destId="{DA5D9C85-B7E5-46DA-826C-B10EB24DAA56}" srcOrd="2" destOrd="0" presId="urn:microsoft.com/office/officeart/2005/8/layout/vList4#1"/>
    <dgm:cxn modelId="{69C23024-D642-4ACA-93B3-02766D1CC8C8}" type="presParOf" srcId="{10FE2769-6A63-4F37-89A4-D82D115111B9}" destId="{35DC30B7-0D4F-4BA6-BECD-410577DE1CC0}" srcOrd="5" destOrd="0" presId="urn:microsoft.com/office/officeart/2005/8/layout/vList4#1"/>
    <dgm:cxn modelId="{DAD2FDF8-4BE8-4D21-B071-12D6AAC68F49}" type="presParOf" srcId="{10FE2769-6A63-4F37-89A4-D82D115111B9}" destId="{6ACEA505-1609-48E4-8098-1A8213097BCD}" srcOrd="6" destOrd="0" presId="urn:microsoft.com/office/officeart/2005/8/layout/vList4#1"/>
    <dgm:cxn modelId="{ABAA4423-2041-4D3B-A8D6-9D9E9E837A5F}" type="presParOf" srcId="{6ACEA505-1609-48E4-8098-1A8213097BCD}" destId="{E9D3EADD-43D2-43F7-80C7-B30EBD1BAB0D}" srcOrd="0" destOrd="0" presId="urn:microsoft.com/office/officeart/2005/8/layout/vList4#1"/>
    <dgm:cxn modelId="{E44E4D99-EA9E-447F-9532-8350E4898152}" type="presParOf" srcId="{6ACEA505-1609-48E4-8098-1A8213097BCD}" destId="{ABD51058-E2F5-4355-AE8F-9ECBA5E25859}" srcOrd="1" destOrd="0" presId="urn:microsoft.com/office/officeart/2005/8/layout/vList4#1"/>
    <dgm:cxn modelId="{6E908D7E-2930-4C8B-B965-FD331C097B82}" type="presParOf" srcId="{6ACEA505-1609-48E4-8098-1A8213097BCD}" destId="{5ADA4510-8312-45CB-8D44-215CD34E0BDD}" srcOrd="2" destOrd="0" presId="urn:microsoft.com/office/officeart/2005/8/layout/vList4#1"/>
    <dgm:cxn modelId="{F2091259-CA54-4F55-9E10-93E2C4462F0F}" type="presParOf" srcId="{10FE2769-6A63-4F37-89A4-D82D115111B9}" destId="{BE288C54-C191-47F1-BDD9-9A0902DB79F5}" srcOrd="7" destOrd="0" presId="urn:microsoft.com/office/officeart/2005/8/layout/vList4#1"/>
    <dgm:cxn modelId="{CE8850E2-E415-491D-B6DB-36F86C8AB5AF}" type="presParOf" srcId="{10FE2769-6A63-4F37-89A4-D82D115111B9}" destId="{5F3A4E84-FB6A-4D00-9F17-443C07199FE9}" srcOrd="8" destOrd="0" presId="urn:microsoft.com/office/officeart/2005/8/layout/vList4#1"/>
    <dgm:cxn modelId="{194DB98D-4DD0-4EF7-8EFC-9EB38E90C4BE}" type="presParOf" srcId="{5F3A4E84-FB6A-4D00-9F17-443C07199FE9}" destId="{E7CFB1C3-3995-4B00-8E67-4F33745EA697}" srcOrd="0" destOrd="0" presId="urn:microsoft.com/office/officeart/2005/8/layout/vList4#1"/>
    <dgm:cxn modelId="{22834C77-AE06-4652-8E77-2FF31C4A9DD5}" type="presParOf" srcId="{5F3A4E84-FB6A-4D00-9F17-443C07199FE9}" destId="{89D6E6BC-5554-4B19-9736-6305713ACC35}" srcOrd="1" destOrd="0" presId="urn:microsoft.com/office/officeart/2005/8/layout/vList4#1"/>
    <dgm:cxn modelId="{FF5540B4-356D-4FB3-ADCB-2EE91D79642A}" type="presParOf" srcId="{5F3A4E84-FB6A-4D00-9F17-443C07199FE9}" destId="{46776CEA-D5E9-46B3-BFCC-D25082601750}" srcOrd="2" destOrd="0" presId="urn:microsoft.com/office/officeart/2005/8/layout/vList4#1"/>
    <dgm:cxn modelId="{8BC65A42-D2EC-407A-A501-EFC675A03FB7}" type="presParOf" srcId="{10FE2769-6A63-4F37-89A4-D82D115111B9}" destId="{84F84357-7329-4BD8-AF3C-6718D90CD8CF}" srcOrd="9" destOrd="0" presId="urn:microsoft.com/office/officeart/2005/8/layout/vList4#1"/>
    <dgm:cxn modelId="{B66B0F9B-AB0D-4717-B15C-A105FDAAC290}" type="presParOf" srcId="{10FE2769-6A63-4F37-89A4-D82D115111B9}" destId="{51B7B43E-7BCB-4FC9-B5EF-47A167444EB4}" srcOrd="10" destOrd="0" presId="urn:microsoft.com/office/officeart/2005/8/layout/vList4#1"/>
    <dgm:cxn modelId="{B644FBCF-8440-402C-B5B5-D2AA0749B459}" type="presParOf" srcId="{51B7B43E-7BCB-4FC9-B5EF-47A167444EB4}" destId="{019DCB28-250F-455D-AB97-A68D34527112}" srcOrd="0" destOrd="0" presId="urn:microsoft.com/office/officeart/2005/8/layout/vList4#1"/>
    <dgm:cxn modelId="{A9E7D448-6EDC-40F8-89F8-A03BB99876C2}" type="presParOf" srcId="{51B7B43E-7BCB-4FC9-B5EF-47A167444EB4}" destId="{469B47B9-814F-475D-AFBF-E47A180F8BEA}" srcOrd="1" destOrd="0" presId="urn:microsoft.com/office/officeart/2005/8/layout/vList4#1"/>
    <dgm:cxn modelId="{3D050161-B1B0-4F06-A1C4-3EFDF01FE6B5}" type="presParOf" srcId="{51B7B43E-7BCB-4FC9-B5EF-47A167444EB4}" destId="{A09175A8-CE02-4732-8E94-4131842CB121}" srcOrd="2" destOrd="0" presId="urn:microsoft.com/office/officeart/2005/8/layout/vList4#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0D3431-1ECB-4572-A621-0C9F19BFC6F0}"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cs-CZ"/>
        </a:p>
      </dgm:t>
    </dgm:pt>
    <dgm:pt modelId="{3DBF186E-9E43-4B74-89EA-2BF0D593D746}">
      <dgm:prSet phldrT="[Text]" custT="1"/>
      <dgm:spPr/>
      <dgm:t>
        <a:bodyPr/>
        <a:lstStyle/>
        <a:p>
          <a:r>
            <a:rPr lang="cs-CZ" sz="1600" b="1" dirty="0">
              <a:latin typeface="Arial" panose="020B0604020202020204" pitchFamily="34" charset="0"/>
              <a:cs typeface="Arial" panose="020B0604020202020204" pitchFamily="34" charset="0"/>
            </a:rPr>
            <a:t>Těhotné ženy</a:t>
          </a:r>
        </a:p>
      </dgm:t>
    </dgm:pt>
    <dgm:pt modelId="{CC6E3239-8C10-4255-956B-EB28305FD18C}" type="parTrans" cxnId="{CB93A464-DEDC-4E83-998F-D9DFC7A8E49E}">
      <dgm:prSet/>
      <dgm:spPr/>
      <dgm:t>
        <a:bodyPr/>
        <a:lstStyle/>
        <a:p>
          <a:endParaRPr lang="cs-CZ"/>
        </a:p>
      </dgm:t>
    </dgm:pt>
    <dgm:pt modelId="{8B134F04-F87D-4F14-91DF-8F2CEC357AD9}" type="sibTrans" cxnId="{CB93A464-DEDC-4E83-998F-D9DFC7A8E49E}">
      <dgm:prSet/>
      <dgm:spPr/>
      <dgm:t>
        <a:bodyPr/>
        <a:lstStyle/>
        <a:p>
          <a:endParaRPr lang="cs-CZ"/>
        </a:p>
      </dgm:t>
    </dgm:pt>
    <dgm:pt modelId="{FDEA85B2-8817-4349-92AF-A088CD518B41}">
      <dgm:prSet phldrT="[Text]" custT="1"/>
      <dgm:spPr/>
      <dgm:t>
        <a:bodyPr/>
        <a:lstStyle/>
        <a:p>
          <a:r>
            <a:rPr lang="cs-CZ" sz="1600" b="1" dirty="0">
              <a:solidFill>
                <a:schemeClr val="bg1"/>
              </a:solidFill>
              <a:latin typeface="Arial" panose="020B0604020202020204" pitchFamily="34" charset="0"/>
              <a:ea typeface="Calibri" panose="020F0502020204030204" pitchFamily="34" charset="0"/>
              <a:cs typeface="Arial" panose="020B0604020202020204" pitchFamily="34" charset="0"/>
            </a:rPr>
            <a:t>Kojící ženy a matky do konce devátého měsíce po porodu</a:t>
          </a:r>
          <a:endParaRPr lang="cs-CZ" sz="1600" dirty="0">
            <a:solidFill>
              <a:schemeClr val="bg1"/>
            </a:solidFill>
          </a:endParaRPr>
        </a:p>
      </dgm:t>
    </dgm:pt>
    <dgm:pt modelId="{D144C6C7-8B4D-4C45-BBDF-FB6BA1AD0DC5}" type="parTrans" cxnId="{F26C827F-9FBF-4BA8-B78E-2FB83B816C2F}">
      <dgm:prSet/>
      <dgm:spPr/>
      <dgm:t>
        <a:bodyPr/>
        <a:lstStyle/>
        <a:p>
          <a:endParaRPr lang="cs-CZ"/>
        </a:p>
      </dgm:t>
    </dgm:pt>
    <dgm:pt modelId="{BDBE48CF-F675-47DB-8D6F-BC90E2BB1E7F}" type="sibTrans" cxnId="{F26C827F-9FBF-4BA8-B78E-2FB83B816C2F}">
      <dgm:prSet/>
      <dgm:spPr/>
      <dgm:t>
        <a:bodyPr/>
        <a:lstStyle/>
        <a:p>
          <a:endParaRPr lang="cs-CZ"/>
        </a:p>
      </dgm:t>
    </dgm:pt>
    <dgm:pt modelId="{77F437ED-46B8-49F8-A3C0-5268A0D4A270}">
      <dgm:prSet phldrT="[Text]" custT="1"/>
      <dgm:spPr/>
      <dgm:t>
        <a:bodyPr/>
        <a:lstStyle/>
        <a:p>
          <a:r>
            <a:rPr lang="cs-CZ" sz="1600" b="1" dirty="0">
              <a:solidFill>
                <a:schemeClr val="bg1"/>
              </a:solidFill>
              <a:latin typeface="Arial" panose="020B0604020202020204" pitchFamily="34" charset="0"/>
              <a:ea typeface="Calibri" panose="020F0502020204030204" pitchFamily="34" charset="0"/>
              <a:cs typeface="Arial" panose="020B0604020202020204" pitchFamily="34" charset="0"/>
            </a:rPr>
            <a:t>Ž</a:t>
          </a:r>
          <a:r>
            <a:rPr lang="cs-CZ" sz="16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eny pečující o dítě </a:t>
          </a:r>
          <a:br>
            <a:rPr lang="cs-CZ" sz="1600" b="1" dirty="0">
              <a:solidFill>
                <a:schemeClr val="bg1"/>
              </a:solidFill>
              <a:effectLst/>
              <a:latin typeface="Arial" panose="020B0604020202020204" pitchFamily="34" charset="0"/>
              <a:ea typeface="Calibri" panose="020F0502020204030204" pitchFamily="34" charset="0"/>
              <a:cs typeface="Arial" panose="020B0604020202020204" pitchFamily="34" charset="0"/>
            </a:rPr>
          </a:br>
          <a:r>
            <a:rPr lang="cs-CZ" sz="16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do 8 let</a:t>
          </a:r>
          <a:endParaRPr lang="cs-CZ" sz="1600" dirty="0">
            <a:solidFill>
              <a:schemeClr val="bg1"/>
            </a:solidFill>
          </a:endParaRPr>
        </a:p>
      </dgm:t>
    </dgm:pt>
    <dgm:pt modelId="{EB8E8846-95EB-4BD3-889D-C583500085E4}" type="parTrans" cxnId="{E4881B1D-EA66-49B6-BCBD-41602BEC13C0}">
      <dgm:prSet/>
      <dgm:spPr/>
      <dgm:t>
        <a:bodyPr/>
        <a:lstStyle/>
        <a:p>
          <a:endParaRPr lang="cs-CZ"/>
        </a:p>
      </dgm:t>
    </dgm:pt>
    <dgm:pt modelId="{A7F64480-A04F-4B22-9950-32E2F6E4CF12}" type="sibTrans" cxnId="{E4881B1D-EA66-49B6-BCBD-41602BEC13C0}">
      <dgm:prSet/>
      <dgm:spPr/>
      <dgm:t>
        <a:bodyPr/>
        <a:lstStyle/>
        <a:p>
          <a:endParaRPr lang="cs-CZ"/>
        </a:p>
      </dgm:t>
    </dgm:pt>
    <dgm:pt modelId="{01983B72-124B-4447-84D5-818864D42EAB}">
      <dgm:prSet phldrT="[Text]" custT="1"/>
      <dgm:spPr/>
      <dgm:t>
        <a:bodyPr/>
        <a:lstStyle/>
        <a:p>
          <a:r>
            <a:rPr lang="cs-CZ" sz="1600" b="1" dirty="0">
              <a:solidFill>
                <a:schemeClr val="bg1"/>
              </a:solidFill>
              <a:latin typeface="Arial" panose="020B0604020202020204" pitchFamily="34" charset="0"/>
              <a:ea typeface="Calibri" panose="020F0502020204030204" pitchFamily="34" charset="0"/>
              <a:cs typeface="Arial" panose="020B0604020202020204" pitchFamily="34" charset="0"/>
            </a:rPr>
            <a:t>Osamělé matky pečující o dítě mladší 15 let</a:t>
          </a:r>
          <a:endParaRPr lang="cs-CZ" sz="1600" dirty="0">
            <a:solidFill>
              <a:schemeClr val="bg1"/>
            </a:solidFill>
          </a:endParaRPr>
        </a:p>
      </dgm:t>
    </dgm:pt>
    <dgm:pt modelId="{184F081B-1C81-4396-B8BA-9E6759F86785}" type="parTrans" cxnId="{382C9ABD-F0E6-477C-A2C0-7F905C4BF421}">
      <dgm:prSet/>
      <dgm:spPr/>
      <dgm:t>
        <a:bodyPr/>
        <a:lstStyle/>
        <a:p>
          <a:endParaRPr lang="cs-CZ"/>
        </a:p>
      </dgm:t>
    </dgm:pt>
    <dgm:pt modelId="{A0DDE8EE-C197-4DBB-AD0B-BEFE7EF2CA75}" type="sibTrans" cxnId="{382C9ABD-F0E6-477C-A2C0-7F905C4BF421}">
      <dgm:prSet/>
      <dgm:spPr/>
      <dgm:t>
        <a:bodyPr/>
        <a:lstStyle/>
        <a:p>
          <a:endParaRPr lang="cs-CZ"/>
        </a:p>
      </dgm:t>
    </dgm:pt>
    <dgm:pt modelId="{3A68F125-50E1-4357-860C-8B7005E9337D}" type="pres">
      <dgm:prSet presAssocID="{390D3431-1ECB-4572-A621-0C9F19BFC6F0}" presName="diagram" presStyleCnt="0">
        <dgm:presLayoutVars>
          <dgm:dir/>
          <dgm:resizeHandles val="exact"/>
        </dgm:presLayoutVars>
      </dgm:prSet>
      <dgm:spPr/>
    </dgm:pt>
    <dgm:pt modelId="{1BDBC595-CE35-40B5-BEE1-79D9B1940865}" type="pres">
      <dgm:prSet presAssocID="{3DBF186E-9E43-4B74-89EA-2BF0D593D746}" presName="node" presStyleLbl="node1" presStyleIdx="0" presStyleCnt="4" custLinFactNeighborX="-1433" custLinFactNeighborY="-8642">
        <dgm:presLayoutVars>
          <dgm:bulletEnabled val="1"/>
        </dgm:presLayoutVars>
      </dgm:prSet>
      <dgm:spPr/>
    </dgm:pt>
    <dgm:pt modelId="{8DD3EDC9-349E-419D-95BA-4622F4A37F5A}" type="pres">
      <dgm:prSet presAssocID="{8B134F04-F87D-4F14-91DF-8F2CEC357AD9}" presName="sibTrans" presStyleCnt="0"/>
      <dgm:spPr/>
    </dgm:pt>
    <dgm:pt modelId="{EB9993ED-2742-4C21-996F-17808CA28B45}" type="pres">
      <dgm:prSet presAssocID="{FDEA85B2-8817-4349-92AF-A088CD518B41}" presName="node" presStyleLbl="node1" presStyleIdx="1" presStyleCnt="4">
        <dgm:presLayoutVars>
          <dgm:bulletEnabled val="1"/>
        </dgm:presLayoutVars>
      </dgm:prSet>
      <dgm:spPr/>
    </dgm:pt>
    <dgm:pt modelId="{55D9F011-3686-4B68-9FCC-70335970D549}" type="pres">
      <dgm:prSet presAssocID="{BDBE48CF-F675-47DB-8D6F-BC90E2BB1E7F}" presName="sibTrans" presStyleCnt="0"/>
      <dgm:spPr/>
    </dgm:pt>
    <dgm:pt modelId="{233BE975-7B8B-45EA-99A2-F1D2ADA91827}" type="pres">
      <dgm:prSet presAssocID="{77F437ED-46B8-49F8-A3C0-5268A0D4A270}" presName="node" presStyleLbl="node1" presStyleIdx="2" presStyleCnt="4">
        <dgm:presLayoutVars>
          <dgm:bulletEnabled val="1"/>
        </dgm:presLayoutVars>
      </dgm:prSet>
      <dgm:spPr/>
    </dgm:pt>
    <dgm:pt modelId="{0D1ADB44-D08F-4761-94C2-1644AFB0F3DA}" type="pres">
      <dgm:prSet presAssocID="{A7F64480-A04F-4B22-9950-32E2F6E4CF12}" presName="sibTrans" presStyleCnt="0"/>
      <dgm:spPr/>
    </dgm:pt>
    <dgm:pt modelId="{60B93070-3179-440E-8659-4715C02205C0}" type="pres">
      <dgm:prSet presAssocID="{01983B72-124B-4447-84D5-818864D42EAB}" presName="node" presStyleLbl="node1" presStyleIdx="3" presStyleCnt="4">
        <dgm:presLayoutVars>
          <dgm:bulletEnabled val="1"/>
        </dgm:presLayoutVars>
      </dgm:prSet>
      <dgm:spPr/>
    </dgm:pt>
  </dgm:ptLst>
  <dgm:cxnLst>
    <dgm:cxn modelId="{E4881B1D-EA66-49B6-BCBD-41602BEC13C0}" srcId="{390D3431-1ECB-4572-A621-0C9F19BFC6F0}" destId="{77F437ED-46B8-49F8-A3C0-5268A0D4A270}" srcOrd="2" destOrd="0" parTransId="{EB8E8846-95EB-4BD3-889D-C583500085E4}" sibTransId="{A7F64480-A04F-4B22-9950-32E2F6E4CF12}"/>
    <dgm:cxn modelId="{CB93A464-DEDC-4E83-998F-D9DFC7A8E49E}" srcId="{390D3431-1ECB-4572-A621-0C9F19BFC6F0}" destId="{3DBF186E-9E43-4B74-89EA-2BF0D593D746}" srcOrd="0" destOrd="0" parTransId="{CC6E3239-8C10-4255-956B-EB28305FD18C}" sibTransId="{8B134F04-F87D-4F14-91DF-8F2CEC357AD9}"/>
    <dgm:cxn modelId="{65B75D48-6E89-478E-AA01-991C14B06F21}" type="presOf" srcId="{01983B72-124B-4447-84D5-818864D42EAB}" destId="{60B93070-3179-440E-8659-4715C02205C0}" srcOrd="0" destOrd="0" presId="urn:microsoft.com/office/officeart/2005/8/layout/default#1"/>
    <dgm:cxn modelId="{EE5A7675-2F1E-4D88-90A8-D224C2771D2E}" type="presOf" srcId="{FDEA85B2-8817-4349-92AF-A088CD518B41}" destId="{EB9993ED-2742-4C21-996F-17808CA28B45}" srcOrd="0" destOrd="0" presId="urn:microsoft.com/office/officeart/2005/8/layout/default#1"/>
    <dgm:cxn modelId="{F26C827F-9FBF-4BA8-B78E-2FB83B816C2F}" srcId="{390D3431-1ECB-4572-A621-0C9F19BFC6F0}" destId="{FDEA85B2-8817-4349-92AF-A088CD518B41}" srcOrd="1" destOrd="0" parTransId="{D144C6C7-8B4D-4C45-BBDF-FB6BA1AD0DC5}" sibTransId="{BDBE48CF-F675-47DB-8D6F-BC90E2BB1E7F}"/>
    <dgm:cxn modelId="{56E788AA-DBCF-491C-A631-7ACE426CD67D}" type="presOf" srcId="{390D3431-1ECB-4572-A621-0C9F19BFC6F0}" destId="{3A68F125-50E1-4357-860C-8B7005E9337D}" srcOrd="0" destOrd="0" presId="urn:microsoft.com/office/officeart/2005/8/layout/default#1"/>
    <dgm:cxn modelId="{382C9ABD-F0E6-477C-A2C0-7F905C4BF421}" srcId="{390D3431-1ECB-4572-A621-0C9F19BFC6F0}" destId="{01983B72-124B-4447-84D5-818864D42EAB}" srcOrd="3" destOrd="0" parTransId="{184F081B-1C81-4396-B8BA-9E6759F86785}" sibTransId="{A0DDE8EE-C197-4DBB-AD0B-BEFE7EF2CA75}"/>
    <dgm:cxn modelId="{85F9E3C8-A2E3-40F3-B1B9-5BE4073460D3}" type="presOf" srcId="{3DBF186E-9E43-4B74-89EA-2BF0D593D746}" destId="{1BDBC595-CE35-40B5-BEE1-79D9B1940865}" srcOrd="0" destOrd="0" presId="urn:microsoft.com/office/officeart/2005/8/layout/default#1"/>
    <dgm:cxn modelId="{35AB7ECB-ABD0-45F7-99CD-2DEE30A33172}" type="presOf" srcId="{77F437ED-46B8-49F8-A3C0-5268A0D4A270}" destId="{233BE975-7B8B-45EA-99A2-F1D2ADA91827}" srcOrd="0" destOrd="0" presId="urn:microsoft.com/office/officeart/2005/8/layout/default#1"/>
    <dgm:cxn modelId="{CC5117D6-9F09-4B1A-B4A6-EC08F91B2342}" type="presParOf" srcId="{3A68F125-50E1-4357-860C-8B7005E9337D}" destId="{1BDBC595-CE35-40B5-BEE1-79D9B1940865}" srcOrd="0" destOrd="0" presId="urn:microsoft.com/office/officeart/2005/8/layout/default#1"/>
    <dgm:cxn modelId="{2F988C48-BDE5-4DB9-909F-886DABCFACA4}" type="presParOf" srcId="{3A68F125-50E1-4357-860C-8B7005E9337D}" destId="{8DD3EDC9-349E-419D-95BA-4622F4A37F5A}" srcOrd="1" destOrd="0" presId="urn:microsoft.com/office/officeart/2005/8/layout/default#1"/>
    <dgm:cxn modelId="{DC390978-512F-4C51-909F-E159869511BE}" type="presParOf" srcId="{3A68F125-50E1-4357-860C-8B7005E9337D}" destId="{EB9993ED-2742-4C21-996F-17808CA28B45}" srcOrd="2" destOrd="0" presId="urn:microsoft.com/office/officeart/2005/8/layout/default#1"/>
    <dgm:cxn modelId="{737929DB-9F4B-4655-9971-5BD384967F3D}" type="presParOf" srcId="{3A68F125-50E1-4357-860C-8B7005E9337D}" destId="{55D9F011-3686-4B68-9FCC-70335970D549}" srcOrd="3" destOrd="0" presId="urn:microsoft.com/office/officeart/2005/8/layout/default#1"/>
    <dgm:cxn modelId="{656AB01B-8677-4DDC-9316-0F52E9E7C11E}" type="presParOf" srcId="{3A68F125-50E1-4357-860C-8B7005E9337D}" destId="{233BE975-7B8B-45EA-99A2-F1D2ADA91827}" srcOrd="4" destOrd="0" presId="urn:microsoft.com/office/officeart/2005/8/layout/default#1"/>
    <dgm:cxn modelId="{D5740663-C68F-42BB-B8B6-60FC2B93955F}" type="presParOf" srcId="{3A68F125-50E1-4357-860C-8B7005E9337D}" destId="{0D1ADB44-D08F-4761-94C2-1644AFB0F3DA}" srcOrd="5" destOrd="0" presId="urn:microsoft.com/office/officeart/2005/8/layout/default#1"/>
    <dgm:cxn modelId="{61330D7B-1C67-4BC4-94C8-D6719CE13723}" type="presParOf" srcId="{3A68F125-50E1-4357-860C-8B7005E9337D}" destId="{60B93070-3179-440E-8659-4715C02205C0}" srcOrd="6"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08B509-5DED-48CF-812C-11B5C7306DC2}">
      <dsp:nvSpPr>
        <dsp:cNvPr id="0" name=""/>
        <dsp:cNvSpPr/>
      </dsp:nvSpPr>
      <dsp:spPr>
        <a:xfrm>
          <a:off x="0" y="21039"/>
          <a:ext cx="6576392" cy="10670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cs-CZ" sz="3200" kern="1200" dirty="0">
              <a:latin typeface="Arial" panose="020B0604020202020204" pitchFamily="34" charset="0"/>
              <a:cs typeface="Arial" panose="020B0604020202020204" pitchFamily="34" charset="0"/>
            </a:rPr>
            <a:t>Zaměstnanci - obecně</a:t>
          </a:r>
        </a:p>
      </dsp:txBody>
      <dsp:txXfrm>
        <a:off x="52089" y="73128"/>
        <a:ext cx="6472214" cy="962862"/>
      </dsp:txXfrm>
    </dsp:sp>
    <dsp:sp modelId="{8B849B7F-6D0C-4718-B2BA-F5FFEC433E3F}">
      <dsp:nvSpPr>
        <dsp:cNvPr id="0" name=""/>
        <dsp:cNvSpPr/>
      </dsp:nvSpPr>
      <dsp:spPr>
        <a:xfrm>
          <a:off x="0" y="1088080"/>
          <a:ext cx="6576392" cy="943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8800"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cs-CZ" sz="2000" kern="1200" dirty="0">
              <a:latin typeface="Arial" panose="020B0604020202020204" pitchFamily="34" charset="0"/>
              <a:ea typeface="Times New Roman" panose="02020603050405020304" pitchFamily="18" charset="0"/>
              <a:cs typeface="Arial" panose="020B0604020202020204" pitchFamily="34" charset="0"/>
            </a:rPr>
            <a:t>Rizika možného ohrožení života a zdraví zaměstnanců, která se týkají výkonu práce. </a:t>
          </a:r>
          <a:endParaRPr lang="cs-CZ" sz="2000" kern="1200" dirty="0"/>
        </a:p>
      </dsp:txBody>
      <dsp:txXfrm>
        <a:off x="0" y="1088080"/>
        <a:ext cx="6576392" cy="943920"/>
      </dsp:txXfrm>
    </dsp:sp>
    <dsp:sp modelId="{0C57BFF5-7551-47A2-8DE6-594AC293239C}">
      <dsp:nvSpPr>
        <dsp:cNvPr id="0" name=""/>
        <dsp:cNvSpPr/>
      </dsp:nvSpPr>
      <dsp:spPr>
        <a:xfrm>
          <a:off x="0" y="2032000"/>
          <a:ext cx="6576392" cy="10670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cs-CZ" sz="3200" kern="1200" dirty="0">
              <a:latin typeface="Arial" panose="020B0604020202020204" pitchFamily="34" charset="0"/>
              <a:cs typeface="Arial" panose="020B0604020202020204" pitchFamily="34" charset="0"/>
            </a:rPr>
            <a:t>Specifické skupiny zaměstnanců </a:t>
          </a:r>
        </a:p>
      </dsp:txBody>
      <dsp:txXfrm>
        <a:off x="52089" y="2084089"/>
        <a:ext cx="6472214" cy="962862"/>
      </dsp:txXfrm>
    </dsp:sp>
    <dsp:sp modelId="{065A6201-C08C-4B9F-AFDB-5503EFEE2831}">
      <dsp:nvSpPr>
        <dsp:cNvPr id="0" name=""/>
        <dsp:cNvSpPr/>
      </dsp:nvSpPr>
      <dsp:spPr>
        <a:xfrm>
          <a:off x="0" y="3099040"/>
          <a:ext cx="6576392" cy="943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8800"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cs-CZ" sz="2000" kern="1200" dirty="0">
              <a:latin typeface="Arial" panose="020B0604020202020204" pitchFamily="34" charset="0"/>
              <a:ea typeface="Times New Roman" panose="02020603050405020304" pitchFamily="18" charset="0"/>
              <a:cs typeface="Arial" panose="020B0604020202020204" pitchFamily="34" charset="0"/>
            </a:rPr>
            <a:t>„Zvláštní“ nebo „zvýšená“ rizika z důvodu věku zaměstnanců, původu, pohlaví, fyzického stavu nebo postavení v podniku = </a:t>
          </a:r>
          <a:r>
            <a:rPr lang="cs-CZ" sz="2000" kern="1200" dirty="0">
              <a:solidFill>
                <a:srgbClr val="0070C0"/>
              </a:solidFill>
              <a:latin typeface="Arial" panose="020B0604020202020204" pitchFamily="34" charset="0"/>
              <a:ea typeface="Times New Roman" panose="02020603050405020304" pitchFamily="18" charset="0"/>
              <a:cs typeface="Arial" panose="020B0604020202020204" pitchFamily="34" charset="0"/>
            </a:rPr>
            <a:t>specifická rizika</a:t>
          </a:r>
          <a:r>
            <a:rPr lang="cs-CZ" sz="2000" kern="1200" dirty="0">
              <a:latin typeface="Arial" panose="020B0604020202020204" pitchFamily="34" charset="0"/>
              <a:ea typeface="Times New Roman" panose="02020603050405020304" pitchFamily="18" charset="0"/>
              <a:cs typeface="Arial" panose="020B0604020202020204" pitchFamily="34" charset="0"/>
            </a:rPr>
            <a:t>. </a:t>
          </a:r>
          <a:endParaRPr lang="cs-CZ" sz="2000" kern="1200" dirty="0">
            <a:latin typeface="Arial" panose="020B0604020202020204" pitchFamily="34" charset="0"/>
            <a:cs typeface="Arial" panose="020B0604020202020204" pitchFamily="34" charset="0"/>
          </a:endParaRPr>
        </a:p>
      </dsp:txBody>
      <dsp:txXfrm>
        <a:off x="0" y="3099040"/>
        <a:ext cx="6576392" cy="9439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0F1EE6-700B-41F9-8D7F-5050DD4B4B89}">
      <dsp:nvSpPr>
        <dsp:cNvPr id="0" name=""/>
        <dsp:cNvSpPr/>
      </dsp:nvSpPr>
      <dsp:spPr>
        <a:xfrm>
          <a:off x="0" y="7312"/>
          <a:ext cx="6096000" cy="69247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kern="1200" dirty="0"/>
            <a:t>Mladí a mladiství zaměstnanci</a:t>
          </a:r>
        </a:p>
      </dsp:txBody>
      <dsp:txXfrm>
        <a:off x="1288447" y="7312"/>
        <a:ext cx="4807552" cy="692477"/>
      </dsp:txXfrm>
    </dsp:sp>
    <dsp:sp modelId="{C554AE8D-6AF2-4595-9737-B2D381A0DA39}">
      <dsp:nvSpPr>
        <dsp:cNvPr id="0" name=""/>
        <dsp:cNvSpPr/>
      </dsp:nvSpPr>
      <dsp:spPr>
        <a:xfrm>
          <a:off x="76514" y="55957"/>
          <a:ext cx="1219200" cy="553981"/>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94F449F-FBAD-42BB-9C77-DF7CD35A3E93}">
      <dsp:nvSpPr>
        <dsp:cNvPr id="0" name=""/>
        <dsp:cNvSpPr/>
      </dsp:nvSpPr>
      <dsp:spPr>
        <a:xfrm>
          <a:off x="0" y="766835"/>
          <a:ext cx="6096000" cy="692477"/>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kern="1200" dirty="0"/>
            <a:t>Starší zaměstnanci</a:t>
          </a:r>
        </a:p>
      </dsp:txBody>
      <dsp:txXfrm>
        <a:off x="1288447" y="766835"/>
        <a:ext cx="4807552" cy="692477"/>
      </dsp:txXfrm>
    </dsp:sp>
    <dsp:sp modelId="{8CB079F9-2D58-4426-8FF1-7DD0D3D017D6}">
      <dsp:nvSpPr>
        <dsp:cNvPr id="0" name=""/>
        <dsp:cNvSpPr/>
      </dsp:nvSpPr>
      <dsp:spPr>
        <a:xfrm>
          <a:off x="69247" y="830972"/>
          <a:ext cx="1219200" cy="553981"/>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242715-F979-46D1-8123-B462BCC4EC14}">
      <dsp:nvSpPr>
        <dsp:cNvPr id="0" name=""/>
        <dsp:cNvSpPr/>
      </dsp:nvSpPr>
      <dsp:spPr>
        <a:xfrm>
          <a:off x="0" y="1523449"/>
          <a:ext cx="6096000" cy="69247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kern="1200" dirty="0"/>
            <a:t>Ženy</a:t>
          </a:r>
        </a:p>
      </dsp:txBody>
      <dsp:txXfrm>
        <a:off x="1288447" y="1523449"/>
        <a:ext cx="4807552" cy="692477"/>
      </dsp:txXfrm>
    </dsp:sp>
    <dsp:sp modelId="{7AD581B5-8FB7-47CD-AA18-1B4AAD3D142C}">
      <dsp:nvSpPr>
        <dsp:cNvPr id="0" name=""/>
        <dsp:cNvSpPr/>
      </dsp:nvSpPr>
      <dsp:spPr>
        <a:xfrm>
          <a:off x="69247" y="1592697"/>
          <a:ext cx="1219200" cy="553981"/>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D3EADD-43D2-43F7-80C7-B30EBD1BAB0D}">
      <dsp:nvSpPr>
        <dsp:cNvPr id="0" name=""/>
        <dsp:cNvSpPr/>
      </dsp:nvSpPr>
      <dsp:spPr>
        <a:xfrm>
          <a:off x="0" y="2285174"/>
          <a:ext cx="6096000" cy="692477"/>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kern="1200" dirty="0"/>
            <a:t>Zdravotně postižené osoby</a:t>
          </a:r>
        </a:p>
      </dsp:txBody>
      <dsp:txXfrm>
        <a:off x="1288447" y="2285174"/>
        <a:ext cx="4807552" cy="692477"/>
      </dsp:txXfrm>
    </dsp:sp>
    <dsp:sp modelId="{ABD51058-E2F5-4355-AE8F-9ECBA5E25859}">
      <dsp:nvSpPr>
        <dsp:cNvPr id="0" name=""/>
        <dsp:cNvSpPr/>
      </dsp:nvSpPr>
      <dsp:spPr>
        <a:xfrm>
          <a:off x="69247" y="2354422"/>
          <a:ext cx="1219200" cy="553981"/>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CFB1C3-3995-4B00-8E67-4F33745EA697}">
      <dsp:nvSpPr>
        <dsp:cNvPr id="0" name=""/>
        <dsp:cNvSpPr/>
      </dsp:nvSpPr>
      <dsp:spPr>
        <a:xfrm>
          <a:off x="0" y="3046899"/>
          <a:ext cx="6096000" cy="692477"/>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kern="1200" dirty="0"/>
            <a:t>Cizinci</a:t>
          </a:r>
        </a:p>
      </dsp:txBody>
      <dsp:txXfrm>
        <a:off x="1288447" y="3046899"/>
        <a:ext cx="4807552" cy="692477"/>
      </dsp:txXfrm>
    </dsp:sp>
    <dsp:sp modelId="{89D6E6BC-5554-4B19-9736-6305713ACC35}">
      <dsp:nvSpPr>
        <dsp:cNvPr id="0" name=""/>
        <dsp:cNvSpPr/>
      </dsp:nvSpPr>
      <dsp:spPr>
        <a:xfrm>
          <a:off x="69247" y="3116147"/>
          <a:ext cx="1219200" cy="553981"/>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9DCB28-250F-455D-AB97-A68D34527112}">
      <dsp:nvSpPr>
        <dsp:cNvPr id="0" name=""/>
        <dsp:cNvSpPr/>
      </dsp:nvSpPr>
      <dsp:spPr>
        <a:xfrm>
          <a:off x="0" y="3808624"/>
          <a:ext cx="6096000" cy="692477"/>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cs-CZ" sz="2900" kern="1200" dirty="0"/>
            <a:t>Dočasní pracovníci</a:t>
          </a:r>
        </a:p>
      </dsp:txBody>
      <dsp:txXfrm>
        <a:off x="1288447" y="3808624"/>
        <a:ext cx="4807552" cy="692477"/>
      </dsp:txXfrm>
    </dsp:sp>
    <dsp:sp modelId="{469B47B9-814F-475D-AFBF-E47A180F8BEA}">
      <dsp:nvSpPr>
        <dsp:cNvPr id="0" name=""/>
        <dsp:cNvSpPr/>
      </dsp:nvSpPr>
      <dsp:spPr>
        <a:xfrm>
          <a:off x="69247" y="3877872"/>
          <a:ext cx="1219200" cy="553981"/>
        </a:xfrm>
        <a:prstGeom prst="roundRect">
          <a:avLst>
            <a:gd name="adj" fmla="val 1000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DBC595-CE35-40B5-BEE1-79D9B1940865}">
      <dsp:nvSpPr>
        <dsp:cNvPr id="0" name=""/>
        <dsp:cNvSpPr/>
      </dsp:nvSpPr>
      <dsp:spPr>
        <a:xfrm>
          <a:off x="400934" y="0"/>
          <a:ext cx="2103848" cy="12623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b="1" kern="1200" dirty="0">
              <a:latin typeface="Arial" panose="020B0604020202020204" pitchFamily="34" charset="0"/>
              <a:cs typeface="Arial" panose="020B0604020202020204" pitchFamily="34" charset="0"/>
            </a:rPr>
            <a:t>Těhotné ženy</a:t>
          </a:r>
        </a:p>
      </dsp:txBody>
      <dsp:txXfrm>
        <a:off x="400934" y="0"/>
        <a:ext cx="2103848" cy="1262309"/>
      </dsp:txXfrm>
    </dsp:sp>
    <dsp:sp modelId="{EB9993ED-2742-4C21-996F-17808CA28B45}">
      <dsp:nvSpPr>
        <dsp:cNvPr id="0" name=""/>
        <dsp:cNvSpPr/>
      </dsp:nvSpPr>
      <dsp:spPr>
        <a:xfrm>
          <a:off x="2745316" y="366"/>
          <a:ext cx="2103848" cy="12623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b="1" kern="1200" dirty="0">
              <a:solidFill>
                <a:schemeClr val="bg1"/>
              </a:solidFill>
              <a:latin typeface="Arial" panose="020B0604020202020204" pitchFamily="34" charset="0"/>
              <a:ea typeface="Calibri" panose="020F0502020204030204" pitchFamily="34" charset="0"/>
              <a:cs typeface="Arial" panose="020B0604020202020204" pitchFamily="34" charset="0"/>
            </a:rPr>
            <a:t>Kojící ženy a matky do konce devátého měsíce po porodu</a:t>
          </a:r>
          <a:endParaRPr lang="cs-CZ" sz="1600" kern="1200" dirty="0">
            <a:solidFill>
              <a:schemeClr val="bg1"/>
            </a:solidFill>
          </a:endParaRPr>
        </a:p>
      </dsp:txBody>
      <dsp:txXfrm>
        <a:off x="2745316" y="366"/>
        <a:ext cx="2103848" cy="1262309"/>
      </dsp:txXfrm>
    </dsp:sp>
    <dsp:sp modelId="{233BE975-7B8B-45EA-99A2-F1D2ADA91827}">
      <dsp:nvSpPr>
        <dsp:cNvPr id="0" name=""/>
        <dsp:cNvSpPr/>
      </dsp:nvSpPr>
      <dsp:spPr>
        <a:xfrm>
          <a:off x="431082" y="1473060"/>
          <a:ext cx="2103848" cy="12623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b="1" kern="1200" dirty="0">
              <a:solidFill>
                <a:schemeClr val="bg1"/>
              </a:solidFill>
              <a:latin typeface="Arial" panose="020B0604020202020204" pitchFamily="34" charset="0"/>
              <a:ea typeface="Calibri" panose="020F0502020204030204" pitchFamily="34" charset="0"/>
              <a:cs typeface="Arial" panose="020B0604020202020204" pitchFamily="34" charset="0"/>
            </a:rPr>
            <a:t>Ž</a:t>
          </a:r>
          <a:r>
            <a:rPr lang="cs-CZ" sz="1600" b="1" kern="1200" dirty="0">
              <a:solidFill>
                <a:schemeClr val="bg1"/>
              </a:solidFill>
              <a:effectLst/>
              <a:latin typeface="Arial" panose="020B0604020202020204" pitchFamily="34" charset="0"/>
              <a:ea typeface="Calibri" panose="020F0502020204030204" pitchFamily="34" charset="0"/>
              <a:cs typeface="Arial" panose="020B0604020202020204" pitchFamily="34" charset="0"/>
            </a:rPr>
            <a:t>eny pečující o dítě </a:t>
          </a:r>
          <a:br>
            <a:rPr lang="cs-CZ" sz="1600" b="1" kern="1200" dirty="0">
              <a:solidFill>
                <a:schemeClr val="bg1"/>
              </a:solidFill>
              <a:effectLst/>
              <a:latin typeface="Arial" panose="020B0604020202020204" pitchFamily="34" charset="0"/>
              <a:ea typeface="Calibri" panose="020F0502020204030204" pitchFamily="34" charset="0"/>
              <a:cs typeface="Arial" panose="020B0604020202020204" pitchFamily="34" charset="0"/>
            </a:rPr>
          </a:br>
          <a:r>
            <a:rPr lang="cs-CZ" sz="1600" b="1" kern="1200" dirty="0">
              <a:solidFill>
                <a:schemeClr val="bg1"/>
              </a:solidFill>
              <a:effectLst/>
              <a:latin typeface="Arial" panose="020B0604020202020204" pitchFamily="34" charset="0"/>
              <a:ea typeface="Calibri" panose="020F0502020204030204" pitchFamily="34" charset="0"/>
              <a:cs typeface="Arial" panose="020B0604020202020204" pitchFamily="34" charset="0"/>
            </a:rPr>
            <a:t>do 8 let</a:t>
          </a:r>
          <a:endParaRPr lang="cs-CZ" sz="1600" kern="1200" dirty="0">
            <a:solidFill>
              <a:schemeClr val="bg1"/>
            </a:solidFill>
          </a:endParaRPr>
        </a:p>
      </dsp:txBody>
      <dsp:txXfrm>
        <a:off x="431082" y="1473060"/>
        <a:ext cx="2103848" cy="1262309"/>
      </dsp:txXfrm>
    </dsp:sp>
    <dsp:sp modelId="{60B93070-3179-440E-8659-4715C02205C0}">
      <dsp:nvSpPr>
        <dsp:cNvPr id="0" name=""/>
        <dsp:cNvSpPr/>
      </dsp:nvSpPr>
      <dsp:spPr>
        <a:xfrm>
          <a:off x="2745316" y="1473060"/>
          <a:ext cx="2103848" cy="12623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cs-CZ" sz="1600" b="1" kern="1200" dirty="0">
              <a:solidFill>
                <a:schemeClr val="bg1"/>
              </a:solidFill>
              <a:latin typeface="Arial" panose="020B0604020202020204" pitchFamily="34" charset="0"/>
              <a:ea typeface="Calibri" panose="020F0502020204030204" pitchFamily="34" charset="0"/>
              <a:cs typeface="Arial" panose="020B0604020202020204" pitchFamily="34" charset="0"/>
            </a:rPr>
            <a:t>Osamělé matky pečující o dítě mladší 15 let</a:t>
          </a:r>
          <a:endParaRPr lang="cs-CZ" sz="1600" kern="1200" dirty="0">
            <a:solidFill>
              <a:schemeClr val="bg1"/>
            </a:solidFill>
          </a:endParaRPr>
        </a:p>
      </dsp:txBody>
      <dsp:txXfrm>
        <a:off x="2745316" y="1473060"/>
        <a:ext cx="2103848" cy="126230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4#1">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zápatí 2"/>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4" name="Zástupný symbol pro datum 3"/>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991ECCB-0BE2-45AB-8FD6-8E0A4FDDA4D7}" type="datetimeFigureOut">
              <a:rPr lang="cs-CZ" smtClean="0"/>
              <a:t>28.03.2024</a:t>
            </a:fld>
            <a:endParaRPr lang="cs-CZ"/>
          </a:p>
        </p:txBody>
      </p:sp>
      <p:sp>
        <p:nvSpPr>
          <p:cNvPr id="5" name="Zástupný symbol pro číslo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F6C0694-EA3F-4DEC-8B3F-C03687DEC155}" type="slidenum">
              <a:rPr lang="cs-CZ" smtClean="0"/>
              <a:t>‹#›</a:t>
            </a:fld>
            <a:endParaRPr lang="cs-CZ"/>
          </a:p>
        </p:txBody>
      </p:sp>
    </p:spTree>
    <p:extLst>
      <p:ext uri="{BB962C8B-B14F-4D97-AF65-F5344CB8AC3E}">
        <p14:creationId xmlns:p14="http://schemas.microsoft.com/office/powerpoint/2010/main" val="2135355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A202549-4AAF-4141-809A-70B99DA52550}" type="datetimeFigureOut">
              <a:rPr lang="cs-CZ"/>
              <a:pPr>
                <a:defRPr/>
              </a:pPr>
              <a:t>28.03.2024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A96DAB4-57E1-442B-84F0-E93291D5FB0A}" type="slidenum">
              <a:rPr lang="cs-CZ"/>
              <a:pPr>
                <a:defRPr/>
              </a:pPr>
              <a:t>‹#›</a:t>
            </a:fld>
            <a:endParaRPr lang="cs-CZ"/>
          </a:p>
        </p:txBody>
      </p:sp>
    </p:spTree>
    <p:extLst>
      <p:ext uri="{BB962C8B-B14F-4D97-AF65-F5344CB8AC3E}">
        <p14:creationId xmlns:p14="http://schemas.microsoft.com/office/powerpoint/2010/main" val="20392928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31042837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967113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3356370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40753437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8873261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2097833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1314704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274179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1959380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2199517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https://ya-webdesign.com/imgdownload.html</a:t>
            </a:r>
          </a:p>
        </p:txBody>
      </p:sp>
      <p:sp>
        <p:nvSpPr>
          <p:cNvPr id="4" name="Zástupný symbol pro číslo snímku 3"/>
          <p:cNvSpPr>
            <a:spLocks noGrp="1"/>
          </p:cNvSpPr>
          <p:nvPr>
            <p:ph type="sldNum" sz="quarter" idx="10"/>
          </p:nvPr>
        </p:nvSpPr>
        <p:spPr/>
        <p:txBody>
          <a:bodyPr/>
          <a:lstStyle/>
          <a:p>
            <a:pPr>
              <a:defRPr/>
            </a:pPr>
            <a:fld id="{8A96DAB4-57E1-442B-84F0-E93291D5FB0A}" type="slidenum">
              <a:rPr lang="cs-CZ" smtClean="0"/>
              <a:pPr>
                <a:defRPr/>
              </a:pPr>
              <a:t>7</a:t>
            </a:fld>
            <a:endParaRPr lang="cs-CZ"/>
          </a:p>
        </p:txBody>
      </p:sp>
    </p:spTree>
    <p:extLst>
      <p:ext uri="{BB962C8B-B14F-4D97-AF65-F5344CB8AC3E}">
        <p14:creationId xmlns:p14="http://schemas.microsoft.com/office/powerpoint/2010/main" val="3278477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903100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28370099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a:p>
        </p:txBody>
      </p:sp>
    </p:spTree>
    <p:extLst>
      <p:ext uri="{BB962C8B-B14F-4D97-AF65-F5344CB8AC3E}">
        <p14:creationId xmlns:p14="http://schemas.microsoft.com/office/powerpoint/2010/main" val="2305790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zápatí 4"/>
          <p:cNvSpPr>
            <a:spLocks noGrp="1"/>
          </p:cNvSpPr>
          <p:nvPr>
            <p:ph type="ftr" sz="quarter" idx="10"/>
          </p:nvPr>
        </p:nvSpPr>
        <p:spPr/>
        <p:txBody>
          <a:bodyPr/>
          <a:lstStyle>
            <a:lvl1pPr>
              <a:defRPr>
                <a:latin typeface="Arial" charset="0"/>
              </a:defRPr>
            </a:lvl1pPr>
          </a:lstStyle>
          <a:p>
            <a:r>
              <a:rPr lang="cs-CZ"/>
              <a:t>Autorem materiálu a všech jeho částí, není-li uvedeno jinak, je (jméno a příjmení autora).</a:t>
            </a:r>
            <a:br>
              <a:rPr lang="cs-CZ"/>
            </a:br>
            <a:r>
              <a:rPr lang="cs-CZ"/>
              <a:t>Dostupné z Metodického portálu www.rvp.cz ; ISSN 1802-4785. Provozuje Národní ústav pro vzdělávání, školské poradenské zařízení a zařízení pro další vzdělávání pedagogických pracovníků (NÚV).</a:t>
            </a:r>
          </a:p>
          <a:p>
            <a:endParaRPr lang="cs-CZ">
              <a:latin typeface="Calibri" pitchFamily="34" charset="0"/>
            </a:endParaRPr>
          </a:p>
        </p:txBody>
      </p:sp>
    </p:spTree>
    <p:extLst>
      <p:ext uri="{BB962C8B-B14F-4D97-AF65-F5344CB8AC3E}">
        <p14:creationId xmlns:p14="http://schemas.microsoft.com/office/powerpoint/2010/main" val="30879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zápatí 4"/>
          <p:cNvSpPr>
            <a:spLocks noGrp="1"/>
          </p:cNvSpPr>
          <p:nvPr>
            <p:ph type="ftr" sz="quarter" idx="10"/>
          </p:nvPr>
        </p:nvSpPr>
        <p:spPr/>
        <p:txBody>
          <a:bodyPr/>
          <a:lstStyle>
            <a:lvl1pPr>
              <a:defRPr>
                <a:latin typeface="Arial" charset="0"/>
              </a:defRPr>
            </a:lvl1pPr>
          </a:lstStyle>
          <a:p>
            <a:r>
              <a:rPr lang="cs-CZ"/>
              <a:t>Autorem materiálu a všech jeho částí, není-li uvedeno jinak, je (jméno a příjmení autora).</a:t>
            </a:r>
            <a:br>
              <a:rPr lang="cs-CZ"/>
            </a:br>
            <a:r>
              <a:rPr lang="cs-CZ"/>
              <a:t>Dostupné z Metodického portálu www.rvp.cz ; ISSN 1802-4785. Provozuje Národní ústav pro vzdělávání, školské poradenské zařízení a zařízení pro další vzdělávání pedagogických pracovníků (NÚV).</a:t>
            </a:r>
          </a:p>
          <a:p>
            <a:endParaRPr lang="cs-CZ">
              <a:latin typeface="Calibri" pitchFamily="34" charset="0"/>
            </a:endParaRPr>
          </a:p>
        </p:txBody>
      </p:sp>
    </p:spTree>
    <p:extLst>
      <p:ext uri="{BB962C8B-B14F-4D97-AF65-F5344CB8AC3E}">
        <p14:creationId xmlns:p14="http://schemas.microsoft.com/office/powerpoint/2010/main" val="3383561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zápatí 4"/>
          <p:cNvSpPr>
            <a:spLocks noGrp="1"/>
          </p:cNvSpPr>
          <p:nvPr>
            <p:ph type="ftr" sz="quarter" idx="10"/>
          </p:nvPr>
        </p:nvSpPr>
        <p:spPr/>
        <p:txBody>
          <a:bodyPr/>
          <a:lstStyle>
            <a:lvl1pPr>
              <a:defRPr>
                <a:latin typeface="Arial" charset="0"/>
              </a:defRPr>
            </a:lvl1pPr>
          </a:lstStyle>
          <a:p>
            <a:r>
              <a:rPr lang="cs-CZ"/>
              <a:t>Autorem materiálu a všech jeho částí, není-li uvedeno jinak, je (jméno a příjmení autora).</a:t>
            </a:r>
            <a:br>
              <a:rPr lang="cs-CZ"/>
            </a:br>
            <a:r>
              <a:rPr lang="cs-CZ"/>
              <a:t>Dostupné z Metodického portálu www.rvp.cz ; ISSN 1802-4785. Provozuje Národní ústav pro vzdělávání, školské poradenské zařízení a zařízení pro další vzdělávání pedagogických pracovníků (NÚV).</a:t>
            </a:r>
          </a:p>
          <a:p>
            <a:endParaRPr lang="cs-CZ">
              <a:latin typeface="Calibri" pitchFamily="34" charset="0"/>
            </a:endParaRPr>
          </a:p>
        </p:txBody>
      </p:sp>
    </p:spTree>
    <p:extLst>
      <p:ext uri="{BB962C8B-B14F-4D97-AF65-F5344CB8AC3E}">
        <p14:creationId xmlns:p14="http://schemas.microsoft.com/office/powerpoint/2010/main" val="1006994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zápatí 4"/>
          <p:cNvSpPr>
            <a:spLocks noGrp="1"/>
          </p:cNvSpPr>
          <p:nvPr>
            <p:ph type="ftr" sz="quarter" idx="10"/>
          </p:nvPr>
        </p:nvSpPr>
        <p:spPr/>
        <p:txBody>
          <a:bodyPr/>
          <a:lstStyle>
            <a:lvl1pPr>
              <a:defRPr>
                <a:latin typeface="Arial" charset="0"/>
              </a:defRPr>
            </a:lvl1pPr>
          </a:lstStyle>
          <a:p>
            <a:r>
              <a:rPr lang="cs-CZ"/>
              <a:t>Autorem materiálu a všech jeho částí, není-li uvedeno jinak, je (jméno a příjmení autora).</a:t>
            </a:r>
            <a:br>
              <a:rPr lang="cs-CZ"/>
            </a:br>
            <a:r>
              <a:rPr lang="cs-CZ"/>
              <a:t>Dostupné z Metodického portálu www.rvp.cz ; ISSN 1802-4785. Provozuje Národní ústav pro vzdělávání, školské poradenské zařízení a zařízení pro další vzdělávání pedagogických pracovníků (NÚV).</a:t>
            </a:r>
          </a:p>
          <a:p>
            <a:endParaRPr lang="cs-CZ">
              <a:latin typeface="Calibri" pitchFamily="34" charset="0"/>
            </a:endParaRPr>
          </a:p>
        </p:txBody>
      </p:sp>
    </p:spTree>
    <p:extLst>
      <p:ext uri="{BB962C8B-B14F-4D97-AF65-F5344CB8AC3E}">
        <p14:creationId xmlns:p14="http://schemas.microsoft.com/office/powerpoint/2010/main" val="1140041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zápatí 4"/>
          <p:cNvSpPr>
            <a:spLocks noGrp="1"/>
          </p:cNvSpPr>
          <p:nvPr>
            <p:ph type="ftr" sz="quarter" idx="10"/>
          </p:nvPr>
        </p:nvSpPr>
        <p:spPr/>
        <p:txBody>
          <a:bodyPr/>
          <a:lstStyle>
            <a:lvl1pPr>
              <a:defRPr>
                <a:latin typeface="Arial" charset="0"/>
              </a:defRPr>
            </a:lvl1pPr>
          </a:lstStyle>
          <a:p>
            <a:r>
              <a:rPr lang="cs-CZ"/>
              <a:t>Autorem materiálu a všech jeho částí, není-li uvedeno jinak, je (jméno a příjmení autora).</a:t>
            </a:r>
            <a:br>
              <a:rPr lang="cs-CZ"/>
            </a:br>
            <a:r>
              <a:rPr lang="cs-CZ"/>
              <a:t>Dostupné z Metodického portálu www.rvp.cz ; ISSN 1802-4785. Provozuje Národní ústav pro vzdělávání, školské poradenské zařízení a zařízení pro další vzdělávání pedagogických pracovníků (NÚV).</a:t>
            </a:r>
          </a:p>
          <a:p>
            <a:endParaRPr lang="cs-CZ">
              <a:latin typeface="Calibri" pitchFamily="34" charset="0"/>
            </a:endParaRPr>
          </a:p>
        </p:txBody>
      </p:sp>
    </p:spTree>
    <p:extLst>
      <p:ext uri="{BB962C8B-B14F-4D97-AF65-F5344CB8AC3E}">
        <p14:creationId xmlns:p14="http://schemas.microsoft.com/office/powerpoint/2010/main" val="1806687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p:cNvSpPr>
            <a:spLocks noGrp="1"/>
          </p:cNvSpPr>
          <p:nvPr>
            <p:ph type="ftr" sz="quarter" idx="10"/>
          </p:nvPr>
        </p:nvSpPr>
        <p:spPr/>
        <p:txBody>
          <a:bodyPr/>
          <a:lstStyle>
            <a:lvl1pPr>
              <a:defRPr>
                <a:latin typeface="Arial" charset="0"/>
              </a:defRPr>
            </a:lvl1pPr>
          </a:lstStyle>
          <a:p>
            <a:r>
              <a:rPr lang="cs-CZ"/>
              <a:t>Autorem materiálu a všech jeho částí, není-li uvedeno jinak, je (jméno a příjmení autora).</a:t>
            </a:r>
            <a:br>
              <a:rPr lang="cs-CZ"/>
            </a:br>
            <a:r>
              <a:rPr lang="cs-CZ"/>
              <a:t>Dostupné z Metodického portálu www.rvp.cz ; ISSN 1802-4785. Provozuje Národní ústav pro vzdělávání, školské poradenské zařízení a zařízení pro další vzdělávání pedagogických pracovníků (NÚV).</a:t>
            </a:r>
          </a:p>
          <a:p>
            <a:endParaRPr lang="cs-CZ">
              <a:latin typeface="Calibri" pitchFamily="34" charset="0"/>
            </a:endParaRPr>
          </a:p>
        </p:txBody>
      </p:sp>
    </p:spTree>
    <p:extLst>
      <p:ext uri="{BB962C8B-B14F-4D97-AF65-F5344CB8AC3E}">
        <p14:creationId xmlns:p14="http://schemas.microsoft.com/office/powerpoint/2010/main" val="1102373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zápatí 4"/>
          <p:cNvSpPr>
            <a:spLocks noGrp="1"/>
          </p:cNvSpPr>
          <p:nvPr>
            <p:ph type="ftr" sz="quarter" idx="10"/>
          </p:nvPr>
        </p:nvSpPr>
        <p:spPr/>
        <p:txBody>
          <a:bodyPr/>
          <a:lstStyle>
            <a:lvl1pPr>
              <a:defRPr>
                <a:latin typeface="Arial" charset="0"/>
              </a:defRPr>
            </a:lvl1pPr>
          </a:lstStyle>
          <a:p>
            <a:r>
              <a:rPr lang="cs-CZ"/>
              <a:t>Autorem materiálu a všech jeho částí, není-li uvedeno jinak, je (jméno a příjmení autora).</a:t>
            </a:r>
            <a:br>
              <a:rPr lang="cs-CZ"/>
            </a:br>
            <a:r>
              <a:rPr lang="cs-CZ"/>
              <a:t>Dostupné z Metodického portálu www.rvp.cz ; ISSN 1802-4785. Provozuje Národní ústav pro vzdělávání, školské poradenské zařízení a zařízení pro další vzdělávání pedagogických pracovníků (NÚV).</a:t>
            </a:r>
          </a:p>
          <a:p>
            <a:endParaRPr lang="cs-CZ">
              <a:latin typeface="Calibri" pitchFamily="34" charset="0"/>
            </a:endParaRPr>
          </a:p>
        </p:txBody>
      </p:sp>
    </p:spTree>
    <p:extLst>
      <p:ext uri="{BB962C8B-B14F-4D97-AF65-F5344CB8AC3E}">
        <p14:creationId xmlns:p14="http://schemas.microsoft.com/office/powerpoint/2010/main" val="1122632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zápatí 4"/>
          <p:cNvSpPr>
            <a:spLocks noGrp="1"/>
          </p:cNvSpPr>
          <p:nvPr>
            <p:ph type="ftr" sz="quarter" idx="10"/>
          </p:nvPr>
        </p:nvSpPr>
        <p:spPr/>
        <p:txBody>
          <a:bodyPr/>
          <a:lstStyle>
            <a:lvl1pPr>
              <a:defRPr>
                <a:latin typeface="Arial" charset="0"/>
              </a:defRPr>
            </a:lvl1pPr>
          </a:lstStyle>
          <a:p>
            <a:r>
              <a:rPr lang="cs-CZ"/>
              <a:t>Autorem materiálu a všech jeho částí, není-li uvedeno jinak, je (jméno a příjmení autora).</a:t>
            </a:r>
            <a:br>
              <a:rPr lang="cs-CZ"/>
            </a:br>
            <a:r>
              <a:rPr lang="cs-CZ"/>
              <a:t>Dostupné z Metodického portálu www.rvp.cz ; ISSN 1802-4785. Provozuje Národní ústav pro vzdělávání, školské poradenské zařízení a zařízení pro další vzdělávání pedagogických pracovníků (NÚV).</a:t>
            </a:r>
          </a:p>
          <a:p>
            <a:endParaRPr lang="cs-CZ">
              <a:latin typeface="Calibri" pitchFamily="34" charset="0"/>
            </a:endParaRPr>
          </a:p>
        </p:txBody>
      </p:sp>
    </p:spTree>
    <p:extLst>
      <p:ext uri="{BB962C8B-B14F-4D97-AF65-F5344CB8AC3E}">
        <p14:creationId xmlns:p14="http://schemas.microsoft.com/office/powerpoint/2010/main" val="2073285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4"/>
          <p:cNvSpPr>
            <a:spLocks noGrp="1"/>
          </p:cNvSpPr>
          <p:nvPr>
            <p:ph type="ftr" sz="quarter" idx="10"/>
          </p:nvPr>
        </p:nvSpPr>
        <p:spPr/>
        <p:txBody>
          <a:bodyPr/>
          <a:lstStyle>
            <a:lvl1pPr>
              <a:defRPr>
                <a:latin typeface="Arial" charset="0"/>
              </a:defRPr>
            </a:lvl1pPr>
          </a:lstStyle>
          <a:p>
            <a:r>
              <a:rPr lang="cs-CZ"/>
              <a:t>Autorem materiálu a všech jeho částí, není-li uvedeno jinak, je (jméno a příjmení autora).</a:t>
            </a:r>
            <a:br>
              <a:rPr lang="cs-CZ"/>
            </a:br>
            <a:r>
              <a:rPr lang="cs-CZ"/>
              <a:t>Dostupné z Metodického portálu www.rvp.cz ; ISSN 1802-4785. Provozuje Národní ústav pro vzdělávání, školské poradenské zařízení a zařízení pro další vzdělávání pedagogických pracovníků (NÚV).</a:t>
            </a:r>
          </a:p>
          <a:p>
            <a:endParaRPr lang="cs-CZ">
              <a:latin typeface="Calibri" pitchFamily="34" charset="0"/>
            </a:endParaRPr>
          </a:p>
        </p:txBody>
      </p:sp>
    </p:spTree>
    <p:extLst>
      <p:ext uri="{BB962C8B-B14F-4D97-AF65-F5344CB8AC3E}">
        <p14:creationId xmlns:p14="http://schemas.microsoft.com/office/powerpoint/2010/main" val="1330512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zápatí 4"/>
          <p:cNvSpPr>
            <a:spLocks noGrp="1"/>
          </p:cNvSpPr>
          <p:nvPr>
            <p:ph type="ftr" sz="quarter" idx="10"/>
          </p:nvPr>
        </p:nvSpPr>
        <p:spPr/>
        <p:txBody>
          <a:bodyPr/>
          <a:lstStyle>
            <a:lvl1pPr>
              <a:defRPr>
                <a:latin typeface="Arial" charset="0"/>
              </a:defRPr>
            </a:lvl1pPr>
          </a:lstStyle>
          <a:p>
            <a:r>
              <a:rPr lang="cs-CZ"/>
              <a:t>Autorem materiálu a všech jeho částí, není-li uvedeno jinak, je (jméno a příjmení autora).</a:t>
            </a:r>
            <a:br>
              <a:rPr lang="cs-CZ"/>
            </a:br>
            <a:r>
              <a:rPr lang="cs-CZ"/>
              <a:t>Dostupné z Metodického portálu www.rvp.cz ; ISSN 1802-4785. Provozuje Národní ústav pro vzdělávání, školské poradenské zařízení a zařízení pro další vzdělávání pedagogických pracovníků (NÚV).</a:t>
            </a:r>
          </a:p>
          <a:p>
            <a:endParaRPr lang="cs-CZ">
              <a:latin typeface="Calibri" pitchFamily="34" charset="0"/>
            </a:endParaRPr>
          </a:p>
        </p:txBody>
      </p:sp>
    </p:spTree>
    <p:extLst>
      <p:ext uri="{BB962C8B-B14F-4D97-AF65-F5344CB8AC3E}">
        <p14:creationId xmlns:p14="http://schemas.microsoft.com/office/powerpoint/2010/main" val="2904683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Klepnutím na ikonu přidáte obrázek.</a:t>
            </a:r>
            <a:endParaRPr lang="cs-CZ" noProof="0"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zápatí 4"/>
          <p:cNvSpPr>
            <a:spLocks noGrp="1"/>
          </p:cNvSpPr>
          <p:nvPr>
            <p:ph type="ftr" sz="quarter" idx="10"/>
          </p:nvPr>
        </p:nvSpPr>
        <p:spPr/>
        <p:txBody>
          <a:bodyPr/>
          <a:lstStyle>
            <a:lvl1pPr>
              <a:defRPr>
                <a:latin typeface="Arial" charset="0"/>
              </a:defRPr>
            </a:lvl1pPr>
          </a:lstStyle>
          <a:p>
            <a:r>
              <a:rPr lang="cs-CZ"/>
              <a:t>Autorem materiálu a všech jeho částí, není-li uvedeno jinak, je (jméno a příjmení autora).</a:t>
            </a:r>
            <a:br>
              <a:rPr lang="cs-CZ"/>
            </a:br>
            <a:r>
              <a:rPr lang="cs-CZ"/>
              <a:t>Dostupné z Metodického portálu www.rvp.cz ; ISSN 1802-4785. Provozuje Národní ústav pro vzdělávání, školské poradenské zařízení a zařízení pro další vzdělávání pedagogických pracovníků (NÚV).</a:t>
            </a:r>
          </a:p>
          <a:p>
            <a:endParaRPr lang="cs-CZ">
              <a:latin typeface="Calibri" pitchFamily="34" charset="0"/>
            </a:endParaRPr>
          </a:p>
        </p:txBody>
      </p:sp>
    </p:spTree>
    <p:extLst>
      <p:ext uri="{BB962C8B-B14F-4D97-AF65-F5344CB8AC3E}">
        <p14:creationId xmlns:p14="http://schemas.microsoft.com/office/powerpoint/2010/main" val="2657796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t>Klepnutím lze upravit styl předlohy nadpisů.</a:t>
            </a:r>
          </a:p>
        </p:txBody>
      </p:sp>
      <p:sp>
        <p:nvSpPr>
          <p:cNvPr id="1027" name="Zástupný symbol pro text 2"/>
          <p:cNvSpPr>
            <a:spLocks noGrp="1"/>
          </p:cNvSpPr>
          <p:nvPr>
            <p:ph type="body" idx="1"/>
          </p:nvPr>
        </p:nvSpPr>
        <p:spPr bwMode="auto">
          <a:xfrm>
            <a:off x="468313" y="162877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zápatí 4"/>
          <p:cNvSpPr>
            <a:spLocks noGrp="1"/>
          </p:cNvSpPr>
          <p:nvPr>
            <p:ph type="ftr" sz="quarter" idx="3"/>
          </p:nvPr>
        </p:nvSpPr>
        <p:spPr>
          <a:xfrm>
            <a:off x="900113" y="6381750"/>
            <a:ext cx="7488237"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r>
              <a:rPr lang="cs-CZ">
                <a:latin typeface="Arial" charset="0"/>
              </a:rPr>
              <a:t>Autorem materiálu a všech jeho částí, není-li uvedeno jinak, je (jméno a příjmení autora).</a:t>
            </a:r>
            <a:br>
              <a:rPr lang="cs-CZ">
                <a:latin typeface="Arial" charset="0"/>
              </a:rPr>
            </a:br>
            <a:r>
              <a:rPr lang="cs-CZ">
                <a:latin typeface="Arial" charset="0"/>
              </a:rPr>
              <a:t>Dostupné z Metodického portálu www.rvp.cz ; ISSN 1802-4785. Provozuje Národní ústav pro vzdělávání, školské poradenské zařízení a zařízení pro další vzdělávání pedagogických pracovníků (NÚV).</a:t>
            </a:r>
          </a:p>
          <a:p>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cz/url?sa=i&amp;url=https://www.parlamentnilisty.cz/arena/monitor/Na-ministerstvu-radi-policie-Zatkla-dva-lidi-z-IT-614644&amp;psig=AOvVaw34ennoN1x-HLc3g4mVRH-P&amp;ust=1586941596497000&amp;source=images&amp;cd=vfe&amp;ved=0CAIQjRxqFwoTCMCHjJzI5-gCFQAAAAAdAAAAABA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9.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3.png"/></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www.ceskyfocalpoint.cz/"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www.guard7.cz/po/prace-zakazane-tehotnym-zenam" TargetMode="External"/><Relationship Id="rId4" Type="http://schemas.openxmlformats.org/officeDocument/2006/relationships/hyperlink" Target="https://www.epravo.cz/top/clanky/ochrana-mladistvych-v-zamestnani-109191.html" TargetMode="Externa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2.xml"/><Relationship Id="rId11" Type="http://schemas.openxmlformats.org/officeDocument/2006/relationships/image" Target="../media/image8.png"/><Relationship Id="rId5" Type="http://schemas.openxmlformats.org/officeDocument/2006/relationships/diagramQuickStyle" Target="../diagrams/quickStyle2.xml"/><Relationship Id="rId10" Type="http://schemas.openxmlformats.org/officeDocument/2006/relationships/image" Target="../media/image7.png"/><Relationship Id="rId4" Type="http://schemas.openxmlformats.org/officeDocument/2006/relationships/diagramLayout" Target="../diagrams/layout2.xml"/><Relationship Id="rId9"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3.xml"/><Relationship Id="rId11" Type="http://schemas.openxmlformats.org/officeDocument/2006/relationships/image" Target="../media/image16.png"/><Relationship Id="rId5" Type="http://schemas.openxmlformats.org/officeDocument/2006/relationships/diagramQuickStyle" Target="../diagrams/quickStyle3.xml"/><Relationship Id="rId10" Type="http://schemas.openxmlformats.org/officeDocument/2006/relationships/image" Target="../media/image15.png"/><Relationship Id="rId4" Type="http://schemas.openxmlformats.org/officeDocument/2006/relationships/diagramLayout" Target="../diagrams/layout3.xml"/><Relationship Id="rId9"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dpis 1"/>
          <p:cNvSpPr>
            <a:spLocks noGrp="1"/>
          </p:cNvSpPr>
          <p:nvPr>
            <p:ph type="ctrTitle"/>
          </p:nvPr>
        </p:nvSpPr>
        <p:spPr>
          <a:xfrm>
            <a:off x="683568" y="1556792"/>
            <a:ext cx="7772400" cy="3548717"/>
          </a:xfrm>
          <a:solidFill>
            <a:schemeClr val="bg1"/>
          </a:solidFill>
          <a:ln>
            <a:noFill/>
          </a:ln>
        </p:spPr>
        <p:txBody>
          <a:bodyPr/>
          <a:lstStyle/>
          <a:p>
            <a:br>
              <a:rPr lang="cs-CZ" b="1" kern="0" cap="all" dirty="0">
                <a:latin typeface="Trebuchet MS" panose="020B0603020202020204" pitchFamily="34" charset="0"/>
                <a:ea typeface="Times New Roman" panose="02020603050405020304" pitchFamily="18" charset="0"/>
                <a:cs typeface="Times New Roman" panose="02020603050405020304" pitchFamily="18" charset="0"/>
              </a:rPr>
            </a:br>
            <a:r>
              <a:rPr lang="cs-CZ" sz="2400" b="1" dirty="0"/>
              <a:t>BEZPEČNOST A OCHRANA ZDRAVÍ PŘI PRÁCI </a:t>
            </a:r>
            <a:br>
              <a:rPr lang="cs-CZ" b="1" dirty="0"/>
            </a:br>
            <a:br>
              <a:rPr lang="cs-CZ" sz="2800" b="1" dirty="0"/>
            </a:br>
            <a:r>
              <a:rPr lang="cs-CZ" sz="4000" b="1" kern="0" cap="all" dirty="0">
                <a:solidFill>
                  <a:srgbClr val="0070C0"/>
                </a:solidFill>
                <a:latin typeface="Arial" panose="020B0604020202020204" pitchFamily="34" charset="0"/>
                <a:ea typeface="Times New Roman" panose="02020603050405020304" pitchFamily="18" charset="0"/>
                <a:cs typeface="Arial" panose="020B0604020202020204" pitchFamily="34" charset="0"/>
              </a:rPr>
              <a:t>zaměstnávání </a:t>
            </a:r>
            <a:r>
              <a:rPr lang="cs-CZ" sz="4000" b="1" cap="all" dirty="0">
                <a:solidFill>
                  <a:srgbClr val="0070C0"/>
                </a:solidFill>
                <a:latin typeface="Arial" panose="020B0604020202020204" pitchFamily="34" charset="0"/>
                <a:cs typeface="Arial" panose="020B0604020202020204" pitchFamily="34" charset="0"/>
              </a:rPr>
              <a:t>žen </a:t>
            </a:r>
            <a:br>
              <a:rPr lang="cs-CZ" sz="4000" b="1" cap="all" dirty="0">
                <a:solidFill>
                  <a:srgbClr val="0070C0"/>
                </a:solidFill>
                <a:latin typeface="Arial" panose="020B0604020202020204" pitchFamily="34" charset="0"/>
                <a:cs typeface="Arial" panose="020B0604020202020204" pitchFamily="34" charset="0"/>
              </a:rPr>
            </a:br>
            <a:r>
              <a:rPr lang="cs-CZ" sz="4000" b="1" cap="all" dirty="0">
                <a:solidFill>
                  <a:srgbClr val="0070C0"/>
                </a:solidFill>
                <a:latin typeface="Arial" panose="020B0604020202020204" pitchFamily="34" charset="0"/>
                <a:cs typeface="Arial" panose="020B0604020202020204" pitchFamily="34" charset="0"/>
              </a:rPr>
              <a:t>a mladistvých </a:t>
            </a:r>
            <a:br>
              <a:rPr lang="cs-CZ" sz="4000" b="1" cap="all" dirty="0">
                <a:solidFill>
                  <a:srgbClr val="0070C0"/>
                </a:solidFill>
                <a:latin typeface="Arial" panose="020B0604020202020204" pitchFamily="34" charset="0"/>
                <a:cs typeface="Arial" panose="020B0604020202020204" pitchFamily="34" charset="0"/>
              </a:rPr>
            </a:br>
            <a:r>
              <a:rPr lang="cs-CZ" sz="4000" b="1" cap="all" dirty="0">
                <a:solidFill>
                  <a:srgbClr val="0070C0"/>
                </a:solidFill>
                <a:latin typeface="Arial" panose="020B0604020202020204" pitchFamily="34" charset="0"/>
                <a:cs typeface="Arial" panose="020B0604020202020204" pitchFamily="34" charset="0"/>
              </a:rPr>
              <a:t>a ochrana jejich zdraví při práci</a:t>
            </a:r>
            <a:br>
              <a:rPr lang="cs-CZ" sz="4000" b="1" kern="0" dirty="0">
                <a:latin typeface="Arial" panose="020B0604020202020204" pitchFamily="34" charset="0"/>
                <a:ea typeface="Times New Roman" panose="02020603050405020304" pitchFamily="18" charset="0"/>
                <a:cs typeface="Times New Roman" panose="02020603050405020304" pitchFamily="18" charset="0"/>
              </a:rPr>
            </a:br>
            <a:br>
              <a:rPr lang="cs-CZ" sz="1100" b="1" kern="0" dirty="0">
                <a:latin typeface="Arial" panose="020B0604020202020204" pitchFamily="34" charset="0"/>
                <a:ea typeface="Times New Roman" panose="02020603050405020304" pitchFamily="18" charset="0"/>
                <a:cs typeface="Times New Roman" panose="02020603050405020304" pitchFamily="18" charset="0"/>
              </a:rPr>
            </a:br>
            <a:br>
              <a:rPr lang="cs-CZ" sz="1100" b="1" kern="0" dirty="0">
                <a:latin typeface="Arial" panose="020B0604020202020204" pitchFamily="34" charset="0"/>
                <a:ea typeface="Times New Roman" panose="02020603050405020304" pitchFamily="18" charset="0"/>
                <a:cs typeface="Times New Roman" panose="02020603050405020304" pitchFamily="18" charset="0"/>
              </a:rPr>
            </a:br>
            <a:endParaRPr lang="cs-CZ" sz="2400" dirty="0"/>
          </a:p>
        </p:txBody>
      </p:sp>
      <p:sp>
        <p:nvSpPr>
          <p:cNvPr id="3" name="Obdélník 2"/>
          <p:cNvSpPr/>
          <p:nvPr/>
        </p:nvSpPr>
        <p:spPr>
          <a:xfrm>
            <a:off x="1569349" y="5890781"/>
            <a:ext cx="7151296" cy="830997"/>
          </a:xfrm>
          <a:prstGeom prst="rect">
            <a:avLst/>
          </a:prstGeom>
          <a:noFill/>
        </p:spPr>
        <p:txBody>
          <a:bodyPr wrap="square">
            <a:spAutoFit/>
          </a:bodyPr>
          <a:lstStyle/>
          <a:p>
            <a:pPr algn="just"/>
            <a:r>
              <a:rPr lang="cs-CZ" sz="1200" dirty="0"/>
              <a:t>Zpracoval kolektiv autorů z Výzkumného ústavu bezpečnosti práce, v. v. i., v rámci projektu TIRSMPSV701 Inovativní řešení skupiny potřeb v oblasti optimalizace předpisů, postupů a opatření BOZP včetně diseminačních opatření (TIMPSV0007 Podpora rozvoje odborných kompetencí budoucí pracovní síly k bezpečnosti a ochraně zdraví při práci).</a:t>
            </a:r>
          </a:p>
        </p:txBody>
      </p:sp>
      <p:pic>
        <p:nvPicPr>
          <p:cNvPr id="1026" name="Picture 2" descr="Na ministerstvu řádí policie: Zatkla dva lidi z IT ...">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78931" y="159396"/>
            <a:ext cx="2065795" cy="1003480"/>
          </a:xfrm>
          <a:prstGeom prst="rect">
            <a:avLst/>
          </a:prstGeom>
          <a:noFill/>
          <a:extLst>
            <a:ext uri="{909E8E84-426E-40DD-AFC4-6F175D3DCCD1}">
              <a14:hiddenFill xmlns:a14="http://schemas.microsoft.com/office/drawing/2010/main">
                <a:solidFill>
                  <a:srgbClr val="FFFFFF"/>
                </a:solidFill>
              </a14:hiddenFill>
            </a:ext>
          </a:extLst>
        </p:spPr>
      </p:pic>
      <p:pic>
        <p:nvPicPr>
          <p:cNvPr id="5" name="Obrázek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4094" y="6013822"/>
            <a:ext cx="926114" cy="584914"/>
          </a:xfrm>
          <a:prstGeom prst="rect">
            <a:avLst/>
          </a:prstGeom>
        </p:spPr>
      </p:pic>
      <p:pic>
        <p:nvPicPr>
          <p:cNvPr id="7" name="Obrázek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0" y="220860"/>
            <a:ext cx="1894303" cy="920176"/>
          </a:xfrm>
          <a:prstGeom prst="rect">
            <a:avLst/>
          </a:prstGeom>
        </p:spPr>
      </p:pic>
      <p:sp>
        <p:nvSpPr>
          <p:cNvPr id="6" name="Obdélník 5"/>
          <p:cNvSpPr/>
          <p:nvPr/>
        </p:nvSpPr>
        <p:spPr>
          <a:xfrm>
            <a:off x="1475656" y="217706"/>
            <a:ext cx="4968552" cy="923330"/>
          </a:xfrm>
          <a:prstGeom prst="rect">
            <a:avLst/>
          </a:prstGeom>
          <a:solidFill>
            <a:schemeClr val="bg1"/>
          </a:solidFill>
          <a:ln>
            <a:solidFill>
              <a:srgbClr val="F03741"/>
            </a:solidFill>
          </a:ln>
        </p:spPr>
        <p:txBody>
          <a:bodyPr wrap="square">
            <a:spAutoFit/>
          </a:bodyPr>
          <a:lstStyle/>
          <a:p>
            <a:pPr algn="ctr"/>
            <a:r>
              <a:rPr lang="cs-CZ" sz="1200" dirty="0">
                <a:solidFill>
                  <a:srgbClr val="F03741"/>
                </a:solidFill>
              </a:rPr>
              <a:t>Tento projekt a jím dosažené výsledky byly spolufinancovány se státní podporou Technologické agentury ČR v rámci Programu BETA2.</a:t>
            </a:r>
          </a:p>
          <a:p>
            <a:pPr algn="ctr"/>
            <a:r>
              <a:rPr lang="cs-CZ" sz="1200" b="1" dirty="0">
                <a:solidFill>
                  <a:srgbClr val="F03741"/>
                </a:solidFill>
              </a:rPr>
              <a:t>www.tacr.cz</a:t>
            </a:r>
          </a:p>
          <a:p>
            <a:pPr algn="ctr">
              <a:lnSpc>
                <a:spcPct val="150000"/>
              </a:lnSpc>
            </a:pPr>
            <a:r>
              <a:rPr lang="cs-CZ" sz="1200" i="1" dirty="0">
                <a:solidFill>
                  <a:srgbClr val="F03741"/>
                </a:solidFill>
              </a:rPr>
              <a:t>Výzkum užitečný pro společnost</a:t>
            </a:r>
            <a:r>
              <a:rPr lang="cs-CZ" sz="1200" i="1" dirty="0">
                <a:solidFill>
                  <a:srgbClr val="FF0000"/>
                </a:solidFill>
              </a:rPr>
              <a:t>.</a:t>
            </a:r>
          </a:p>
        </p:txBody>
      </p:sp>
      <p:sp>
        <p:nvSpPr>
          <p:cNvPr id="8" name="Obdélník 7"/>
          <p:cNvSpPr/>
          <p:nvPr/>
        </p:nvSpPr>
        <p:spPr>
          <a:xfrm>
            <a:off x="3842647" y="5013176"/>
            <a:ext cx="1454244" cy="646331"/>
          </a:xfrm>
          <a:prstGeom prst="rect">
            <a:avLst/>
          </a:prstGeom>
          <a:solidFill>
            <a:schemeClr val="bg1"/>
          </a:solidFill>
        </p:spPr>
        <p:txBody>
          <a:bodyPr wrap="none">
            <a:spAutoFit/>
          </a:bodyPr>
          <a:ls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cs-CZ" sz="1200" kern="0" dirty="0">
                <a:latin typeface="Arial" panose="020B0604020202020204" pitchFamily="34" charset="0"/>
                <a:ea typeface="Times New Roman" panose="02020603050405020304" pitchFamily="18" charset="0"/>
                <a:cs typeface="Times New Roman" panose="02020603050405020304" pitchFamily="18" charset="0"/>
              </a:rPr>
              <a:t>aktualizace</a:t>
            </a:r>
            <a:r>
              <a:rPr lang="cs-CZ" kern="0" dirty="0">
                <a:latin typeface="Arial" panose="020B0604020202020204" pitchFamily="34" charset="0"/>
                <a:ea typeface="Times New Roman" panose="02020603050405020304" pitchFamily="18" charset="0"/>
                <a:cs typeface="Times New Roman" panose="02020603050405020304" pitchFamily="18" charset="0"/>
              </a:rPr>
              <a:t> </a:t>
            </a:r>
          </a:p>
          <a:p>
            <a:pPr algn="ctr"/>
            <a:r>
              <a:rPr lang="cs-CZ" kern="0" dirty="0">
                <a:latin typeface="Arial" panose="020B0604020202020204" pitchFamily="34" charset="0"/>
                <a:ea typeface="Times New Roman" panose="02020603050405020304" pitchFamily="18" charset="0"/>
                <a:cs typeface="Times New Roman" panose="02020603050405020304" pitchFamily="18" charset="0"/>
              </a:rPr>
              <a:t>červen 2023</a:t>
            </a:r>
            <a:endParaRPr lang="cs-CZ" dirty="0"/>
          </a:p>
        </p:txBody>
      </p:sp>
    </p:spTree>
    <p:extLst>
      <p:ext uri="{BB962C8B-B14F-4D97-AF65-F5344CB8AC3E}">
        <p14:creationId xmlns:p14="http://schemas.microsoft.com/office/powerpoint/2010/main" val="3159110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délník 10"/>
          <p:cNvSpPr/>
          <p:nvPr/>
        </p:nvSpPr>
        <p:spPr>
          <a:xfrm>
            <a:off x="2123654" y="4480901"/>
            <a:ext cx="6264696" cy="738664"/>
          </a:xfrm>
          <a:prstGeom prst="rect">
            <a:avLst/>
          </a:prstGeom>
          <a:ln w="28575">
            <a:solidFill>
              <a:schemeClr val="tx1"/>
            </a:solidFill>
          </a:ln>
        </p:spPr>
        <p:txBody>
          <a:bodyPr wrap="square">
            <a:spAutoFit/>
          </a:bodyPr>
          <a:lstStyle/>
          <a:p>
            <a:r>
              <a:rPr lang="cs-CZ" sz="1400" b="1" dirty="0"/>
              <a:t>Ženy těhotné, ženy pečující o dítě do 8 let, nebo osamělé matky pečující o dítě mladší 15 let mohou být vyslány na služební/pracovní cestu pouze se svým souhlasem.</a:t>
            </a:r>
          </a:p>
        </p:txBody>
      </p:sp>
      <p:sp>
        <p:nvSpPr>
          <p:cNvPr id="14" name="Obdélník 13"/>
          <p:cNvSpPr/>
          <p:nvPr/>
        </p:nvSpPr>
        <p:spPr>
          <a:xfrm>
            <a:off x="698154" y="3903275"/>
            <a:ext cx="2115772" cy="338554"/>
          </a:xfrm>
          <a:prstGeom prst="rect">
            <a:avLst/>
          </a:prstGeom>
        </p:spPr>
        <p:txBody>
          <a:bodyPr wrap="none">
            <a:spAutoFit/>
          </a:bodyPr>
          <a:lstStyle/>
          <a:p>
            <a:pPr algn="just">
              <a:spcBef>
                <a:spcPts val="900"/>
              </a:spcBef>
              <a:spcAft>
                <a:spcPts val="450"/>
              </a:spcAft>
            </a:pPr>
            <a:r>
              <a:rPr lang="cs-CZ" sz="1600" b="1" dirty="0">
                <a:solidFill>
                  <a:srgbClr val="0070C0"/>
                </a:solidFill>
              </a:rPr>
              <a:t>PRACOVNÍ CESTY </a:t>
            </a:r>
            <a:endParaRPr lang="cs-CZ" sz="1500" b="1" kern="0" dirty="0">
              <a:solidFill>
                <a:srgbClr val="0070C0"/>
              </a:solidFill>
              <a:latin typeface="Arial" panose="020B0604020202020204" pitchFamily="34" charset="0"/>
              <a:ea typeface="Times New Roman" panose="02020603050405020304" pitchFamily="18" charset="0"/>
              <a:cs typeface="Times New Roman" panose="02020603050405020304" pitchFamily="18" charset="0"/>
            </a:endParaRPr>
          </a:p>
        </p:txBody>
      </p:sp>
      <p:pic>
        <p:nvPicPr>
          <p:cNvPr id="20" name="Obrázek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8249" y="4433572"/>
            <a:ext cx="833323" cy="833323"/>
          </a:xfrm>
          <a:prstGeom prst="rect">
            <a:avLst/>
          </a:prstGeom>
        </p:spPr>
      </p:pic>
      <p:sp>
        <p:nvSpPr>
          <p:cNvPr id="13" name="Obdélník 12"/>
          <p:cNvSpPr/>
          <p:nvPr/>
        </p:nvSpPr>
        <p:spPr>
          <a:xfrm>
            <a:off x="712132" y="2190558"/>
            <a:ext cx="2002471" cy="338554"/>
          </a:xfrm>
          <a:prstGeom prst="rect">
            <a:avLst/>
          </a:prstGeom>
        </p:spPr>
        <p:txBody>
          <a:bodyPr wrap="none">
            <a:spAutoFit/>
          </a:bodyPr>
          <a:lstStyle/>
          <a:p>
            <a:pPr algn="just">
              <a:spcBef>
                <a:spcPts val="900"/>
              </a:spcBef>
              <a:spcAft>
                <a:spcPts val="450"/>
              </a:spcAft>
            </a:pPr>
            <a:r>
              <a:rPr lang="cs-CZ" sz="1600" b="1" cap="all" dirty="0">
                <a:solidFill>
                  <a:srgbClr val="0070C0"/>
                </a:solidFill>
              </a:rPr>
              <a:t>Práce přesčas </a:t>
            </a:r>
            <a:endParaRPr lang="cs-CZ" sz="1500" b="1" kern="0" cap="all" dirty="0">
              <a:solidFill>
                <a:srgbClr val="0070C0"/>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6" name="Obdélník 15"/>
          <p:cNvSpPr/>
          <p:nvPr/>
        </p:nvSpPr>
        <p:spPr>
          <a:xfrm>
            <a:off x="2123654" y="2686726"/>
            <a:ext cx="6264696" cy="738664"/>
          </a:xfrm>
          <a:prstGeom prst="rect">
            <a:avLst/>
          </a:prstGeom>
          <a:ln w="28575">
            <a:solidFill>
              <a:srgbClr val="FF0000"/>
            </a:solidFill>
          </a:ln>
        </p:spPr>
        <p:txBody>
          <a:bodyPr wrap="square">
            <a:spAutoFit/>
          </a:bodyPr>
          <a:lstStyle/>
          <a:p>
            <a:r>
              <a:rPr lang="cs-CZ" sz="1400" b="1" dirty="0"/>
              <a:t>Zakazuje se zaměstnávat těhotné zaměstnankyně prací přesčas. </a:t>
            </a:r>
            <a:br>
              <a:rPr lang="cs-CZ" sz="1400" b="1" dirty="0"/>
            </a:br>
            <a:r>
              <a:rPr lang="cs-CZ" sz="1400" dirty="0"/>
              <a:t>Také</a:t>
            </a:r>
            <a:r>
              <a:rPr lang="cs-CZ" sz="1400" b="1" dirty="0"/>
              <a:t> zaměstnankyním, které pečují o dítě mladší než 1 rok, nesmí zaměstnavatel práci přesčas nařídit.</a:t>
            </a:r>
            <a:endParaRPr lang="cs-CZ" sz="1400" b="1" dirty="0">
              <a:solidFill>
                <a:srgbClr val="FF0000"/>
              </a:solidFill>
            </a:endParaRPr>
          </a:p>
        </p:txBody>
      </p:sp>
      <p:sp>
        <p:nvSpPr>
          <p:cNvPr id="23" name="Obdélník 22"/>
          <p:cNvSpPr/>
          <p:nvPr/>
        </p:nvSpPr>
        <p:spPr>
          <a:xfrm>
            <a:off x="712132" y="521518"/>
            <a:ext cx="2087816" cy="338554"/>
          </a:xfrm>
          <a:prstGeom prst="rect">
            <a:avLst/>
          </a:prstGeom>
        </p:spPr>
        <p:txBody>
          <a:bodyPr wrap="none">
            <a:spAutoFit/>
          </a:bodyPr>
          <a:lstStyle/>
          <a:p>
            <a:pPr algn="just">
              <a:spcBef>
                <a:spcPts val="900"/>
              </a:spcBef>
              <a:spcAft>
                <a:spcPts val="450"/>
              </a:spcAft>
            </a:pPr>
            <a:r>
              <a:rPr lang="cs-CZ" sz="1600" b="1" cap="all" dirty="0">
                <a:solidFill>
                  <a:srgbClr val="0070C0"/>
                </a:solidFill>
              </a:rPr>
              <a:t>PRÁCE na směny</a:t>
            </a:r>
            <a:endParaRPr lang="cs-CZ" sz="1500" b="1" kern="0" cap="all" dirty="0">
              <a:solidFill>
                <a:srgbClr val="0070C0"/>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4" name="Obdélník 23"/>
          <p:cNvSpPr/>
          <p:nvPr/>
        </p:nvSpPr>
        <p:spPr>
          <a:xfrm>
            <a:off x="2090818" y="996134"/>
            <a:ext cx="6284061" cy="553357"/>
          </a:xfrm>
          <a:prstGeom prst="rect">
            <a:avLst/>
          </a:prstGeom>
          <a:ln w="28575">
            <a:solidFill>
              <a:srgbClr val="0070C0"/>
            </a:solidFill>
          </a:ln>
        </p:spPr>
        <p:txBody>
          <a:bodyPr wrap="square">
            <a:spAutoFit/>
          </a:bodyPr>
          <a:lstStyle/>
          <a:p>
            <a:pPr>
              <a:lnSpc>
                <a:spcPct val="107000"/>
              </a:lnSpc>
              <a:spcAft>
                <a:spcPts val="0"/>
              </a:spcAft>
            </a:pPr>
            <a:r>
              <a:rPr lang="cs-CZ" sz="1400" dirty="0"/>
              <a:t>Zaměstnavatel je povinen </a:t>
            </a:r>
            <a:r>
              <a:rPr lang="cs-CZ" sz="1400" b="1" dirty="0"/>
              <a:t>přihlížet při zařazování zaměstnanců do směn též k potřebám zaměstnankyň pečujících o děti</a:t>
            </a:r>
            <a:r>
              <a:rPr lang="cs-CZ" sz="1400" dirty="0"/>
              <a:t>.</a:t>
            </a:r>
          </a:p>
        </p:txBody>
      </p:sp>
      <p:pic>
        <p:nvPicPr>
          <p:cNvPr id="26" name="Obrázek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1436" y="924514"/>
            <a:ext cx="704604" cy="704604"/>
          </a:xfrm>
          <a:prstGeom prst="rect">
            <a:avLst/>
          </a:prstGeom>
        </p:spPr>
      </p:pic>
      <p:pic>
        <p:nvPicPr>
          <p:cNvPr id="12" name="Obrázek 11" descr="zakaz-prace-pc.png"/>
          <p:cNvPicPr>
            <a:picLocks noChangeAspect="1"/>
          </p:cNvPicPr>
          <p:nvPr/>
        </p:nvPicPr>
        <p:blipFill>
          <a:blip r:embed="rId4" cstate="print"/>
          <a:stretch>
            <a:fillRect/>
          </a:stretch>
        </p:blipFill>
        <p:spPr>
          <a:xfrm>
            <a:off x="843696" y="2671044"/>
            <a:ext cx="770511" cy="770028"/>
          </a:xfrm>
          <a:prstGeom prst="rect">
            <a:avLst/>
          </a:prstGeom>
        </p:spPr>
      </p:pic>
    </p:spTree>
    <p:extLst>
      <p:ext uri="{BB962C8B-B14F-4D97-AF65-F5344CB8AC3E}">
        <p14:creationId xmlns:p14="http://schemas.microsoft.com/office/powerpoint/2010/main" val="49809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délník 11"/>
          <p:cNvSpPr/>
          <p:nvPr/>
        </p:nvSpPr>
        <p:spPr>
          <a:xfrm>
            <a:off x="755576" y="2533938"/>
            <a:ext cx="3089692" cy="338554"/>
          </a:xfrm>
          <a:prstGeom prst="rect">
            <a:avLst/>
          </a:prstGeom>
        </p:spPr>
        <p:txBody>
          <a:bodyPr wrap="none">
            <a:spAutoFit/>
          </a:bodyPr>
          <a:lstStyle/>
          <a:p>
            <a:pPr algn="just">
              <a:spcBef>
                <a:spcPts val="900"/>
              </a:spcBef>
              <a:spcAft>
                <a:spcPts val="450"/>
              </a:spcAft>
            </a:pPr>
            <a:r>
              <a:rPr lang="cs-CZ" sz="1600" b="1" cap="all" dirty="0">
                <a:solidFill>
                  <a:srgbClr val="0070C0"/>
                </a:solidFill>
              </a:rPr>
              <a:t>Převedení na jinou práci</a:t>
            </a:r>
            <a:endParaRPr lang="cs-CZ" sz="1500" b="1" kern="0" cap="all" dirty="0">
              <a:solidFill>
                <a:srgbClr val="0070C0"/>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5" name="Obdélník 14"/>
          <p:cNvSpPr/>
          <p:nvPr/>
        </p:nvSpPr>
        <p:spPr>
          <a:xfrm>
            <a:off x="2123654" y="3052326"/>
            <a:ext cx="6264696" cy="1169551"/>
          </a:xfrm>
          <a:prstGeom prst="rect">
            <a:avLst/>
          </a:prstGeom>
          <a:ln w="28575">
            <a:solidFill>
              <a:srgbClr val="0070C0"/>
            </a:solidFill>
          </a:ln>
        </p:spPr>
        <p:txBody>
          <a:bodyPr wrap="square">
            <a:spAutoFit/>
          </a:bodyPr>
          <a:lstStyle/>
          <a:p>
            <a:r>
              <a:rPr lang="cs-CZ" sz="1400" dirty="0"/>
              <a:t>Zaměstnavatel je povinen </a:t>
            </a:r>
            <a:r>
              <a:rPr lang="cs-CZ" sz="1400" b="1" dirty="0"/>
              <a:t>převést</a:t>
            </a:r>
            <a:r>
              <a:rPr lang="cs-CZ" sz="1400" dirty="0"/>
              <a:t> zaměstnance </a:t>
            </a:r>
            <a:r>
              <a:rPr lang="cs-CZ" sz="1400" b="1" dirty="0"/>
              <a:t>na jinou práci, koná-li těhotná zaměstnankyně, zaměstnankyně, která kojí, nebo zaměstnankyně-matka do konce devátého měsíce po porodu práci, kterou nesmějí být tyto zaměstnankyně zaměstnávány nebo která podle lékařského posudku ohrožuje její těhotenství nebo mateřství.</a:t>
            </a:r>
          </a:p>
        </p:txBody>
      </p:sp>
      <p:pic>
        <p:nvPicPr>
          <p:cNvPr id="19" name="Obrázek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1681" y="1077800"/>
            <a:ext cx="833323" cy="833323"/>
          </a:xfrm>
          <a:prstGeom prst="rect">
            <a:avLst/>
          </a:prstGeom>
        </p:spPr>
      </p:pic>
      <p:pic>
        <p:nvPicPr>
          <p:cNvPr id="10" name="Obráze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0400" y="3284799"/>
            <a:ext cx="704604" cy="704604"/>
          </a:xfrm>
          <a:prstGeom prst="rect">
            <a:avLst/>
          </a:prstGeom>
        </p:spPr>
      </p:pic>
      <p:sp>
        <p:nvSpPr>
          <p:cNvPr id="17" name="Obdélník 16"/>
          <p:cNvSpPr/>
          <p:nvPr/>
        </p:nvSpPr>
        <p:spPr>
          <a:xfrm>
            <a:off x="2101436" y="1291428"/>
            <a:ext cx="6264696" cy="523220"/>
          </a:xfrm>
          <a:prstGeom prst="rect">
            <a:avLst/>
          </a:prstGeom>
          <a:ln w="28575">
            <a:solidFill>
              <a:schemeClr val="tx1"/>
            </a:solidFill>
          </a:ln>
        </p:spPr>
        <p:txBody>
          <a:bodyPr wrap="square">
            <a:spAutoFit/>
          </a:bodyPr>
          <a:lstStyle/>
          <a:p>
            <a:r>
              <a:rPr lang="cs-CZ" sz="1400" b="1" dirty="0"/>
              <a:t>Ženy těhotné, ženy pečující o dítě do 8 let, nebo osamělé matky pečující o dítě mladší 15 let mohou být přeloženy jen na svou žádost.</a:t>
            </a:r>
          </a:p>
        </p:txBody>
      </p:sp>
      <p:sp>
        <p:nvSpPr>
          <p:cNvPr id="18" name="Obdélník 17"/>
          <p:cNvSpPr/>
          <p:nvPr/>
        </p:nvSpPr>
        <p:spPr>
          <a:xfrm>
            <a:off x="841640" y="464187"/>
            <a:ext cx="1356462" cy="338554"/>
          </a:xfrm>
          <a:prstGeom prst="rect">
            <a:avLst/>
          </a:prstGeom>
        </p:spPr>
        <p:txBody>
          <a:bodyPr wrap="none">
            <a:spAutoFit/>
          </a:bodyPr>
          <a:lstStyle/>
          <a:p>
            <a:pPr algn="just">
              <a:spcBef>
                <a:spcPts val="900"/>
              </a:spcBef>
              <a:spcAft>
                <a:spcPts val="450"/>
              </a:spcAft>
            </a:pPr>
            <a:r>
              <a:rPr lang="cs-CZ" sz="1600" b="1" dirty="0">
                <a:solidFill>
                  <a:srgbClr val="0070C0"/>
                </a:solidFill>
              </a:rPr>
              <a:t>PŘELOŽENÍ</a:t>
            </a:r>
            <a:endParaRPr lang="cs-CZ" sz="1500" b="1" kern="0" dirty="0">
              <a:solidFill>
                <a:srgbClr val="0070C0"/>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1" name="Obdélník 20"/>
          <p:cNvSpPr/>
          <p:nvPr/>
        </p:nvSpPr>
        <p:spPr>
          <a:xfrm>
            <a:off x="2123005" y="4401757"/>
            <a:ext cx="6264696" cy="1169551"/>
          </a:xfrm>
          <a:prstGeom prst="rect">
            <a:avLst/>
          </a:prstGeom>
          <a:ln w="28575">
            <a:solidFill>
              <a:schemeClr val="tx1"/>
            </a:solidFill>
          </a:ln>
        </p:spPr>
        <p:txBody>
          <a:bodyPr wrap="square">
            <a:spAutoFit/>
          </a:bodyPr>
          <a:lstStyle/>
          <a:p>
            <a:r>
              <a:rPr lang="cs-CZ" sz="1400" dirty="0"/>
              <a:t>Zaměstnavatel je povinen </a:t>
            </a:r>
            <a:r>
              <a:rPr lang="cs-CZ" sz="1400" b="1" dirty="0"/>
              <a:t>převést těhotnou zaměstnankyni, zaměstnankyni, která kojí, nebo zaměstnankyni-matku do konce devátého měsíce po porodu, která pracuje v noci, na denní práci, požádá-li o to </a:t>
            </a:r>
            <a:r>
              <a:rPr lang="cs-CZ" sz="1400" dirty="0"/>
              <a:t>zaměstnankyně. (Zaměstnavatel </a:t>
            </a:r>
            <a:r>
              <a:rPr lang="cs-CZ" sz="1400" b="1" dirty="0"/>
              <a:t>musí</a:t>
            </a:r>
            <a:r>
              <a:rPr lang="cs-CZ" sz="1400" b="1" dirty="0">
                <a:latin typeface="Arial" panose="020B0604020202020204" pitchFamily="34" charset="0"/>
                <a:ea typeface="Times New Roman" panose="02020603050405020304" pitchFamily="18" charset="0"/>
                <a:cs typeface="Arial" panose="020B0604020202020204" pitchFamily="34" charset="0"/>
              </a:rPr>
              <a:t> takovému požadavku vyhovět</a:t>
            </a:r>
            <a:r>
              <a:rPr lang="cs-CZ" sz="1400" dirty="0">
                <a:latin typeface="Arial" panose="020B0604020202020204" pitchFamily="34" charset="0"/>
                <a:ea typeface="Times New Roman" panose="02020603050405020304" pitchFamily="18" charset="0"/>
                <a:cs typeface="Arial" panose="020B0604020202020204" pitchFamily="34" charset="0"/>
              </a:rPr>
              <a:t>.)</a:t>
            </a:r>
          </a:p>
        </p:txBody>
      </p:sp>
      <p:pic>
        <p:nvPicPr>
          <p:cNvPr id="22" name="Obrázek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0400" y="4468490"/>
            <a:ext cx="833323" cy="833323"/>
          </a:xfrm>
          <a:prstGeom prst="rect">
            <a:avLst/>
          </a:prstGeom>
        </p:spPr>
      </p:pic>
    </p:spTree>
    <p:extLst>
      <p:ext uri="{BB962C8B-B14F-4D97-AF65-F5344CB8AC3E}">
        <p14:creationId xmlns:p14="http://schemas.microsoft.com/office/powerpoint/2010/main" val="3611230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délník 12"/>
          <p:cNvSpPr/>
          <p:nvPr/>
        </p:nvSpPr>
        <p:spPr>
          <a:xfrm>
            <a:off x="683568" y="692696"/>
            <a:ext cx="2584041" cy="338554"/>
          </a:xfrm>
          <a:prstGeom prst="rect">
            <a:avLst/>
          </a:prstGeom>
        </p:spPr>
        <p:txBody>
          <a:bodyPr wrap="none">
            <a:spAutoFit/>
          </a:bodyPr>
          <a:lstStyle/>
          <a:p>
            <a:pPr algn="just">
              <a:spcBef>
                <a:spcPts val="900"/>
              </a:spcBef>
              <a:spcAft>
                <a:spcPts val="450"/>
              </a:spcAft>
            </a:pPr>
            <a:r>
              <a:rPr lang="cs-CZ" sz="1600" b="1" cap="all" dirty="0">
                <a:solidFill>
                  <a:srgbClr val="0070C0"/>
                </a:solidFill>
              </a:rPr>
              <a:t>Zvláštní Přestávky</a:t>
            </a:r>
            <a:endParaRPr lang="cs-CZ" sz="1500" b="1" kern="0" cap="all" dirty="0">
              <a:solidFill>
                <a:srgbClr val="0070C0"/>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5" name="Obdélník 14"/>
          <p:cNvSpPr/>
          <p:nvPr/>
        </p:nvSpPr>
        <p:spPr>
          <a:xfrm>
            <a:off x="1876407" y="1355594"/>
            <a:ext cx="6480645" cy="553357"/>
          </a:xfrm>
          <a:prstGeom prst="rect">
            <a:avLst/>
          </a:prstGeom>
          <a:ln w="28575">
            <a:solidFill>
              <a:srgbClr val="0070C0"/>
            </a:solidFill>
          </a:ln>
        </p:spPr>
        <p:txBody>
          <a:bodyPr wrap="square">
            <a:spAutoFit/>
          </a:bodyPr>
          <a:lstStyle/>
          <a:p>
            <a:pPr>
              <a:lnSpc>
                <a:spcPct val="107000"/>
              </a:lnSpc>
              <a:spcAft>
                <a:spcPts val="0"/>
              </a:spcAft>
            </a:pPr>
            <a:r>
              <a:rPr lang="cs-CZ" sz="1400" dirty="0"/>
              <a:t>Zaměstnankyni, která kojí své dítě, je zaměstnavatel povinen poskytnout kromě přestávek v práci </a:t>
            </a:r>
            <a:r>
              <a:rPr lang="cs-CZ" sz="1400" b="1" dirty="0"/>
              <a:t>zvláštní přestávky ke kojení</a:t>
            </a:r>
            <a:r>
              <a:rPr lang="cs-CZ" sz="1400" dirty="0"/>
              <a:t>.</a:t>
            </a:r>
            <a:endParaRPr lang="cs-CZ" sz="1400" dirty="0">
              <a:solidFill>
                <a:srgbClr val="FF0000"/>
              </a:solidFill>
            </a:endParaRPr>
          </a:p>
        </p:txBody>
      </p:sp>
      <p:sp>
        <p:nvSpPr>
          <p:cNvPr id="19" name="Obdélník 18"/>
          <p:cNvSpPr/>
          <p:nvPr/>
        </p:nvSpPr>
        <p:spPr>
          <a:xfrm>
            <a:off x="1876407" y="2231158"/>
            <a:ext cx="6480645" cy="1244893"/>
          </a:xfrm>
          <a:prstGeom prst="rect">
            <a:avLst/>
          </a:prstGeom>
          <a:ln w="28575">
            <a:solidFill>
              <a:srgbClr val="0070C0"/>
            </a:solidFill>
          </a:ln>
        </p:spPr>
        <p:txBody>
          <a:bodyPr wrap="square">
            <a:spAutoFit/>
          </a:bodyPr>
          <a:lstStyle/>
          <a:p>
            <a:pPr>
              <a:lnSpc>
                <a:spcPct val="107000"/>
              </a:lnSpc>
              <a:spcAft>
                <a:spcPts val="0"/>
              </a:spcAft>
            </a:pPr>
            <a:r>
              <a:rPr lang="cs-CZ" sz="1400" dirty="0"/>
              <a:t>Zaměstnankyni, která pracuje po stanovenou týdenní pracovní dobu, přísluší na každé dítě, které kojí, do konce 1 roku jeho věku </a:t>
            </a:r>
            <a:r>
              <a:rPr lang="cs-CZ" sz="1400" b="1" dirty="0"/>
              <a:t>2 půlhodinové přestávky </a:t>
            </a:r>
            <a:br>
              <a:rPr lang="cs-CZ" sz="1400" b="1" dirty="0"/>
            </a:br>
            <a:r>
              <a:rPr lang="cs-CZ" sz="1400" b="1" dirty="0"/>
              <a:t>a v dalších 3 měsících 1 půlhodinová přestávka za směnu. </a:t>
            </a:r>
            <a:r>
              <a:rPr lang="cs-CZ" sz="1400" dirty="0"/>
              <a:t>Pracuje-li po kratší pracovní dobu, avšak alespoň polovinu týdenní pracovní doby, přísluší jí pouze 1 půlhodinová přestávka, a to na každé dítě do konce 1 roku jeho věku.</a:t>
            </a:r>
            <a:endParaRPr lang="cs-CZ" sz="1400" dirty="0">
              <a:solidFill>
                <a:srgbClr val="FF0000"/>
              </a:solidFill>
            </a:endParaRPr>
          </a:p>
        </p:txBody>
      </p:sp>
      <p:sp>
        <p:nvSpPr>
          <p:cNvPr id="20" name="Obdélník 19"/>
          <p:cNvSpPr/>
          <p:nvPr/>
        </p:nvSpPr>
        <p:spPr>
          <a:xfrm>
            <a:off x="1885250" y="3756199"/>
            <a:ext cx="6480645" cy="553357"/>
          </a:xfrm>
          <a:prstGeom prst="rect">
            <a:avLst/>
          </a:prstGeom>
          <a:ln w="28575">
            <a:solidFill>
              <a:srgbClr val="0070C0"/>
            </a:solidFill>
          </a:ln>
        </p:spPr>
        <p:txBody>
          <a:bodyPr wrap="square">
            <a:spAutoFit/>
          </a:bodyPr>
          <a:lstStyle/>
          <a:p>
            <a:pPr>
              <a:lnSpc>
                <a:spcPct val="107000"/>
              </a:lnSpc>
              <a:spcAft>
                <a:spcPts val="0"/>
              </a:spcAft>
            </a:pPr>
            <a:r>
              <a:rPr lang="cs-CZ" sz="1400" b="1" dirty="0"/>
              <a:t>Přestávky ke kojení se započítávají do pracovní doby a přísluší za ně náhrada mzdy nebo platu </a:t>
            </a:r>
            <a:r>
              <a:rPr lang="cs-CZ" sz="1400" dirty="0"/>
              <a:t>ve výši průměrného výdělku.</a:t>
            </a:r>
            <a:endParaRPr lang="cs-CZ" sz="1400" dirty="0">
              <a:solidFill>
                <a:srgbClr val="FF0000"/>
              </a:solidFill>
            </a:endParaRPr>
          </a:p>
        </p:txBody>
      </p:sp>
      <p:sp>
        <p:nvSpPr>
          <p:cNvPr id="21" name="Obdélník 20"/>
          <p:cNvSpPr/>
          <p:nvPr/>
        </p:nvSpPr>
        <p:spPr>
          <a:xfrm>
            <a:off x="1841316" y="5279173"/>
            <a:ext cx="6544573" cy="738664"/>
          </a:xfrm>
          <a:prstGeom prst="rect">
            <a:avLst/>
          </a:prstGeom>
          <a:ln w="28575">
            <a:solidFill>
              <a:srgbClr val="0070C0"/>
            </a:solidFill>
          </a:ln>
        </p:spPr>
        <p:txBody>
          <a:bodyPr wrap="square">
            <a:spAutoFit/>
          </a:bodyPr>
          <a:lstStyle/>
          <a:p>
            <a:r>
              <a:rPr lang="cs-CZ" sz="1400" dirty="0">
                <a:latin typeface="Arial" panose="020B0604020202020204" pitchFamily="34" charset="0"/>
                <a:ea typeface="Times New Roman" panose="02020603050405020304" pitchFamily="18" charset="0"/>
                <a:cs typeface="Arial" panose="020B0604020202020204" pitchFamily="34" charset="0"/>
              </a:rPr>
              <a:t>Zaměstnavatel je povinen </a:t>
            </a:r>
            <a:r>
              <a:rPr lang="cs-CZ" sz="1400" b="1" dirty="0">
                <a:latin typeface="Arial" panose="020B0604020202020204" pitchFamily="34" charset="0"/>
                <a:ea typeface="Times New Roman" panose="02020603050405020304" pitchFamily="18" charset="0"/>
                <a:cs typeface="Arial" panose="020B0604020202020204" pitchFamily="34" charset="0"/>
              </a:rPr>
              <a:t>těhotným zaměstnankyním, zaměstnankyním, které kojí, a zaměstnankyním-matkám do konce devátého měsíce po porodu přizpůsobovat na pracovišti prostory pro jejich odpočinek</a:t>
            </a:r>
            <a:r>
              <a:rPr lang="cs-CZ" sz="1400" dirty="0">
                <a:latin typeface="Arial" panose="020B0604020202020204" pitchFamily="34" charset="0"/>
                <a:ea typeface="Times New Roman" panose="02020603050405020304" pitchFamily="18" charset="0"/>
                <a:cs typeface="Arial" panose="020B0604020202020204" pitchFamily="34" charset="0"/>
              </a:rPr>
              <a:t>.</a:t>
            </a:r>
            <a:endParaRPr lang="cs-CZ" sz="1400" dirty="0">
              <a:latin typeface="Arial" panose="020B0604020202020204" pitchFamily="34" charset="0"/>
              <a:cs typeface="Arial" panose="020B0604020202020204" pitchFamily="34" charset="0"/>
            </a:endParaRPr>
          </a:p>
        </p:txBody>
      </p:sp>
      <p:sp>
        <p:nvSpPr>
          <p:cNvPr id="22" name="Obdélník 21"/>
          <p:cNvSpPr/>
          <p:nvPr/>
        </p:nvSpPr>
        <p:spPr>
          <a:xfrm>
            <a:off x="683568" y="4804547"/>
            <a:ext cx="3119124" cy="338554"/>
          </a:xfrm>
          <a:prstGeom prst="rect">
            <a:avLst/>
          </a:prstGeom>
        </p:spPr>
        <p:txBody>
          <a:bodyPr wrap="none">
            <a:spAutoFit/>
          </a:bodyPr>
          <a:lstStyle/>
          <a:p>
            <a:pPr algn="just">
              <a:spcBef>
                <a:spcPts val="900"/>
              </a:spcBef>
              <a:spcAft>
                <a:spcPts val="450"/>
              </a:spcAft>
            </a:pPr>
            <a:r>
              <a:rPr lang="cs-CZ" sz="1600" b="1" cap="all" dirty="0">
                <a:solidFill>
                  <a:srgbClr val="0070C0"/>
                </a:solidFill>
              </a:rPr>
              <a:t>Prostory pro odpočinek</a:t>
            </a:r>
            <a:endParaRPr lang="cs-CZ" sz="1500" b="1" kern="0" cap="all" dirty="0">
              <a:solidFill>
                <a:srgbClr val="0070C0"/>
              </a:solidFill>
              <a:latin typeface="Arial" panose="020B0604020202020204" pitchFamily="34" charset="0"/>
              <a:ea typeface="Times New Roman" panose="02020603050405020304" pitchFamily="18" charset="0"/>
              <a:cs typeface="Times New Roman" panose="02020603050405020304" pitchFamily="18" charset="0"/>
            </a:endParaRP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3216" y="1279970"/>
            <a:ext cx="704604" cy="704604"/>
          </a:xfrm>
          <a:prstGeom prst="rect">
            <a:avLst/>
          </a:prstGeom>
        </p:spPr>
      </p:pic>
      <p:pic>
        <p:nvPicPr>
          <p:cNvPr id="23" name="Obrázek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583" y="5296203"/>
            <a:ext cx="704604" cy="704604"/>
          </a:xfrm>
          <a:prstGeom prst="rect">
            <a:avLst/>
          </a:prstGeom>
        </p:spPr>
      </p:pic>
      <p:pic>
        <p:nvPicPr>
          <p:cNvPr id="24" name="Obrázek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9494" y="2501302"/>
            <a:ext cx="704604" cy="704604"/>
          </a:xfrm>
          <a:prstGeom prst="rect">
            <a:avLst/>
          </a:prstGeom>
        </p:spPr>
      </p:pic>
      <p:pic>
        <p:nvPicPr>
          <p:cNvPr id="25" name="Obrázek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0113" y="3680575"/>
            <a:ext cx="704604" cy="704604"/>
          </a:xfrm>
          <a:prstGeom prst="rect">
            <a:avLst/>
          </a:prstGeom>
        </p:spPr>
      </p:pic>
    </p:spTree>
    <p:extLst>
      <p:ext uri="{BB962C8B-B14F-4D97-AF65-F5344CB8AC3E}">
        <p14:creationId xmlns:p14="http://schemas.microsoft.com/office/powerpoint/2010/main" val="2626058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bdélník 13"/>
          <p:cNvSpPr/>
          <p:nvPr/>
        </p:nvSpPr>
        <p:spPr>
          <a:xfrm>
            <a:off x="745401" y="483323"/>
            <a:ext cx="7523881" cy="553357"/>
          </a:xfrm>
          <a:prstGeom prst="rect">
            <a:avLst/>
          </a:prstGeom>
        </p:spPr>
        <p:txBody>
          <a:bodyPr wrap="square">
            <a:spAutoFit/>
          </a:bodyPr>
          <a:lstStyle/>
          <a:p>
            <a:pPr>
              <a:lnSpc>
                <a:spcPct val="107000"/>
              </a:lnSpc>
              <a:spcAft>
                <a:spcPts val="0"/>
              </a:spcAft>
            </a:pPr>
            <a:r>
              <a:rPr lang="cs-CZ"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Příklady prací zakázaných těhotným ženám, </a:t>
            </a:r>
            <a:r>
              <a:rPr lang="cs-CZ" sz="1400" b="1" dirty="0">
                <a:solidFill>
                  <a:srgbClr val="FF0000"/>
                </a:solidFill>
              </a:rPr>
              <a:t>ženám, které kojí a matkám do konce </a:t>
            </a:r>
            <a:br>
              <a:rPr lang="cs-CZ" sz="1400" b="1" dirty="0">
                <a:solidFill>
                  <a:srgbClr val="FF0000"/>
                </a:solidFill>
              </a:rPr>
            </a:br>
            <a:r>
              <a:rPr lang="cs-CZ" sz="1400" b="1" dirty="0">
                <a:solidFill>
                  <a:srgbClr val="FF0000"/>
                </a:solidFill>
              </a:rPr>
              <a:t>9. měsíce od porodu</a:t>
            </a:r>
            <a:endParaRPr lang="cs-CZ"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2" name="Obdélník 1"/>
          <p:cNvSpPr/>
          <p:nvPr/>
        </p:nvSpPr>
        <p:spPr>
          <a:xfrm>
            <a:off x="846511" y="2352226"/>
            <a:ext cx="7547501" cy="2462213"/>
          </a:xfrm>
          <a:prstGeom prst="rect">
            <a:avLst/>
          </a:prstGeom>
          <a:ln w="28575">
            <a:solidFill>
              <a:srgbClr val="FF0000"/>
            </a:solidFill>
          </a:ln>
        </p:spPr>
        <p:txBody>
          <a:bodyPr wrap="square">
            <a:spAutoFit/>
          </a:bodyPr>
          <a:lstStyle/>
          <a:p>
            <a:pPr lvl="0"/>
            <a:r>
              <a:rPr lang="cs-CZ" sz="1400" dirty="0"/>
              <a:t>Zakázány jsou práce:</a:t>
            </a:r>
          </a:p>
          <a:p>
            <a:pPr marL="285750" lvl="0" indent="-285750">
              <a:buFont typeface="Arial" panose="020B0604020202020204" pitchFamily="34" charset="0"/>
              <a:buChar char="•"/>
            </a:pPr>
            <a:r>
              <a:rPr lang="cs-CZ" sz="1400" dirty="0"/>
              <a:t>při občasné ruční manipulaci nad 10 kg</a:t>
            </a:r>
          </a:p>
          <a:p>
            <a:pPr marL="285750" lvl="0" indent="-285750">
              <a:buFont typeface="Arial" panose="020B0604020202020204" pitchFamily="34" charset="0"/>
              <a:buChar char="•"/>
            </a:pPr>
            <a:r>
              <a:rPr lang="cs-CZ" sz="1400" dirty="0"/>
              <a:t>při časté ruční manipulaci nad 5 kg,</a:t>
            </a:r>
          </a:p>
          <a:p>
            <a:pPr marL="285750" lvl="0" indent="-285750">
              <a:buFont typeface="Arial" panose="020B0604020202020204" pitchFamily="34" charset="0"/>
              <a:buChar char="•"/>
            </a:pPr>
            <a:r>
              <a:rPr lang="cs-CZ" sz="1400" dirty="0"/>
              <a:t>při práci vsedě, spojené s častým zvedáním nebo přenášením břemene o hmotnosti vyšší než 2 kg</a:t>
            </a:r>
          </a:p>
          <a:p>
            <a:pPr marL="285750" lvl="0" indent="-285750">
              <a:buFont typeface="Arial" panose="020B0604020202020204" pitchFamily="34" charset="0"/>
              <a:buChar char="•"/>
            </a:pPr>
            <a:r>
              <a:rPr lang="cs-CZ" sz="1400" dirty="0"/>
              <a:t>směnová kumulativní hmotnost ručně manipulovaného břemene nad 2 000 kg za průměrnou směnu,</a:t>
            </a:r>
          </a:p>
          <a:p>
            <a:pPr marL="285750" lvl="0" indent="-285750">
              <a:buFont typeface="Arial" panose="020B0604020202020204" pitchFamily="34" charset="0"/>
              <a:buChar char="•"/>
            </a:pPr>
            <a:r>
              <a:rPr lang="cs-CZ" sz="1400" dirty="0"/>
              <a:t>při nichž je minutový přípustný energetický výdej nad 14,5 </a:t>
            </a:r>
            <a:r>
              <a:rPr lang="cs-CZ" sz="1400" dirty="0" err="1"/>
              <a:t>kJ</a:t>
            </a:r>
            <a:r>
              <a:rPr lang="cs-CZ" sz="1400" dirty="0"/>
              <a:t>/minutu a průměrný směnový energetický výdej </a:t>
            </a:r>
            <a:r>
              <a:rPr lang="cs-CZ" sz="1400" dirty="0" err="1"/>
              <a:t>max</a:t>
            </a:r>
            <a:r>
              <a:rPr lang="cs-CZ" sz="1400" dirty="0"/>
              <a:t> 3,4 MJ,</a:t>
            </a:r>
          </a:p>
          <a:p>
            <a:pPr marL="285750" lvl="0" indent="-285750">
              <a:buFont typeface="Arial" panose="020B0604020202020204" pitchFamily="34" charset="0"/>
              <a:buChar char="•"/>
            </a:pPr>
            <a:r>
              <a:rPr lang="cs-CZ" sz="1400" dirty="0"/>
              <a:t>pro manipulaci s břemenem pomocí jednoduchého bezmotorového prostředku, při nichž je vynakládaná tažná síla větší než 115 N nebo tlačná síla vyšší než 160 N.</a:t>
            </a:r>
          </a:p>
        </p:txBody>
      </p:sp>
      <p:sp>
        <p:nvSpPr>
          <p:cNvPr id="7" name="Obdélník 6"/>
          <p:cNvSpPr/>
          <p:nvPr/>
        </p:nvSpPr>
        <p:spPr>
          <a:xfrm>
            <a:off x="846511" y="1630223"/>
            <a:ext cx="2880917" cy="338554"/>
          </a:xfrm>
          <a:prstGeom prst="rect">
            <a:avLst/>
          </a:prstGeom>
          <a:solidFill>
            <a:srgbClr val="FF0000"/>
          </a:solidFill>
        </p:spPr>
        <p:txBody>
          <a:bodyPr wrap="none">
            <a:spAutoFit/>
          </a:bodyPr>
          <a:lstStyle/>
          <a:p>
            <a:pPr algn="just">
              <a:spcBef>
                <a:spcPts val="900"/>
              </a:spcBef>
              <a:spcAft>
                <a:spcPts val="450"/>
              </a:spcAft>
            </a:pPr>
            <a:r>
              <a:rPr lang="cs-CZ" sz="1600" b="1" cap="all" dirty="0">
                <a:solidFill>
                  <a:schemeClr val="bg1"/>
                </a:solidFill>
              </a:rPr>
              <a:t>Manipulace s břemeny</a:t>
            </a:r>
            <a:endParaRPr lang="cs-CZ" sz="1500" b="1" kern="0" cap="all" dirty="0">
              <a:solidFill>
                <a:schemeClr val="bg1"/>
              </a:solidFill>
              <a:latin typeface="Arial" panose="020B0604020202020204" pitchFamily="34" charset="0"/>
              <a:ea typeface="Times New Roman" panose="02020603050405020304" pitchFamily="18" charset="0"/>
              <a:cs typeface="Times New Roman" panose="02020603050405020304" pitchFamily="18" charset="0"/>
            </a:endParaRPr>
          </a:p>
        </p:txBody>
      </p:sp>
      <p:pic>
        <p:nvPicPr>
          <p:cNvPr id="8" name="Obrázek 7" descr="zakaz-prace-pc.png"/>
          <p:cNvPicPr>
            <a:picLocks noChangeAspect="1"/>
          </p:cNvPicPr>
          <p:nvPr/>
        </p:nvPicPr>
        <p:blipFill>
          <a:blip r:embed="rId2" cstate="print"/>
          <a:stretch>
            <a:fillRect/>
          </a:stretch>
        </p:blipFill>
        <p:spPr>
          <a:xfrm>
            <a:off x="7596336" y="1340768"/>
            <a:ext cx="770511" cy="770028"/>
          </a:xfrm>
          <a:prstGeom prst="rect">
            <a:avLst/>
          </a:prstGeom>
        </p:spPr>
      </p:pic>
    </p:spTree>
    <p:extLst>
      <p:ext uri="{BB962C8B-B14F-4D97-AF65-F5344CB8AC3E}">
        <p14:creationId xmlns:p14="http://schemas.microsoft.com/office/powerpoint/2010/main" val="30790445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bdélník 13"/>
          <p:cNvSpPr/>
          <p:nvPr/>
        </p:nvSpPr>
        <p:spPr>
          <a:xfrm>
            <a:off x="745401" y="483323"/>
            <a:ext cx="7523881" cy="553357"/>
          </a:xfrm>
          <a:prstGeom prst="rect">
            <a:avLst/>
          </a:prstGeom>
        </p:spPr>
        <p:txBody>
          <a:bodyPr wrap="square">
            <a:spAutoFit/>
          </a:bodyPr>
          <a:lstStyle/>
          <a:p>
            <a:pPr>
              <a:lnSpc>
                <a:spcPct val="107000"/>
              </a:lnSpc>
              <a:spcAft>
                <a:spcPts val="0"/>
              </a:spcAft>
            </a:pPr>
            <a:r>
              <a:rPr lang="cs-CZ"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Příklady prací zakázaných těhotným ženám, </a:t>
            </a:r>
            <a:r>
              <a:rPr lang="cs-CZ" sz="1400" b="1" dirty="0">
                <a:solidFill>
                  <a:srgbClr val="FF0000"/>
                </a:solidFill>
              </a:rPr>
              <a:t>ženám, které kojí a matkám do konce </a:t>
            </a:r>
            <a:br>
              <a:rPr lang="cs-CZ" sz="1400" b="1" dirty="0">
                <a:solidFill>
                  <a:srgbClr val="FF0000"/>
                </a:solidFill>
              </a:rPr>
            </a:br>
            <a:r>
              <a:rPr lang="cs-CZ" sz="1400" b="1" dirty="0">
                <a:solidFill>
                  <a:srgbClr val="FF0000"/>
                </a:solidFill>
              </a:rPr>
              <a:t>9. měsíce od porodu</a:t>
            </a:r>
            <a:endParaRPr lang="cs-CZ"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2" name="Obdélník 1"/>
          <p:cNvSpPr/>
          <p:nvPr/>
        </p:nvSpPr>
        <p:spPr>
          <a:xfrm>
            <a:off x="822757" y="1851489"/>
            <a:ext cx="7642948" cy="4893647"/>
          </a:xfrm>
          <a:prstGeom prst="rect">
            <a:avLst/>
          </a:prstGeom>
          <a:ln w="28575">
            <a:solidFill>
              <a:srgbClr val="FF0000"/>
            </a:solidFill>
          </a:ln>
        </p:spPr>
        <p:txBody>
          <a:bodyPr wrap="square">
            <a:spAutoFit/>
          </a:bodyPr>
          <a:lstStyle/>
          <a:p>
            <a:pPr lvl="0"/>
            <a:r>
              <a:rPr lang="cs-CZ" sz="1200" dirty="0"/>
              <a:t>Zakázány jsou práce:</a:t>
            </a:r>
          </a:p>
          <a:p>
            <a:pPr marL="171450" lvl="0" indent="-171450">
              <a:buFont typeface="Arial" panose="020B0604020202020204" pitchFamily="34" charset="0"/>
              <a:buChar char="•"/>
            </a:pPr>
            <a:r>
              <a:rPr lang="cs-CZ" sz="1200" dirty="0"/>
              <a:t>spojené s expozicí chemickým látkám nebo chemickým směsím označovaným standardními větami označujícími specifickou rizikovost podle jiného právního předpisu upravujícího chemické látky nebo chemické směsi nebo standardními větami o nebezpečnosti podle přímo použitelného předpisu Evropské unie</a:t>
            </a:r>
          </a:p>
          <a:p>
            <a:pPr marL="628650" lvl="1" indent="-171450">
              <a:buFont typeface="Courier New" panose="02070309020205020404" pitchFamily="49" charset="0"/>
              <a:buChar char="o"/>
            </a:pPr>
            <a:r>
              <a:rPr lang="cs-CZ" sz="1200" dirty="0"/>
              <a:t>způsobujícím akutní nebo chronické otravy s těžkými anebo nevratnými účinky pro zdraví s větami H300, H301, H310, H311, H330 nebo H331 nebo jejich kombinacemi nebo s větami H370, H371 nebo H372,</a:t>
            </a:r>
          </a:p>
          <a:p>
            <a:pPr marL="628650" lvl="1" indent="-171450">
              <a:buFont typeface="Courier New" panose="02070309020205020404" pitchFamily="49" charset="0"/>
              <a:buChar char="o"/>
            </a:pPr>
            <a:r>
              <a:rPr lang="cs-CZ" sz="1200" dirty="0"/>
              <a:t>klasifikovaným jako karcinogen kategorie 1A, 1B nebo 2 s větami H350, H350i nebo H351,</a:t>
            </a:r>
          </a:p>
          <a:p>
            <a:pPr marL="628650" lvl="1" indent="-171450">
              <a:buFont typeface="Courier New" panose="02070309020205020404" pitchFamily="49" charset="0"/>
              <a:buChar char="o"/>
            </a:pPr>
            <a:r>
              <a:rPr lang="cs-CZ" sz="1200" dirty="0"/>
              <a:t>klasifikovaným jako mutagen v zárodečných buňkách kategorie 1A, 1B nebo 2 s větami H340 nebo H341,</a:t>
            </a:r>
          </a:p>
          <a:p>
            <a:pPr marL="628650" lvl="1" indent="-171450">
              <a:buFont typeface="Courier New" panose="02070309020205020404" pitchFamily="49" charset="0"/>
              <a:buChar char="o"/>
            </a:pPr>
            <a:r>
              <a:rPr lang="cs-CZ" sz="1200" dirty="0"/>
              <a:t>toxickým pro reprodukci s účinkem na plod v těle matky kategorie 1A, 1B nebo 2 s větami H360, H360D, H360FD, H360Fd, H360Df, H361, H361d nebo H361fd,</a:t>
            </a:r>
          </a:p>
          <a:p>
            <a:pPr marL="628650" lvl="1" indent="-171450">
              <a:buFont typeface="Courier New" panose="02070309020205020404" pitchFamily="49" charset="0"/>
              <a:buChar char="o"/>
            </a:pPr>
            <a:r>
              <a:rPr lang="cs-CZ" sz="1200" dirty="0"/>
              <a:t>senzibilizujícím dýchací cesty nebo kůži s větami H334 nebo H317,</a:t>
            </a:r>
          </a:p>
          <a:p>
            <a:pPr marL="171450" lvl="0" indent="-171450">
              <a:buFont typeface="Arial" panose="020B0604020202020204" pitchFamily="34" charset="0"/>
              <a:buChar char="•"/>
            </a:pPr>
            <a:r>
              <a:rPr lang="cs-CZ" sz="1200" dirty="0"/>
              <a:t>spojené s expozicí jiným chemickým látkám nebo chemickým směsím neuvedeným v písmenu g), pokud nelze na podkladě vyhodnocení zdravotních rizik vyloučit, že nedojde k poškození zdraví těhotné zaměstnankyně nebo plodu,</a:t>
            </a:r>
          </a:p>
          <a:p>
            <a:pPr marL="628650" lvl="1" indent="-171450">
              <a:buFont typeface="Courier New" panose="02070309020205020404" pitchFamily="49" charset="0"/>
              <a:buChar char="o"/>
            </a:pPr>
            <a:r>
              <a:rPr lang="cs-CZ" sz="1200" dirty="0"/>
              <a:t>při výrobě léčiv nebo veterinárních přípravků, obsahujících hormony, antibiotika nebo jiné biologicky vysoce účinné látky, pokud nelze na podkladě vyhodnocení zdravotních rizik vyloučit, že nedojde k poškození zdraví těhotné zaměstnankyně nebo plodu,</a:t>
            </a:r>
          </a:p>
          <a:p>
            <a:pPr marL="628650" lvl="1" indent="-171450">
              <a:buFont typeface="Courier New" panose="02070309020205020404" pitchFamily="49" charset="0"/>
              <a:buChar char="o"/>
            </a:pPr>
            <a:r>
              <a:rPr lang="cs-CZ" sz="1200" dirty="0"/>
              <a:t>při výrobě cytostatik nebo antimitotických léků, jejich přípravě k injekční aplikaci, při jejím provádění nebo při ošetřování pacientů léčených cytostatiky nebo antimitotickými léky,</a:t>
            </a:r>
          </a:p>
          <a:p>
            <a:pPr marL="171450" lvl="0" indent="-171450">
              <a:buFont typeface="Arial" panose="020B0604020202020204" pitchFamily="34" charset="0"/>
              <a:buChar char="•"/>
            </a:pPr>
            <a:r>
              <a:rPr lang="cs-CZ" sz="1200" dirty="0"/>
              <a:t>spojené s expozicí prachu tvrdých dřev s karcinogenními účinky,</a:t>
            </a:r>
          </a:p>
          <a:p>
            <a:pPr marL="171450" lvl="0" indent="-171450">
              <a:buFont typeface="Arial" panose="020B0604020202020204" pitchFamily="34" charset="0"/>
              <a:buChar char="•"/>
            </a:pPr>
            <a:r>
              <a:rPr lang="cs-CZ" sz="1200" dirty="0"/>
              <a:t>spojené s expozicí viru zarděnek, jinému biologickému činiteli skupin 2 až 4 zařazené jako rizikové nebo původci </a:t>
            </a:r>
            <a:r>
              <a:rPr lang="cs-CZ" sz="1200" dirty="0" err="1"/>
              <a:t>toxoplasmosy</a:t>
            </a:r>
            <a:r>
              <a:rPr lang="cs-CZ" sz="1200" dirty="0"/>
              <a:t>, pokud nelze u těhotné zaměstnankyně prokázat imunitu proti biologickému činiteli, který přichází při dané práci v úvahu.</a:t>
            </a:r>
          </a:p>
        </p:txBody>
      </p:sp>
      <p:sp>
        <p:nvSpPr>
          <p:cNvPr id="7" name="Obdélník 6"/>
          <p:cNvSpPr/>
          <p:nvPr/>
        </p:nvSpPr>
        <p:spPr>
          <a:xfrm>
            <a:off x="822757" y="1304609"/>
            <a:ext cx="1906291" cy="323165"/>
          </a:xfrm>
          <a:prstGeom prst="rect">
            <a:avLst/>
          </a:prstGeom>
          <a:solidFill>
            <a:srgbClr val="FF0000"/>
          </a:solidFill>
        </p:spPr>
        <p:txBody>
          <a:bodyPr wrap="none">
            <a:spAutoFit/>
          </a:bodyPr>
          <a:lstStyle/>
          <a:p>
            <a:pPr algn="just">
              <a:spcBef>
                <a:spcPts val="900"/>
              </a:spcBef>
              <a:spcAft>
                <a:spcPts val="450"/>
              </a:spcAft>
            </a:pPr>
            <a:r>
              <a:rPr lang="cs-CZ" sz="1500" b="1" kern="0" cap="all"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Chemické látky</a:t>
            </a:r>
          </a:p>
        </p:txBody>
      </p:sp>
      <p:pic>
        <p:nvPicPr>
          <p:cNvPr id="8" name="Obrázek 7" descr="zakaz-prace-pc.png"/>
          <p:cNvPicPr>
            <a:picLocks noChangeAspect="1"/>
          </p:cNvPicPr>
          <p:nvPr/>
        </p:nvPicPr>
        <p:blipFill>
          <a:blip r:embed="rId2" cstate="print"/>
          <a:stretch>
            <a:fillRect/>
          </a:stretch>
        </p:blipFill>
        <p:spPr>
          <a:xfrm>
            <a:off x="7596336" y="908720"/>
            <a:ext cx="770511" cy="770028"/>
          </a:xfrm>
          <a:prstGeom prst="rect">
            <a:avLst/>
          </a:prstGeom>
        </p:spPr>
      </p:pic>
    </p:spTree>
    <p:extLst>
      <p:ext uri="{BB962C8B-B14F-4D97-AF65-F5344CB8AC3E}">
        <p14:creationId xmlns:p14="http://schemas.microsoft.com/office/powerpoint/2010/main" val="268973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bdélník 13"/>
          <p:cNvSpPr/>
          <p:nvPr/>
        </p:nvSpPr>
        <p:spPr>
          <a:xfrm>
            <a:off x="745401" y="483323"/>
            <a:ext cx="7523881" cy="553357"/>
          </a:xfrm>
          <a:prstGeom prst="rect">
            <a:avLst/>
          </a:prstGeom>
        </p:spPr>
        <p:txBody>
          <a:bodyPr wrap="square">
            <a:spAutoFit/>
          </a:bodyPr>
          <a:lstStyle/>
          <a:p>
            <a:pPr>
              <a:lnSpc>
                <a:spcPct val="107000"/>
              </a:lnSpc>
              <a:spcAft>
                <a:spcPts val="0"/>
              </a:spcAft>
            </a:pPr>
            <a:r>
              <a:rPr lang="cs-CZ"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Příklady prací zakázaných těhotným ženám, </a:t>
            </a:r>
            <a:r>
              <a:rPr lang="cs-CZ" sz="1400" b="1" dirty="0">
                <a:solidFill>
                  <a:srgbClr val="FF0000"/>
                </a:solidFill>
              </a:rPr>
              <a:t>ženám, které kojí a matkám do konce </a:t>
            </a:r>
            <a:br>
              <a:rPr lang="cs-CZ" sz="1400" b="1" dirty="0">
                <a:solidFill>
                  <a:srgbClr val="FF0000"/>
                </a:solidFill>
              </a:rPr>
            </a:br>
            <a:r>
              <a:rPr lang="cs-CZ" sz="1400" b="1" dirty="0">
                <a:solidFill>
                  <a:srgbClr val="FF0000"/>
                </a:solidFill>
              </a:rPr>
              <a:t>9. měsíce od porodu</a:t>
            </a:r>
            <a:endParaRPr lang="cs-CZ"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11" name="Obdélník 10"/>
          <p:cNvSpPr/>
          <p:nvPr/>
        </p:nvSpPr>
        <p:spPr>
          <a:xfrm>
            <a:off x="827584" y="1366932"/>
            <a:ext cx="2601994" cy="323165"/>
          </a:xfrm>
          <a:prstGeom prst="rect">
            <a:avLst/>
          </a:prstGeom>
          <a:solidFill>
            <a:srgbClr val="FF0000"/>
          </a:solidFill>
        </p:spPr>
        <p:txBody>
          <a:bodyPr wrap="none">
            <a:spAutoFit/>
          </a:bodyPr>
          <a:lstStyle/>
          <a:p>
            <a:pPr algn="just">
              <a:spcBef>
                <a:spcPts val="900"/>
              </a:spcBef>
              <a:spcAft>
                <a:spcPts val="450"/>
              </a:spcAft>
            </a:pPr>
            <a:r>
              <a:rPr lang="cs-CZ" sz="1500" b="1" kern="0" cap="all"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Další zakázané práce</a:t>
            </a:r>
          </a:p>
        </p:txBody>
      </p:sp>
      <p:sp>
        <p:nvSpPr>
          <p:cNvPr id="3" name="Obdélník 2"/>
          <p:cNvSpPr/>
          <p:nvPr/>
        </p:nvSpPr>
        <p:spPr>
          <a:xfrm>
            <a:off x="851248" y="2132856"/>
            <a:ext cx="7609184" cy="3108543"/>
          </a:xfrm>
          <a:prstGeom prst="rect">
            <a:avLst/>
          </a:prstGeom>
          <a:ln w="28575">
            <a:solidFill>
              <a:srgbClr val="FF0000"/>
            </a:solidFill>
          </a:ln>
        </p:spPr>
        <p:txBody>
          <a:bodyPr wrap="square">
            <a:spAutoFit/>
          </a:bodyPr>
          <a:lstStyle/>
          <a:p>
            <a:pPr lvl="0">
              <a:spcAft>
                <a:spcPts val="0"/>
              </a:spcAft>
              <a:buSzPts val="1000"/>
              <a:tabLst>
                <a:tab pos="457200" algn="l"/>
              </a:tabLst>
            </a:pPr>
            <a:r>
              <a:rPr lang="cs-CZ" sz="1400" dirty="0">
                <a:latin typeface="Arial" panose="020B0604020202020204" pitchFamily="34" charset="0"/>
                <a:ea typeface="Times New Roman" panose="02020603050405020304" pitchFamily="18" charset="0"/>
                <a:cs typeface="Arial" panose="020B0604020202020204" pitchFamily="34" charset="0"/>
              </a:rPr>
              <a:t>Zakázány jsou práce:</a:t>
            </a:r>
          </a:p>
          <a:p>
            <a:pPr marL="342900" lvl="0" indent="-342900">
              <a:spcAft>
                <a:spcPts val="0"/>
              </a:spcAft>
              <a:buSzPts val="1000"/>
              <a:buFont typeface="Symbol" panose="05050102010706020507" pitchFamily="18" charset="2"/>
              <a:buChar char=""/>
              <a:tabLst>
                <a:tab pos="457200" algn="l"/>
              </a:tabLst>
            </a:pPr>
            <a:r>
              <a:rPr lang="cs-CZ" sz="1400" dirty="0">
                <a:latin typeface="Arial" panose="020B0604020202020204" pitchFamily="34" charset="0"/>
                <a:ea typeface="Times New Roman" panose="02020603050405020304" pitchFamily="18" charset="0"/>
                <a:cs typeface="Arial" panose="020B0604020202020204" pitchFamily="34" charset="0"/>
              </a:rPr>
              <a:t>při výrobě a zpracování výbušnin nebo výbušných předmětů a při zacházení s nimi,</a:t>
            </a:r>
            <a:endParaRPr lang="cs-CZ" sz="14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SzPts val="1000"/>
              <a:buFont typeface="Symbol" panose="05050102010706020507" pitchFamily="18" charset="2"/>
              <a:buChar char=""/>
              <a:tabLst>
                <a:tab pos="457200" algn="l"/>
              </a:tabLst>
            </a:pPr>
            <a:r>
              <a:rPr lang="cs-CZ" sz="1400" dirty="0">
                <a:latin typeface="Arial" panose="020B0604020202020204" pitchFamily="34" charset="0"/>
                <a:ea typeface="Times New Roman" panose="02020603050405020304" pitchFamily="18" charset="0"/>
                <a:cs typeface="Arial" panose="020B0604020202020204" pitchFamily="34" charset="0"/>
              </a:rPr>
              <a:t>při nichž hrozí zhroucení konstrukce, staveb nebo pád předmětů,</a:t>
            </a:r>
            <a:endParaRPr lang="cs-CZ" sz="14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SzPts val="1000"/>
              <a:buFont typeface="Symbol" panose="05050102010706020507" pitchFamily="18" charset="2"/>
              <a:buChar char=""/>
              <a:tabLst>
                <a:tab pos="457200" algn="l"/>
              </a:tabLst>
            </a:pPr>
            <a:r>
              <a:rPr lang="cs-CZ" sz="1400" dirty="0">
                <a:latin typeface="Arial" panose="020B0604020202020204" pitchFamily="34" charset="0"/>
                <a:ea typeface="Times New Roman" panose="02020603050405020304" pitchFamily="18" charset="0"/>
                <a:cs typeface="Arial" panose="020B0604020202020204" pitchFamily="34" charset="0"/>
              </a:rPr>
              <a:t>ve výškách nad 1,5 m, nad volnou hloubkou přesahující 1,5 m nebo na souvislé ploše, jejíž sklon od vodorovné roviny je 10 stupňů a větší,</a:t>
            </a:r>
            <a:endParaRPr lang="cs-CZ" sz="14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SzPts val="1000"/>
              <a:buFont typeface="Symbol" panose="05050102010706020507" pitchFamily="18" charset="2"/>
              <a:buChar char=""/>
              <a:tabLst>
                <a:tab pos="457200" algn="l"/>
              </a:tabLst>
            </a:pPr>
            <a:r>
              <a:rPr lang="cs-CZ" sz="1400" dirty="0">
                <a:latin typeface="Arial" panose="020B0604020202020204" pitchFamily="34" charset="0"/>
                <a:ea typeface="Times New Roman" panose="02020603050405020304" pitchFamily="18" charset="0"/>
                <a:cs typeface="Arial" panose="020B0604020202020204" pitchFamily="34" charset="0"/>
              </a:rPr>
              <a:t>na zařízeních vysokého elektrického napětí,</a:t>
            </a:r>
            <a:endParaRPr lang="cs-CZ" sz="14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SzPts val="1000"/>
              <a:buFont typeface="Symbol" panose="05050102010706020507" pitchFamily="18" charset="2"/>
              <a:buChar char=""/>
              <a:tabLst>
                <a:tab pos="457200" algn="l"/>
              </a:tabLst>
            </a:pPr>
            <a:r>
              <a:rPr lang="cs-CZ" sz="1400" dirty="0">
                <a:latin typeface="Arial" panose="020B0604020202020204" pitchFamily="34" charset="0"/>
                <a:ea typeface="Times New Roman" panose="02020603050405020304" pitchFamily="18" charset="0"/>
                <a:cs typeface="Arial" panose="020B0604020202020204" pitchFamily="34" charset="0"/>
              </a:rPr>
              <a:t>při ošetřování zvířat vyžadujících zvláštní péči podle jiného právního předpisu upravujícího stanovení druhů zvířat vyžadujících zvláštní péči,</a:t>
            </a:r>
            <a:endParaRPr lang="cs-CZ" sz="14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SzPts val="1000"/>
              <a:buFont typeface="Symbol" panose="05050102010706020507" pitchFamily="18" charset="2"/>
              <a:buChar char=""/>
              <a:tabLst>
                <a:tab pos="457200" algn="l"/>
              </a:tabLst>
            </a:pPr>
            <a:r>
              <a:rPr lang="cs-CZ" sz="1400" dirty="0">
                <a:latin typeface="Arial" panose="020B0604020202020204" pitchFamily="34" charset="0"/>
                <a:ea typeface="Times New Roman" panose="02020603050405020304" pitchFamily="18" charset="0"/>
                <a:cs typeface="Arial" panose="020B0604020202020204" pitchFamily="34" charset="0"/>
              </a:rPr>
              <a:t>související s chovem zvířat podle jiného právního předpisu upravujícího způsob organizace práce a pracovních postupů při práci související s chovem zvířat a při porážení zvířat na jatkách,</a:t>
            </a:r>
            <a:endParaRPr lang="cs-CZ" sz="14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SzPts val="1000"/>
              <a:buFont typeface="Symbol" panose="05050102010706020507" pitchFamily="18" charset="2"/>
              <a:buChar char=""/>
              <a:tabLst>
                <a:tab pos="457200" algn="l"/>
              </a:tabLst>
            </a:pPr>
            <a:r>
              <a:rPr lang="cs-CZ" sz="1400" dirty="0">
                <a:latin typeface="Arial" panose="020B0604020202020204" pitchFamily="34" charset="0"/>
                <a:ea typeface="Times New Roman" panose="02020603050405020304" pitchFamily="18" charset="0"/>
                <a:cs typeface="Arial" panose="020B0604020202020204" pitchFamily="34" charset="0"/>
              </a:rPr>
              <a:t>vykonávané v prostoru uzavřených nádob nebo nádrží,</a:t>
            </a:r>
            <a:endParaRPr lang="cs-CZ" sz="14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SzPts val="1000"/>
              <a:buFont typeface="Symbol" panose="05050102010706020507" pitchFamily="18" charset="2"/>
              <a:buChar char=""/>
              <a:tabLst>
                <a:tab pos="457200" algn="l"/>
              </a:tabLst>
            </a:pPr>
            <a:r>
              <a:rPr lang="cs-CZ" sz="1400" dirty="0">
                <a:latin typeface="Arial" panose="020B0604020202020204" pitchFamily="34" charset="0"/>
                <a:ea typeface="Times New Roman" panose="02020603050405020304" pitchFamily="18" charset="0"/>
                <a:cs typeface="Arial" panose="020B0604020202020204" pitchFamily="34" charset="0"/>
              </a:rPr>
              <a:t>při ošetřování pacientů umístěných v uzavřených psychiatrických odděleních,</a:t>
            </a:r>
            <a:endParaRPr lang="cs-CZ" sz="14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SzPts val="1000"/>
              <a:buFont typeface="Symbol" panose="05050102010706020507" pitchFamily="18" charset="2"/>
              <a:buChar char=""/>
              <a:tabLst>
                <a:tab pos="457200" algn="l"/>
              </a:tabLst>
            </a:pPr>
            <a:r>
              <a:rPr lang="cs-CZ" sz="1400" dirty="0">
                <a:latin typeface="Arial" panose="020B0604020202020204" pitchFamily="34" charset="0"/>
                <a:ea typeface="Times New Roman" panose="02020603050405020304" pitchFamily="18" charset="0"/>
                <a:cs typeface="Arial" panose="020B0604020202020204" pitchFamily="34" charset="0"/>
              </a:rPr>
              <a:t>těžební v podzemí.</a:t>
            </a:r>
            <a:endParaRPr lang="cs-CZ" sz="1400" dirty="0">
              <a:effectLst/>
              <a:latin typeface="Arial" panose="020B0604020202020204" pitchFamily="34" charset="0"/>
              <a:ea typeface="Calibri" panose="020F0502020204030204" pitchFamily="34" charset="0"/>
              <a:cs typeface="Arial" panose="020B0604020202020204" pitchFamily="34" charset="0"/>
            </a:endParaRPr>
          </a:p>
        </p:txBody>
      </p:sp>
      <p:pic>
        <p:nvPicPr>
          <p:cNvPr id="7" name="Obrázek 6" descr="zakaz-prace-pc.png"/>
          <p:cNvPicPr>
            <a:picLocks noChangeAspect="1"/>
          </p:cNvPicPr>
          <p:nvPr/>
        </p:nvPicPr>
        <p:blipFill>
          <a:blip r:embed="rId2" cstate="print"/>
          <a:stretch>
            <a:fillRect/>
          </a:stretch>
        </p:blipFill>
        <p:spPr>
          <a:xfrm>
            <a:off x="7452320" y="1052736"/>
            <a:ext cx="770511" cy="770028"/>
          </a:xfrm>
          <a:prstGeom prst="rect">
            <a:avLst/>
          </a:prstGeom>
        </p:spPr>
      </p:pic>
    </p:spTree>
    <p:extLst>
      <p:ext uri="{BB962C8B-B14F-4D97-AF65-F5344CB8AC3E}">
        <p14:creationId xmlns:p14="http://schemas.microsoft.com/office/powerpoint/2010/main" val="1881932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bdélník 13"/>
          <p:cNvSpPr/>
          <p:nvPr/>
        </p:nvSpPr>
        <p:spPr>
          <a:xfrm>
            <a:off x="745401" y="483323"/>
            <a:ext cx="7523881" cy="553357"/>
          </a:xfrm>
          <a:prstGeom prst="rect">
            <a:avLst/>
          </a:prstGeom>
        </p:spPr>
        <p:txBody>
          <a:bodyPr wrap="square">
            <a:spAutoFit/>
          </a:bodyPr>
          <a:lstStyle/>
          <a:p>
            <a:pPr>
              <a:lnSpc>
                <a:spcPct val="107000"/>
              </a:lnSpc>
              <a:spcAft>
                <a:spcPts val="0"/>
              </a:spcAft>
            </a:pPr>
            <a:r>
              <a:rPr lang="cs-CZ"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Příklady prací zakázaných těhotným ženám, </a:t>
            </a:r>
            <a:r>
              <a:rPr lang="cs-CZ" sz="1400" b="1" dirty="0">
                <a:solidFill>
                  <a:srgbClr val="FF0000"/>
                </a:solidFill>
              </a:rPr>
              <a:t>ženám, které kojí a matkám do konce </a:t>
            </a:r>
            <a:br>
              <a:rPr lang="cs-CZ" sz="1400" b="1" dirty="0">
                <a:solidFill>
                  <a:srgbClr val="FF0000"/>
                </a:solidFill>
              </a:rPr>
            </a:br>
            <a:r>
              <a:rPr lang="cs-CZ" sz="1400" b="1" dirty="0">
                <a:solidFill>
                  <a:srgbClr val="FF0000"/>
                </a:solidFill>
              </a:rPr>
              <a:t>9. měsíce od porodu</a:t>
            </a:r>
            <a:endParaRPr lang="cs-CZ"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2" name="Obdélník 1"/>
          <p:cNvSpPr/>
          <p:nvPr/>
        </p:nvSpPr>
        <p:spPr>
          <a:xfrm>
            <a:off x="827584" y="1798334"/>
            <a:ext cx="7632848" cy="4708981"/>
          </a:xfrm>
          <a:prstGeom prst="rect">
            <a:avLst/>
          </a:prstGeom>
          <a:ln w="28575">
            <a:solidFill>
              <a:srgbClr val="FF0000"/>
            </a:solidFill>
          </a:ln>
        </p:spPr>
        <p:txBody>
          <a:bodyPr wrap="square">
            <a:spAutoFit/>
          </a:bodyPr>
          <a:lstStyle/>
          <a:p>
            <a:pPr lvl="0"/>
            <a:r>
              <a:rPr lang="cs-CZ" sz="1200" dirty="0"/>
              <a:t>Zakázány jsou práce:</a:t>
            </a:r>
          </a:p>
          <a:p>
            <a:pPr marL="171450" lvl="0" indent="-171450">
              <a:buFont typeface="Arial" panose="020B0604020202020204" pitchFamily="34" charset="0"/>
              <a:buChar char="•"/>
            </a:pPr>
            <a:r>
              <a:rPr lang="cs-CZ" sz="1200" dirty="0"/>
              <a:t>rizikové tj. zařazené podle zákona č. 258/2000 Sb., ve znění pozdějších předpisů, o veřejném zdraví do kategorií 2R, 3 a 4 s výjimkou: - prací zařazených pro faktor pracovního prostředí – psychická zátěž – práce v noční době,</a:t>
            </a:r>
          </a:p>
          <a:p>
            <a:pPr marL="628650" lvl="1" indent="-171450">
              <a:buFont typeface="Courier New" panose="02070309020205020404" pitchFamily="49" charset="0"/>
              <a:buChar char="o"/>
            </a:pPr>
            <a:r>
              <a:rPr lang="cs-CZ" sz="1200" dirty="0"/>
              <a:t>prací pro faktor pracovního prostředí práce s biologickými činiteli pokud lze u těhotné zaměstnankyně</a:t>
            </a:r>
            <a:br>
              <a:rPr lang="cs-CZ" sz="1200" dirty="0"/>
            </a:br>
            <a:r>
              <a:rPr lang="cs-CZ" sz="1200" dirty="0"/>
              <a:t>prokázat imunitu proti biologickému činiteli, který přichází při dané práci v úvahu, a</a:t>
            </a:r>
          </a:p>
          <a:p>
            <a:pPr marL="628650" lvl="1" indent="-171450">
              <a:buFont typeface="Courier New" panose="02070309020205020404" pitchFamily="49" charset="0"/>
              <a:buChar char="o"/>
            </a:pPr>
            <a:r>
              <a:rPr lang="cs-CZ" sz="1200" dirty="0"/>
              <a:t>prací, pro které podmínky jejich výkonu stanoví právní předpisy upravující využívání jaderné energie </a:t>
            </a:r>
            <a:br>
              <a:rPr lang="cs-CZ" sz="1200" dirty="0"/>
            </a:br>
            <a:r>
              <a:rPr lang="cs-CZ" sz="1200" dirty="0"/>
              <a:t>a ionizující záření,</a:t>
            </a:r>
          </a:p>
          <a:p>
            <a:pPr marL="171450" lvl="0" indent="-171450">
              <a:buFont typeface="Arial" panose="020B0604020202020204" pitchFamily="34" charset="0"/>
              <a:buChar char="•"/>
            </a:pPr>
            <a:r>
              <a:rPr lang="cs-CZ" sz="1200" dirty="0"/>
              <a:t>spojené se zaujímáním pracovní polohy v hlubokém předklonu, vkleče, v dřepu, vleže, ve stoji na špičkách, s rukama nad výškou ramen, s rotací trupu nebo úklony trupu o více než 10 stupňů, jde-li o opakující se pracovní úkony,</a:t>
            </a:r>
          </a:p>
          <a:p>
            <a:pPr marL="171450" lvl="0" indent="-171450">
              <a:buFont typeface="Arial" panose="020B0604020202020204" pitchFamily="34" charset="0"/>
              <a:buChar char="•"/>
            </a:pPr>
            <a:r>
              <a:rPr lang="cs-CZ" sz="1200" dirty="0"/>
              <a:t>při nichž minutový přípustný energetický výdej překračuje 14,5 </a:t>
            </a:r>
            <a:r>
              <a:rPr lang="cs-CZ" sz="1200" dirty="0" err="1"/>
              <a:t>kJ</a:t>
            </a:r>
            <a:r>
              <a:rPr lang="cs-CZ" sz="1200" dirty="0"/>
              <a:t>/minutu a průměrný směnový energetický výdej překračuje 3,4 MJ,</a:t>
            </a:r>
          </a:p>
          <a:p>
            <a:pPr marL="171450" lvl="0" indent="-171450">
              <a:buFont typeface="Arial" panose="020B0604020202020204" pitchFamily="34" charset="0"/>
              <a:buChar char="•"/>
            </a:pPr>
            <a:r>
              <a:rPr lang="cs-CZ" sz="1200" dirty="0"/>
              <a:t>spojené s ruční manipulací s břemenem, jehož hmotnost při občasné manipulaci překračuje 10 kg nebo při časté manipulaci 5 kg,</a:t>
            </a:r>
          </a:p>
          <a:p>
            <a:pPr marL="171450" lvl="0" indent="-171450">
              <a:buFont typeface="Arial" panose="020B0604020202020204" pitchFamily="34" charset="0"/>
              <a:buChar char="•"/>
            </a:pPr>
            <a:r>
              <a:rPr lang="cs-CZ" sz="1200" dirty="0"/>
              <a:t>při nichž směnová kumulativní hmotnost ručně manipulovaného břemene překračuje 2 000 kg za průměrnou směnu,</a:t>
            </a:r>
          </a:p>
          <a:p>
            <a:pPr marL="171450" lvl="0" indent="-171450">
              <a:buFont typeface="Arial" panose="020B0604020202020204" pitchFamily="34" charset="0"/>
              <a:buChar char="•"/>
            </a:pPr>
            <a:r>
              <a:rPr lang="cs-CZ" sz="1200" dirty="0"/>
              <a:t>vykonávané vsedě, spojené s častým zvedáním nebo přenášením břemene o hmotnosti vyšší než 2 kg,</a:t>
            </a:r>
          </a:p>
          <a:p>
            <a:pPr marL="171450" lvl="0" indent="-171450">
              <a:buFont typeface="Arial" panose="020B0604020202020204" pitchFamily="34" charset="0"/>
              <a:buChar char="•"/>
            </a:pPr>
            <a:r>
              <a:rPr lang="cs-CZ" sz="1200" dirty="0"/>
              <a:t>spojené s tlakem na břicho,</a:t>
            </a:r>
          </a:p>
          <a:p>
            <a:pPr marL="171450" lvl="0" indent="-171450">
              <a:buFont typeface="Arial" panose="020B0604020202020204" pitchFamily="34" charset="0"/>
              <a:buChar char="•"/>
            </a:pPr>
            <a:r>
              <a:rPr lang="cs-CZ" sz="1200" dirty="0"/>
              <a:t>při nichž nelze upravit parametry pracovního místa s ohledem na antropometrické změny těla,</a:t>
            </a:r>
          </a:p>
          <a:p>
            <a:pPr marL="171450" lvl="0" indent="-171450">
              <a:buFont typeface="Arial" panose="020B0604020202020204" pitchFamily="34" charset="0"/>
              <a:buChar char="•"/>
            </a:pPr>
            <a:r>
              <a:rPr lang="cs-CZ" sz="1200" dirty="0"/>
              <a:t>vykonávané v pracovní poloze vstoje nebo vsedě s převahou statické složky práce bez možnosti její změny,</a:t>
            </a:r>
          </a:p>
          <a:p>
            <a:pPr marL="171450" lvl="0" indent="-171450">
              <a:buFont typeface="Arial" panose="020B0604020202020204" pitchFamily="34" charset="0"/>
              <a:buChar char="•"/>
            </a:pPr>
            <a:r>
              <a:rPr lang="cs-CZ" sz="1200" dirty="0"/>
              <a:t>vykonávané ve vnuceném pracovním tempu,</a:t>
            </a:r>
          </a:p>
          <a:p>
            <a:pPr marL="171450" lvl="0" indent="-171450">
              <a:buFont typeface="Arial" panose="020B0604020202020204" pitchFamily="34" charset="0"/>
              <a:buChar char="•"/>
            </a:pPr>
            <a:r>
              <a:rPr lang="cs-CZ" sz="1200" dirty="0"/>
              <a:t>při nichž by mohly být vystaveny rázům,</a:t>
            </a:r>
          </a:p>
          <a:p>
            <a:pPr marL="171450" lvl="0" indent="-171450">
              <a:buFont typeface="Arial" panose="020B0604020202020204" pitchFamily="34" charset="0"/>
              <a:buChar char="•"/>
            </a:pPr>
            <a:r>
              <a:rPr lang="cs-CZ" sz="1200" dirty="0"/>
              <a:t>spojené s expozicí celkovým horizontálním nebo vertikálním vibracím, překračujícím přípustný expoziční limit snížený o 10 dB.</a:t>
            </a:r>
          </a:p>
        </p:txBody>
      </p:sp>
      <p:sp>
        <p:nvSpPr>
          <p:cNvPr id="10" name="Obdélník 9"/>
          <p:cNvSpPr/>
          <p:nvPr/>
        </p:nvSpPr>
        <p:spPr>
          <a:xfrm>
            <a:off x="827584" y="1229366"/>
            <a:ext cx="2375971" cy="323165"/>
          </a:xfrm>
          <a:prstGeom prst="rect">
            <a:avLst/>
          </a:prstGeom>
          <a:solidFill>
            <a:srgbClr val="FF0000"/>
          </a:solidFill>
        </p:spPr>
        <p:txBody>
          <a:bodyPr wrap="none">
            <a:spAutoFit/>
          </a:bodyPr>
          <a:lstStyle/>
          <a:p>
            <a:pPr algn="just">
              <a:spcBef>
                <a:spcPts val="900"/>
              </a:spcBef>
              <a:spcAft>
                <a:spcPts val="450"/>
              </a:spcAft>
            </a:pPr>
            <a:r>
              <a:rPr lang="cs-CZ" sz="1500" b="1" kern="0" cap="all"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Pracovní prostředí</a:t>
            </a:r>
          </a:p>
        </p:txBody>
      </p:sp>
      <p:pic>
        <p:nvPicPr>
          <p:cNvPr id="7" name="Obrázek 6" descr="zakaz-prace-pc.png"/>
          <p:cNvPicPr>
            <a:picLocks noChangeAspect="1"/>
          </p:cNvPicPr>
          <p:nvPr/>
        </p:nvPicPr>
        <p:blipFill>
          <a:blip r:embed="rId2" cstate="print"/>
          <a:stretch>
            <a:fillRect/>
          </a:stretch>
        </p:blipFill>
        <p:spPr>
          <a:xfrm>
            <a:off x="7524328" y="908720"/>
            <a:ext cx="770511" cy="770028"/>
          </a:xfrm>
          <a:prstGeom prst="rect">
            <a:avLst/>
          </a:prstGeom>
        </p:spPr>
      </p:pic>
    </p:spTree>
    <p:extLst>
      <p:ext uri="{BB962C8B-B14F-4D97-AF65-F5344CB8AC3E}">
        <p14:creationId xmlns:p14="http://schemas.microsoft.com/office/powerpoint/2010/main" val="2112031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Obdélník 13"/>
          <p:cNvSpPr/>
          <p:nvPr/>
        </p:nvSpPr>
        <p:spPr>
          <a:xfrm>
            <a:off x="745401" y="483323"/>
            <a:ext cx="7523881" cy="553357"/>
          </a:xfrm>
          <a:prstGeom prst="rect">
            <a:avLst/>
          </a:prstGeom>
        </p:spPr>
        <p:txBody>
          <a:bodyPr wrap="square">
            <a:spAutoFit/>
          </a:bodyPr>
          <a:lstStyle/>
          <a:p>
            <a:pPr>
              <a:lnSpc>
                <a:spcPct val="107000"/>
              </a:lnSpc>
              <a:spcAft>
                <a:spcPts val="0"/>
              </a:spcAft>
            </a:pPr>
            <a:r>
              <a:rPr lang="cs-CZ"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Příklady</a:t>
            </a:r>
            <a:r>
              <a:rPr lang="cs-CZ" sz="1400" b="1" dirty="0">
                <a:solidFill>
                  <a:schemeClr val="accent1">
                    <a:lumMod val="20000"/>
                    <a:lumOff val="80000"/>
                  </a:schemeClr>
                </a:solidFill>
                <a:effectLst/>
                <a:latin typeface="Arial" panose="020B0604020202020204" pitchFamily="34" charset="0"/>
                <a:ea typeface="Calibri" panose="020F0502020204030204" pitchFamily="34" charset="0"/>
                <a:cs typeface="Arial" panose="020B0604020202020204" pitchFamily="34" charset="0"/>
              </a:rPr>
              <a:t> </a:t>
            </a:r>
            <a:r>
              <a:rPr lang="cs-CZ"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pracovišť zakázaných těhotným ženám, </a:t>
            </a:r>
            <a:r>
              <a:rPr lang="cs-CZ" sz="1400" b="1" dirty="0">
                <a:solidFill>
                  <a:srgbClr val="FF0000"/>
                </a:solidFill>
              </a:rPr>
              <a:t>ženám, které kojí a matkám do konce 9. měsíce od porodu</a:t>
            </a:r>
            <a:endParaRPr lang="cs-CZ" sz="1400" b="1"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2" name="Obdélník 1"/>
          <p:cNvSpPr/>
          <p:nvPr/>
        </p:nvSpPr>
        <p:spPr>
          <a:xfrm>
            <a:off x="822756" y="2045829"/>
            <a:ext cx="7369169" cy="2031325"/>
          </a:xfrm>
          <a:prstGeom prst="rect">
            <a:avLst/>
          </a:prstGeom>
          <a:ln w="28575">
            <a:solidFill>
              <a:srgbClr val="FF0000"/>
            </a:solidFill>
          </a:ln>
        </p:spPr>
        <p:txBody>
          <a:bodyPr wrap="square">
            <a:spAutoFit/>
          </a:bodyPr>
          <a:lstStyle/>
          <a:p>
            <a:r>
              <a:rPr lang="cs-CZ" sz="1400" dirty="0">
                <a:latin typeface="Arial" panose="020B0604020202020204" pitchFamily="34" charset="0"/>
                <a:ea typeface="Calibri" panose="020F0502020204030204" pitchFamily="34" charset="0"/>
                <a:cs typeface="Arial" panose="020B0604020202020204" pitchFamily="34" charset="0"/>
              </a:rPr>
              <a:t>Těhotným ženám, </a:t>
            </a:r>
            <a:r>
              <a:rPr lang="cs-CZ" sz="1400" dirty="0"/>
              <a:t>ženám, které kojí a matkám do konce 9. měsíce od porodu</a:t>
            </a:r>
            <a:endParaRPr lang="cs-CZ" sz="1400" dirty="0">
              <a:latin typeface="Arial" panose="020B0604020202020204" pitchFamily="34" charset="0"/>
              <a:ea typeface="Calibri" panose="020F0502020204030204" pitchFamily="34" charset="0"/>
              <a:cs typeface="Arial" panose="020B0604020202020204" pitchFamily="34" charset="0"/>
            </a:endParaRPr>
          </a:p>
          <a:p>
            <a:r>
              <a:rPr lang="cs-CZ" sz="1400" dirty="0"/>
              <a:t>je zakázáno pracovat na pracovištích, kde:</a:t>
            </a:r>
          </a:p>
          <a:p>
            <a:pPr marL="285750" lvl="0" indent="-285750">
              <a:buFont typeface="Arial" panose="020B0604020202020204" pitchFamily="34" charset="0"/>
              <a:buChar char="•"/>
            </a:pPr>
            <a:r>
              <a:rPr lang="cs-CZ" sz="1400" dirty="0"/>
              <a:t>je tlak vzduchu vyšší než okolní atmosférický tlak o více než 20 </a:t>
            </a:r>
            <a:r>
              <a:rPr lang="cs-CZ" sz="1400" dirty="0" err="1"/>
              <a:t>kPa</a:t>
            </a:r>
            <a:r>
              <a:rPr lang="cs-CZ" sz="1400" dirty="0"/>
              <a:t>,</a:t>
            </a:r>
          </a:p>
          <a:p>
            <a:pPr marL="285750" lvl="0" indent="-285750">
              <a:buFont typeface="Arial" panose="020B0604020202020204" pitchFamily="34" charset="0"/>
              <a:buChar char="•"/>
            </a:pPr>
            <a:r>
              <a:rPr lang="cs-CZ" sz="1400" dirty="0"/>
              <a:t>je koncentrace kyslíku v ovzduší nižší než 20 % objemových,</a:t>
            </a:r>
          </a:p>
          <a:p>
            <a:pPr marL="285750" lvl="0" indent="-285750">
              <a:buFont typeface="Arial" panose="020B0604020202020204" pitchFamily="34" charset="0"/>
              <a:buChar char="•"/>
            </a:pPr>
            <a:r>
              <a:rPr lang="cs-CZ" sz="1400" dirty="0"/>
              <a:t>obyvatelstvo jiným právním předpisem upravujícím ochranu zdraví před účinky neionizujícího záření,</a:t>
            </a:r>
          </a:p>
          <a:p>
            <a:pPr marL="285750" lvl="0" indent="-285750">
              <a:buFont typeface="Arial" panose="020B0604020202020204" pitchFamily="34" charset="0"/>
              <a:buChar char="•"/>
            </a:pPr>
            <a:r>
              <a:rPr lang="cs-CZ" sz="1400" dirty="0"/>
              <a:t>podle hodnocení zdravotních rizik zaměstnavatelem expozice chemickým látkám nebo směsím nebo biologickým činitelům skupin 2 až 4 může ohrozit jejich zdraví nebo zdraví plodu.</a:t>
            </a:r>
            <a:endParaRPr lang="cs-CZ" sz="14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3" name="Obdélník 12"/>
          <p:cNvSpPr/>
          <p:nvPr/>
        </p:nvSpPr>
        <p:spPr>
          <a:xfrm>
            <a:off x="827584" y="1469517"/>
            <a:ext cx="1487908" cy="323165"/>
          </a:xfrm>
          <a:prstGeom prst="rect">
            <a:avLst/>
          </a:prstGeom>
          <a:solidFill>
            <a:srgbClr val="FF0000"/>
          </a:solidFill>
        </p:spPr>
        <p:txBody>
          <a:bodyPr wrap="none">
            <a:spAutoFit/>
          </a:bodyPr>
          <a:lstStyle/>
          <a:p>
            <a:pPr algn="just">
              <a:spcBef>
                <a:spcPts val="900"/>
              </a:spcBef>
              <a:spcAft>
                <a:spcPts val="450"/>
              </a:spcAft>
            </a:pPr>
            <a:r>
              <a:rPr lang="cs-CZ" sz="1500" b="1" kern="0" cap="all"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Pracoviště</a:t>
            </a:r>
          </a:p>
        </p:txBody>
      </p:sp>
      <p:pic>
        <p:nvPicPr>
          <p:cNvPr id="7" name="Obrázek 6" descr="pracoviste.png"/>
          <p:cNvPicPr>
            <a:picLocks noChangeAspect="1"/>
          </p:cNvPicPr>
          <p:nvPr/>
        </p:nvPicPr>
        <p:blipFill>
          <a:blip r:embed="rId2" cstate="print"/>
          <a:stretch>
            <a:fillRect/>
          </a:stretch>
        </p:blipFill>
        <p:spPr>
          <a:xfrm>
            <a:off x="7396669" y="1052736"/>
            <a:ext cx="703723" cy="703723"/>
          </a:xfrm>
          <a:prstGeom prst="rect">
            <a:avLst/>
          </a:prstGeom>
        </p:spPr>
      </p:pic>
    </p:spTree>
    <p:extLst>
      <p:ext uri="{BB962C8B-B14F-4D97-AF65-F5344CB8AC3E}">
        <p14:creationId xmlns:p14="http://schemas.microsoft.com/office/powerpoint/2010/main" val="3150313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dpis 1"/>
          <p:cNvSpPr>
            <a:spLocks noGrp="1"/>
          </p:cNvSpPr>
          <p:nvPr>
            <p:ph type="ctrTitle"/>
          </p:nvPr>
        </p:nvSpPr>
        <p:spPr>
          <a:xfrm>
            <a:off x="613791" y="548680"/>
            <a:ext cx="7772400" cy="360040"/>
          </a:xfrm>
        </p:spPr>
        <p:txBody>
          <a:bodyPr/>
          <a:lstStyle/>
          <a:p>
            <a:pPr algn="l" eaLnBrk="1" hangingPunct="1"/>
            <a:br>
              <a:rPr lang="cs-CZ" sz="2000" b="1" cap="all" dirty="0">
                <a:solidFill>
                  <a:srgbClr val="0070C0"/>
                </a:solidFill>
                <a:latin typeface="Arial" panose="020B0604020202020204" pitchFamily="34" charset="0"/>
                <a:ea typeface="Calibri" panose="020F0502020204030204" pitchFamily="34" charset="0"/>
                <a:cs typeface="Arial" panose="020B0604020202020204" pitchFamily="34" charset="0"/>
              </a:rPr>
            </a:br>
            <a:br>
              <a:rPr lang="cs-CZ" b="1" dirty="0">
                <a:solidFill>
                  <a:srgbClr val="0070C0"/>
                </a:solidFill>
                <a:latin typeface="Arial" panose="020B0604020202020204" pitchFamily="34" charset="0"/>
                <a:ea typeface="Calibri" panose="020F0502020204030204" pitchFamily="34" charset="0"/>
                <a:cs typeface="Arial" panose="020B0604020202020204" pitchFamily="34" charset="0"/>
              </a:rPr>
            </a:br>
            <a:endParaRPr lang="cs-CZ" dirty="0"/>
          </a:p>
        </p:txBody>
      </p:sp>
      <p:sp>
        <p:nvSpPr>
          <p:cNvPr id="8" name="Obdélník 7"/>
          <p:cNvSpPr/>
          <p:nvPr/>
        </p:nvSpPr>
        <p:spPr>
          <a:xfrm>
            <a:off x="395536" y="1114564"/>
            <a:ext cx="8208911" cy="5554790"/>
          </a:xfrm>
          <a:prstGeom prst="rect">
            <a:avLst/>
          </a:prstGeom>
          <a:solidFill>
            <a:schemeClr val="bg1"/>
          </a:solidFill>
        </p:spPr>
        <p:txBody>
          <a:bodyPr wrap="square">
            <a:spAutoFit/>
          </a:bodyPr>
          <a:lstStyle/>
          <a:p>
            <a:pPr fontAlgn="base">
              <a:lnSpc>
                <a:spcPct val="150000"/>
              </a:lnSpc>
              <a:spcBef>
                <a:spcPts val="600"/>
              </a:spcBef>
              <a:spcAft>
                <a:spcPts val="0"/>
              </a:spcAft>
            </a:pPr>
            <a:r>
              <a:rPr lang="cs-CZ" sz="1100" b="1" kern="1200"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Zákony</a:t>
            </a:r>
            <a:endParaRPr lang="cs-CZ" sz="11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endParaRPr>
          </a:p>
          <a:p>
            <a:pPr marL="171450" indent="-171450" fontAlgn="base">
              <a:lnSpc>
                <a:spcPct val="150000"/>
              </a:lnSpc>
              <a:spcBef>
                <a:spcPts val="600"/>
              </a:spcBef>
              <a:spcAft>
                <a:spcPts val="0"/>
              </a:spcAft>
              <a:buFont typeface="Arial" panose="020B0604020202020204" pitchFamily="34" charset="0"/>
              <a:buChar char="•"/>
            </a:pPr>
            <a:r>
              <a:rPr lang="cs-CZ"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Zákon č. 373/2011 Sb. o specifických zdravotních službách, ve znění pozdějších předpisů</a:t>
            </a:r>
          </a:p>
          <a:p>
            <a:pPr marL="171450" indent="-171450">
              <a:lnSpc>
                <a:spcPct val="150000"/>
              </a:lnSpc>
              <a:spcBef>
                <a:spcPts val="600"/>
              </a:spcBef>
              <a:spcAft>
                <a:spcPts val="0"/>
              </a:spcAft>
              <a:buFont typeface="Arial" panose="020B0604020202020204" pitchFamily="34" charset="0"/>
              <a:buChar char="•"/>
            </a:pPr>
            <a:r>
              <a:rPr lang="cs-CZ"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Zákon č. 372/2011 Sb. o zdravotních službách a podmínkách jejich poskytování (zákon o zdravotních službách), ve znění pozdějších předpisů</a:t>
            </a:r>
            <a:endParaRPr lang="cs-CZ" sz="1100" dirty="0">
              <a:latin typeface="Arial" panose="020B0604020202020204" pitchFamily="34" charset="0"/>
              <a:ea typeface="Times New Roman" panose="02020603050405020304" pitchFamily="18" charset="0"/>
              <a:cs typeface="Arial" panose="020B0604020202020204" pitchFamily="34" charset="0"/>
            </a:endParaRPr>
          </a:p>
          <a:p>
            <a:pPr marL="171450" indent="-171450">
              <a:lnSpc>
                <a:spcPct val="150000"/>
              </a:lnSpc>
              <a:spcBef>
                <a:spcPts val="600"/>
              </a:spcBef>
              <a:spcAft>
                <a:spcPts val="0"/>
              </a:spcAft>
              <a:buFont typeface="Arial" panose="020B0604020202020204" pitchFamily="34" charset="0"/>
              <a:buChar char="•"/>
            </a:pPr>
            <a:r>
              <a:rPr lang="cs-CZ"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Zákon č. 309/2006 Sb., kterým se upravují další požadavky bezpečnosti a ochrany zdraví při práci v pracovněprávních vztazích a o zajištění bezpečnosti a ochrany zdraví při činnosti nebo poskytování služeb mimo pracovněprávní vztahy (zákon o zajištění dalších podmínek bezpečnosti a ochrany zdraví při práci), ve znění pozdějších předpisů</a:t>
            </a:r>
            <a:endParaRPr lang="cs-CZ" sz="1100" dirty="0">
              <a:latin typeface="Arial" panose="020B0604020202020204" pitchFamily="34" charset="0"/>
              <a:ea typeface="Times New Roman" panose="02020603050405020304" pitchFamily="18" charset="0"/>
              <a:cs typeface="Arial" panose="020B0604020202020204" pitchFamily="34" charset="0"/>
            </a:endParaRPr>
          </a:p>
          <a:p>
            <a:pPr marL="171450" indent="-171450">
              <a:lnSpc>
                <a:spcPct val="150000"/>
              </a:lnSpc>
              <a:spcBef>
                <a:spcPts val="600"/>
              </a:spcBef>
              <a:spcAft>
                <a:spcPts val="0"/>
              </a:spcAft>
              <a:buFont typeface="Arial" panose="020B0604020202020204" pitchFamily="34" charset="0"/>
              <a:buChar char="•"/>
            </a:pPr>
            <a:r>
              <a:rPr lang="cs-CZ" sz="1100" b="1" kern="1200" dirty="0">
                <a:effectLst/>
                <a:latin typeface="Arial" panose="020B0604020202020204" pitchFamily="34" charset="0"/>
                <a:ea typeface="Times New Roman" panose="02020603050405020304" pitchFamily="18" charset="0"/>
                <a:cs typeface="Arial" panose="020B0604020202020204" pitchFamily="34" charset="0"/>
              </a:rPr>
              <a:t>Zákon č. 262/2006 Sb. zákoník práce, ve znění pozdějších předpisů</a:t>
            </a:r>
            <a:endParaRPr lang="cs-CZ" sz="1100" b="1" dirty="0">
              <a:latin typeface="Arial" panose="020B0604020202020204" pitchFamily="34" charset="0"/>
              <a:ea typeface="Times New Roman" panose="02020603050405020304" pitchFamily="18" charset="0"/>
              <a:cs typeface="Arial" panose="020B0604020202020204" pitchFamily="34" charset="0"/>
            </a:endParaRPr>
          </a:p>
          <a:p>
            <a:pPr marL="171450" indent="-171450" fontAlgn="base">
              <a:lnSpc>
                <a:spcPct val="150000"/>
              </a:lnSpc>
              <a:spcBef>
                <a:spcPts val="600"/>
              </a:spcBef>
              <a:spcAft>
                <a:spcPts val="0"/>
              </a:spcAft>
              <a:buFont typeface="Arial" panose="020B0604020202020204" pitchFamily="34" charset="0"/>
              <a:buChar char="•"/>
            </a:pPr>
            <a:r>
              <a:rPr lang="cs-CZ"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Zákon č. 251/2005 Sb. o inspekci práce, ve znění pozdějších předpisů</a:t>
            </a:r>
          </a:p>
          <a:p>
            <a:pPr marL="171450" indent="-171450">
              <a:lnSpc>
                <a:spcPct val="150000"/>
              </a:lnSpc>
              <a:spcBef>
                <a:spcPts val="600"/>
              </a:spcBef>
              <a:spcAft>
                <a:spcPts val="0"/>
              </a:spcAft>
              <a:buFont typeface="Arial" panose="020B0604020202020204" pitchFamily="34" charset="0"/>
              <a:buChar char="•"/>
            </a:pPr>
            <a:r>
              <a:rPr lang="cs-CZ"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Zákon č. 561/2004 Sb., o předškolním, základním, středním, vyšším odborném a jiném vzdělávání (školský zákon), ve znění pozdějších předpisů</a:t>
            </a:r>
            <a:endParaRPr lang="cs-CZ" sz="1100" dirty="0">
              <a:latin typeface="Arial" panose="020B0604020202020204" pitchFamily="34" charset="0"/>
              <a:ea typeface="Times New Roman" panose="02020603050405020304" pitchFamily="18" charset="0"/>
              <a:cs typeface="Arial" panose="020B0604020202020204" pitchFamily="34" charset="0"/>
            </a:endParaRPr>
          </a:p>
          <a:p>
            <a:pPr marL="171450" indent="-171450" fontAlgn="base">
              <a:lnSpc>
                <a:spcPct val="150000"/>
              </a:lnSpc>
              <a:spcBef>
                <a:spcPts val="600"/>
              </a:spcBef>
              <a:spcAft>
                <a:spcPts val="0"/>
              </a:spcAft>
              <a:buFont typeface="Arial" panose="020B0604020202020204" pitchFamily="34" charset="0"/>
              <a:buChar char="•"/>
            </a:pPr>
            <a:r>
              <a:rPr lang="cs-CZ"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Zákon č. 435/2004 Sb. o zaměstnanosti, ve znění pozdějších předpisů</a:t>
            </a:r>
          </a:p>
          <a:p>
            <a:pPr marL="171450" indent="-171450">
              <a:lnSpc>
                <a:spcPct val="150000"/>
              </a:lnSpc>
              <a:spcBef>
                <a:spcPts val="600"/>
              </a:spcBef>
              <a:spcAft>
                <a:spcPts val="0"/>
              </a:spcAft>
              <a:buFont typeface="Arial" panose="020B0604020202020204" pitchFamily="34" charset="0"/>
              <a:buChar char="•"/>
            </a:pPr>
            <a:r>
              <a:rPr lang="cs-CZ"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Zákon č. 258/2000 Sb. o ochraně veřejného zdraví o zaměstnanosti, ve znění pozdějších předpisů</a:t>
            </a:r>
            <a:endParaRPr lang="cs-CZ" sz="1100" dirty="0">
              <a:latin typeface="Arial" panose="020B0604020202020204" pitchFamily="34" charset="0"/>
              <a:ea typeface="Times New Roman" panose="02020603050405020304" pitchFamily="18" charset="0"/>
              <a:cs typeface="Arial" panose="020B0604020202020204" pitchFamily="34" charset="0"/>
            </a:endParaRPr>
          </a:p>
          <a:p>
            <a:pPr fontAlgn="base">
              <a:lnSpc>
                <a:spcPct val="150000"/>
              </a:lnSpc>
              <a:spcBef>
                <a:spcPts val="600"/>
              </a:spcBef>
              <a:spcAft>
                <a:spcPts val="0"/>
              </a:spcAft>
            </a:pPr>
            <a:endParaRPr lang="cs-CZ"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fontAlgn="base">
              <a:lnSpc>
                <a:spcPct val="150000"/>
              </a:lnSpc>
              <a:spcBef>
                <a:spcPts val="600"/>
              </a:spcBef>
              <a:spcAft>
                <a:spcPts val="0"/>
              </a:spcAft>
            </a:pPr>
            <a:r>
              <a:rPr lang="cs-CZ" sz="1100" b="1" kern="1200"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Nařízení vlády</a:t>
            </a:r>
            <a:endParaRPr lang="cs-CZ" sz="11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endParaRPr>
          </a:p>
          <a:p>
            <a:pPr marL="171450" indent="-171450">
              <a:lnSpc>
                <a:spcPct val="150000"/>
              </a:lnSpc>
              <a:spcBef>
                <a:spcPts val="600"/>
              </a:spcBef>
              <a:spcAft>
                <a:spcPts val="0"/>
              </a:spcAft>
              <a:buFont typeface="Arial" panose="020B0604020202020204" pitchFamily="34" charset="0"/>
              <a:buChar char="•"/>
            </a:pPr>
            <a:r>
              <a:rPr lang="cs-CZ" sz="1100" b="1" dirty="0">
                <a:solidFill>
                  <a:srgbClr val="000000"/>
                </a:solidFill>
                <a:latin typeface="Arial" panose="020B0604020202020204" pitchFamily="34" charset="0"/>
                <a:ea typeface="Times New Roman" panose="02020603050405020304" pitchFamily="18" charset="0"/>
                <a:cs typeface="Arial" panose="020B0604020202020204" pitchFamily="34" charset="0"/>
              </a:rPr>
              <a:t>Nařízení vlády č. 361/2007 Sb., kterým se stanoví podmínky ochrany zdraví při práci, ve znění pozdějších předpisů</a:t>
            </a:r>
          </a:p>
          <a:p>
            <a:pPr marL="171450" indent="-171450">
              <a:lnSpc>
                <a:spcPct val="150000"/>
              </a:lnSpc>
              <a:spcBef>
                <a:spcPts val="600"/>
              </a:spcBef>
              <a:spcAft>
                <a:spcPts val="0"/>
              </a:spcAft>
              <a:buFont typeface="Arial" panose="020B0604020202020204" pitchFamily="34" charset="0"/>
              <a:buChar char="•"/>
            </a:pPr>
            <a:r>
              <a:rPr lang="cs-CZ" sz="1100" dirty="0">
                <a:solidFill>
                  <a:srgbClr val="000000"/>
                </a:solidFill>
                <a:latin typeface="Arial" panose="020B0604020202020204" pitchFamily="34" charset="0"/>
                <a:ea typeface="Times New Roman" panose="02020603050405020304" pitchFamily="18" charset="0"/>
                <a:cs typeface="Arial" panose="020B0604020202020204" pitchFamily="34" charset="0"/>
              </a:rPr>
              <a:t>Nařízení vlády č. 567/2006 Sb., o minimální mzdě, o nejnižších úrovních zaručené mzdy, o vymezení ztíženého pracovního prostředí a o výši příplatku ke mzdě za práci ve ztíženém pracovním prostředí, ve znění pozdějších předpisů </a:t>
            </a:r>
            <a:endParaRPr lang="cs-CZ" sz="800" kern="1200" dirty="0">
              <a:solidFill>
                <a:srgbClr val="000000"/>
              </a:solidFill>
              <a:effectLst/>
              <a:latin typeface="Arial" panose="020B0604020202020204" pitchFamily="34" charset="0"/>
              <a:ea typeface="Times New Roman" panose="02020603050405020304" pitchFamily="18" charset="0"/>
            </a:endParaRPr>
          </a:p>
        </p:txBody>
      </p:sp>
      <p:sp>
        <p:nvSpPr>
          <p:cNvPr id="2" name="Obdélník 1"/>
          <p:cNvSpPr/>
          <p:nvPr/>
        </p:nvSpPr>
        <p:spPr>
          <a:xfrm>
            <a:off x="395536" y="457644"/>
            <a:ext cx="7630374" cy="369332"/>
          </a:xfrm>
          <a:prstGeom prst="rect">
            <a:avLst/>
          </a:prstGeom>
        </p:spPr>
        <p:txBody>
          <a:bodyPr wrap="square">
            <a:spAutoFit/>
          </a:bodyPr>
          <a:lstStyle/>
          <a:p>
            <a:r>
              <a:rPr lang="cs-CZ" b="1" cap="all" dirty="0">
                <a:solidFill>
                  <a:srgbClr val="0070C0"/>
                </a:solidFill>
                <a:latin typeface="Arial" panose="020B0604020202020204" pitchFamily="34" charset="0"/>
                <a:ea typeface="Calibri" panose="020F0502020204030204" pitchFamily="34" charset="0"/>
                <a:cs typeface="Arial" panose="020B0604020202020204" pitchFamily="34" charset="0"/>
              </a:rPr>
              <a:t>2.3 </a:t>
            </a:r>
            <a:r>
              <a:rPr lang="cs-CZ" b="1" dirty="0">
                <a:solidFill>
                  <a:srgbClr val="0070C0"/>
                </a:solidFill>
                <a:latin typeface="Arial" panose="020B0604020202020204" pitchFamily="34" charset="0"/>
                <a:ea typeface="Calibri" panose="020F0502020204030204" pitchFamily="34" charset="0"/>
                <a:cs typeface="Arial" panose="020B0604020202020204" pitchFamily="34" charset="0"/>
              </a:rPr>
              <a:t>Vybrané právní předpisy k BOZP a zaměstnávání žen </a:t>
            </a:r>
            <a:endParaRPr lang="cs-CZ" dirty="0"/>
          </a:p>
        </p:txBody>
      </p:sp>
      <p:pic>
        <p:nvPicPr>
          <p:cNvPr id="9" name="Obrázek 8"/>
          <p:cNvPicPr>
            <a:picLocks noChangeAspect="1"/>
          </p:cNvPicPr>
          <p:nvPr/>
        </p:nvPicPr>
        <p:blipFill>
          <a:blip r:embed="rId3" cstate="print"/>
          <a:stretch>
            <a:fillRect/>
          </a:stretch>
        </p:blipFill>
        <p:spPr>
          <a:xfrm>
            <a:off x="7934562" y="195666"/>
            <a:ext cx="669391" cy="1066067"/>
          </a:xfrm>
          <a:prstGeom prst="rect">
            <a:avLst/>
          </a:prstGeom>
        </p:spPr>
      </p:pic>
    </p:spTree>
    <p:extLst>
      <p:ext uri="{BB962C8B-B14F-4D97-AF65-F5344CB8AC3E}">
        <p14:creationId xmlns:p14="http://schemas.microsoft.com/office/powerpoint/2010/main" val="2709340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dpis 1"/>
          <p:cNvSpPr>
            <a:spLocks noGrp="1"/>
          </p:cNvSpPr>
          <p:nvPr>
            <p:ph type="ctrTitle"/>
          </p:nvPr>
        </p:nvSpPr>
        <p:spPr>
          <a:xfrm>
            <a:off x="613791" y="548680"/>
            <a:ext cx="7772400" cy="360040"/>
          </a:xfrm>
        </p:spPr>
        <p:txBody>
          <a:bodyPr/>
          <a:lstStyle/>
          <a:p>
            <a:pPr algn="l" eaLnBrk="1" hangingPunct="1"/>
            <a:br>
              <a:rPr lang="cs-CZ" sz="2000" b="1" cap="all" dirty="0">
                <a:solidFill>
                  <a:srgbClr val="0070C0"/>
                </a:solidFill>
                <a:latin typeface="Arial" panose="020B0604020202020204" pitchFamily="34" charset="0"/>
                <a:ea typeface="Calibri" panose="020F0502020204030204" pitchFamily="34" charset="0"/>
                <a:cs typeface="Arial" panose="020B0604020202020204" pitchFamily="34" charset="0"/>
              </a:rPr>
            </a:br>
            <a:br>
              <a:rPr lang="cs-CZ" b="1" dirty="0">
                <a:solidFill>
                  <a:srgbClr val="0070C0"/>
                </a:solidFill>
                <a:latin typeface="Arial" panose="020B0604020202020204" pitchFamily="34" charset="0"/>
                <a:ea typeface="Calibri" panose="020F0502020204030204" pitchFamily="34" charset="0"/>
                <a:cs typeface="Arial" panose="020B0604020202020204" pitchFamily="34" charset="0"/>
              </a:rPr>
            </a:br>
            <a:endParaRPr lang="cs-CZ" dirty="0"/>
          </a:p>
        </p:txBody>
      </p:sp>
      <p:sp>
        <p:nvSpPr>
          <p:cNvPr id="8" name="Obdélník 7"/>
          <p:cNvSpPr/>
          <p:nvPr/>
        </p:nvSpPr>
        <p:spPr>
          <a:xfrm>
            <a:off x="430405" y="425852"/>
            <a:ext cx="8208911" cy="4192879"/>
          </a:xfrm>
          <a:prstGeom prst="rect">
            <a:avLst/>
          </a:prstGeom>
          <a:solidFill>
            <a:schemeClr val="bg1"/>
          </a:solidFill>
        </p:spPr>
        <p:txBody>
          <a:bodyPr wrap="square">
            <a:spAutoFit/>
          </a:bodyPr>
          <a:lstStyle/>
          <a:p>
            <a:pPr>
              <a:spcAft>
                <a:spcPts val="0"/>
              </a:spcAft>
            </a:pPr>
            <a:r>
              <a:rPr lang="cs-CZ" b="1" dirty="0">
                <a:solidFill>
                  <a:srgbClr val="0070C0"/>
                </a:solidFill>
                <a:latin typeface="Arial" panose="020B0604020202020204" pitchFamily="34" charset="0"/>
                <a:ea typeface="Calibri" panose="020F0502020204030204" pitchFamily="34" charset="0"/>
                <a:cs typeface="Arial" panose="020B0604020202020204" pitchFamily="34" charset="0"/>
              </a:rPr>
              <a:t>Vybrané právní předpisy k BOZP a zaměstnávání žen – pokračování</a:t>
            </a:r>
          </a:p>
          <a:p>
            <a:pPr>
              <a:spcAft>
                <a:spcPts val="0"/>
              </a:spcAft>
            </a:pPr>
            <a:endParaRPr lang="cs-CZ" sz="1100" b="1" kern="1200" dirty="0">
              <a:solidFill>
                <a:srgbClr val="0070C0"/>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50000"/>
              </a:lnSpc>
              <a:spcBef>
                <a:spcPts val="600"/>
              </a:spcBef>
              <a:spcAft>
                <a:spcPts val="0"/>
              </a:spcAft>
            </a:pPr>
            <a:r>
              <a:rPr lang="cs-CZ" sz="1100" b="1" kern="1200"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Vyhlášky</a:t>
            </a:r>
            <a:endParaRPr lang="cs-CZ" sz="11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endParaRPr>
          </a:p>
          <a:p>
            <a:pPr marL="171450" indent="-171450" fontAlgn="base">
              <a:lnSpc>
                <a:spcPct val="150000"/>
              </a:lnSpc>
              <a:spcBef>
                <a:spcPts val="600"/>
              </a:spcBef>
              <a:spcAft>
                <a:spcPts val="0"/>
              </a:spcAft>
              <a:buFont typeface="Arial" panose="020B0604020202020204" pitchFamily="34" charset="0"/>
              <a:buChar char="•"/>
            </a:pPr>
            <a:r>
              <a:rPr lang="cs-CZ"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Vyhláška č. 61/2018 Sb., o seznamu nebezpečných chemických látek, směsí a prachů a podmínkách nakládání </a:t>
            </a:r>
            <a:br>
              <a:rPr lang="cs-CZ"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br>
            <a:r>
              <a:rPr lang="cs-CZ"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 nebezpečnými chemickými látkami a směsmi a podmínkách výkonu činností spojených s nebezpečnou expozicí prachů</a:t>
            </a:r>
          </a:p>
          <a:p>
            <a:pPr marL="171450" indent="-171450" fontAlgn="base">
              <a:lnSpc>
                <a:spcPct val="150000"/>
              </a:lnSpc>
              <a:spcBef>
                <a:spcPts val="600"/>
              </a:spcBef>
              <a:spcAft>
                <a:spcPts val="0"/>
              </a:spcAft>
              <a:buFont typeface="Arial" panose="020B0604020202020204" pitchFamily="34" charset="0"/>
              <a:buChar char="•"/>
            </a:pPr>
            <a:r>
              <a:rPr lang="cs-CZ" sz="1100" b="1" kern="1200" dirty="0">
                <a:effectLst/>
                <a:latin typeface="Arial" panose="020B0604020202020204" pitchFamily="34" charset="0"/>
                <a:ea typeface="Times New Roman" panose="02020603050405020304" pitchFamily="18" charset="0"/>
                <a:cs typeface="Arial" panose="020B0604020202020204" pitchFamily="34" charset="0"/>
              </a:rPr>
              <a:t>Vyhláška č. 180/2015 Sb., o pracích a pracovištích, které jsou zakázány těhotným zaměstnankyním, zaměstnankyním, které kojí, a zaměstnankyním-matkám do konce devátého měsíce po porodu, o pracích a pracovištích, které jsou zakázány mladistvým zaměstnancům, a o podmínkách, za nichž mohou mladiství zaměstnanci výjimečně tyto práce konat z důvodu přípravy na povolání (vyhláška o zakázaných pracích a pracovištích)</a:t>
            </a:r>
          </a:p>
          <a:p>
            <a:pPr marL="171450" indent="-171450">
              <a:lnSpc>
                <a:spcPct val="150000"/>
              </a:lnSpc>
              <a:spcBef>
                <a:spcPts val="600"/>
              </a:spcBef>
              <a:spcAft>
                <a:spcPts val="0"/>
              </a:spcAft>
              <a:buFont typeface="Arial" panose="020B0604020202020204" pitchFamily="34" charset="0"/>
              <a:buChar char="•"/>
            </a:pPr>
            <a:r>
              <a:rPr lang="cs-CZ" sz="1100" dirty="0">
                <a:latin typeface="Arial" panose="020B0604020202020204" pitchFamily="34" charset="0"/>
                <a:ea typeface="Times New Roman" panose="02020603050405020304" pitchFamily="18" charset="0"/>
                <a:cs typeface="Arial" panose="020B0604020202020204" pitchFamily="34" charset="0"/>
              </a:rPr>
              <a:t>Vyhláška č. 79/2013 Sb., o provedení některých ustanovení zákona č. 373/2011 Sb., o specifických zdravotních službách, (vyhláška o pracovnělékařských službách a některých druzích posudkové péče)</a:t>
            </a:r>
          </a:p>
          <a:p>
            <a:pPr marL="171450" indent="-171450">
              <a:lnSpc>
                <a:spcPct val="150000"/>
              </a:lnSpc>
              <a:spcBef>
                <a:spcPts val="600"/>
              </a:spcBef>
              <a:spcAft>
                <a:spcPts val="0"/>
              </a:spcAft>
              <a:buFont typeface="Arial" panose="020B0604020202020204" pitchFamily="34" charset="0"/>
              <a:buChar char="•"/>
            </a:pPr>
            <a:r>
              <a:rPr lang="cs-CZ" sz="1100" dirty="0">
                <a:latin typeface="Arial" panose="020B0604020202020204" pitchFamily="34" charset="0"/>
                <a:ea typeface="Times New Roman" panose="02020603050405020304" pitchFamily="18" charset="0"/>
                <a:cs typeface="Arial" panose="020B0604020202020204" pitchFamily="34" charset="0"/>
              </a:rPr>
              <a:t>Vyhláška č. 432/2003 Sb., kterou se stanoví podmínky pro zařazování prací do kategorií, limitní hodnoty ukazatelů biologických expozičních testů, podmínky odběru biologického materiálu pro provádění biologických expozičních testů a náležitosti hlášení prací s azbestem a biologickými činiteli, ve znění pozdějších předpisů</a:t>
            </a:r>
            <a:br>
              <a:rPr lang="cs-CZ" sz="1100" dirty="0">
                <a:latin typeface="Arial" panose="020B0604020202020204" pitchFamily="34" charset="0"/>
                <a:ea typeface="Times New Roman" panose="02020603050405020304" pitchFamily="18" charset="0"/>
                <a:cs typeface="Arial" panose="020B0604020202020204" pitchFamily="34" charset="0"/>
              </a:rPr>
            </a:br>
            <a:endParaRPr lang="cs-CZ" sz="1100" dirty="0">
              <a:effectLst/>
              <a:latin typeface="Arial" panose="020B0604020202020204" pitchFamily="34" charset="0"/>
              <a:ea typeface="Times New Roman" panose="02020603050405020304" pitchFamily="18" charset="0"/>
              <a:cs typeface="Arial" panose="020B0604020202020204" pitchFamily="34" charset="0"/>
            </a:endParaRPr>
          </a:p>
        </p:txBody>
      </p:sp>
      <p:pic>
        <p:nvPicPr>
          <p:cNvPr id="9" name="Obrázek 8"/>
          <p:cNvPicPr>
            <a:picLocks noChangeAspect="1"/>
          </p:cNvPicPr>
          <p:nvPr/>
        </p:nvPicPr>
        <p:blipFill>
          <a:blip r:embed="rId3" cstate="print"/>
          <a:stretch>
            <a:fillRect/>
          </a:stretch>
        </p:blipFill>
        <p:spPr>
          <a:xfrm>
            <a:off x="8007065" y="188640"/>
            <a:ext cx="669391" cy="1066067"/>
          </a:xfrm>
          <a:prstGeom prst="rect">
            <a:avLst/>
          </a:prstGeom>
        </p:spPr>
      </p:pic>
    </p:spTree>
    <p:extLst>
      <p:ext uri="{BB962C8B-B14F-4D97-AF65-F5344CB8AC3E}">
        <p14:creationId xmlns:p14="http://schemas.microsoft.com/office/powerpoint/2010/main" val="2079446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616247" y="551150"/>
            <a:ext cx="5210081" cy="400110"/>
          </a:xfrm>
          <a:prstGeom prst="rect">
            <a:avLst/>
          </a:prstGeom>
        </p:spPr>
        <p:txBody>
          <a:bodyPr wrap="none">
            <a:spAutoFit/>
          </a:bodyPr>
          <a:lstStyle/>
          <a:p>
            <a:pPr algn="just">
              <a:spcBef>
                <a:spcPts val="900"/>
              </a:spcBef>
              <a:spcAft>
                <a:spcPts val="450"/>
              </a:spcAft>
            </a:pPr>
            <a:r>
              <a:rPr lang="cs-CZ" sz="2000" b="1" kern="0" cap="all" dirty="0">
                <a:solidFill>
                  <a:srgbClr val="0070C0"/>
                </a:solidFill>
                <a:latin typeface="Arial" panose="020B0604020202020204" pitchFamily="34" charset="0"/>
                <a:ea typeface="Times New Roman" panose="02020603050405020304" pitchFamily="18" charset="0"/>
                <a:cs typeface="Arial" panose="020B0604020202020204" pitchFamily="34" charset="0"/>
              </a:rPr>
              <a:t>1 Specifické skupiny zaměstnanců</a:t>
            </a:r>
            <a:endParaRPr lang="cs-CZ" sz="2000" b="1" kern="0" dirty="0">
              <a:solidFill>
                <a:srgbClr val="0070C0"/>
              </a:solidFill>
              <a:latin typeface="Arial" panose="020B0604020202020204" pitchFamily="34" charset="0"/>
              <a:ea typeface="Times New Roman" panose="02020603050405020304" pitchFamily="18" charset="0"/>
              <a:cs typeface="Arial" panose="020B0604020202020204" pitchFamily="34" charset="0"/>
            </a:endParaRPr>
          </a:p>
        </p:txBody>
      </p:sp>
      <p:sp>
        <p:nvSpPr>
          <p:cNvPr id="13" name="Obdélník 12"/>
          <p:cNvSpPr/>
          <p:nvPr/>
        </p:nvSpPr>
        <p:spPr>
          <a:xfrm>
            <a:off x="592901" y="3966025"/>
            <a:ext cx="7795449" cy="2246769"/>
          </a:xfrm>
          <a:prstGeom prst="rect">
            <a:avLst/>
          </a:prstGeom>
        </p:spPr>
        <p:txBody>
          <a:bodyPr wrap="square">
            <a:spAutoFit/>
          </a:bodyPr>
          <a:lstStyle/>
          <a:p>
            <a:pPr algn="just"/>
            <a:r>
              <a:rPr lang="cs-CZ" sz="1400" dirty="0">
                <a:latin typeface="Arial" panose="020B0604020202020204" pitchFamily="34" charset="0"/>
                <a:cs typeface="Arial" panose="020B0604020202020204" pitchFamily="34" charset="0"/>
              </a:rPr>
              <a:t>S riziky se setkáváme dnes a denně v běžném životě (riziko pádu ze schodů, zakopnutí, dopravní nehoda</a:t>
            </a:r>
            <a:r>
              <a:rPr lang="cs-CZ" sz="1400">
                <a:latin typeface="Arial" panose="020B0604020202020204" pitchFamily="34" charset="0"/>
                <a:cs typeface="Arial" panose="020B0604020202020204" pitchFamily="34" charset="0"/>
              </a:rPr>
              <a:t>, pořezání </a:t>
            </a:r>
            <a:r>
              <a:rPr lang="cs-CZ" sz="1400" dirty="0">
                <a:latin typeface="Arial" panose="020B0604020202020204" pitchFamily="34" charset="0"/>
                <a:cs typeface="Arial" panose="020B0604020202020204" pitchFamily="34" charset="0"/>
              </a:rPr>
              <a:t>atd.).</a:t>
            </a:r>
          </a:p>
          <a:p>
            <a:pPr algn="just"/>
            <a:endParaRPr lang="cs-CZ" sz="1400" dirty="0">
              <a:latin typeface="Arial" panose="020B0604020202020204" pitchFamily="34" charset="0"/>
              <a:cs typeface="Arial" panose="020B0604020202020204" pitchFamily="34" charset="0"/>
            </a:endParaRPr>
          </a:p>
          <a:p>
            <a:pPr algn="just"/>
            <a:r>
              <a:rPr lang="cs-CZ" sz="1400" dirty="0">
                <a:latin typeface="Arial" panose="020B0604020202020204" pitchFamily="34" charset="0"/>
                <a:cs typeface="Arial" panose="020B0604020202020204" pitchFamily="34" charset="0"/>
              </a:rPr>
              <a:t>S riziky se setkáme i jako zaměstnanci, pracovníci mimo pracovněprávní vztahy (fyzicky podnikající osoby - OSVČ) nebo zaměstnavatelé. Každá práce nebo pracovní činnost má svá rizika. Zákoník práce mluví o „</a:t>
            </a:r>
            <a:r>
              <a:rPr lang="cs-CZ" sz="1400" dirty="0">
                <a:latin typeface="Arial" panose="020B0604020202020204" pitchFamily="34" charset="0"/>
                <a:ea typeface="Times New Roman" panose="02020603050405020304" pitchFamily="18" charset="0"/>
                <a:cs typeface="Arial" panose="020B0604020202020204" pitchFamily="34" charset="0"/>
              </a:rPr>
              <a:t>rizicích možného ohrožení života a zdraví zaměstnanců, která se týkají výkonu práce“. </a:t>
            </a:r>
          </a:p>
          <a:p>
            <a:pPr algn="just"/>
            <a:r>
              <a:rPr lang="cs-CZ" sz="1400" dirty="0">
                <a:latin typeface="Arial" panose="020B0604020202020204" pitchFamily="34" charset="0"/>
                <a:ea typeface="Times New Roman" panose="02020603050405020304" pitchFamily="18" charset="0"/>
                <a:cs typeface="Arial" panose="020B0604020202020204" pitchFamily="34" charset="0"/>
              </a:rPr>
              <a:t>Všichni pracovníci nejsou vystavováni stejným rizikům a </a:t>
            </a:r>
            <a:r>
              <a:rPr lang="cs-CZ" sz="1400" b="1" dirty="0">
                <a:latin typeface="Arial" panose="020B0604020202020204" pitchFamily="34" charset="0"/>
                <a:ea typeface="Times New Roman" panose="02020603050405020304" pitchFamily="18" charset="0"/>
                <a:cs typeface="Arial" panose="020B0604020202020204" pitchFamily="34" charset="0"/>
              </a:rPr>
              <a:t>některé skupiny pracovníků </a:t>
            </a:r>
            <a:r>
              <a:rPr lang="cs-CZ" sz="1400" dirty="0">
                <a:latin typeface="Arial" panose="020B0604020202020204" pitchFamily="34" charset="0"/>
                <a:ea typeface="Times New Roman" panose="02020603050405020304" pitchFamily="18" charset="0"/>
                <a:cs typeface="Arial" panose="020B0604020202020204" pitchFamily="34" charset="0"/>
              </a:rPr>
              <a:t>(specifické skupiny pracovníků) </a:t>
            </a:r>
            <a:r>
              <a:rPr lang="cs-CZ" sz="1400" b="1" dirty="0">
                <a:latin typeface="Arial" panose="020B0604020202020204" pitchFamily="34" charset="0"/>
                <a:ea typeface="Times New Roman" panose="02020603050405020304" pitchFamily="18" charset="0"/>
                <a:cs typeface="Arial" panose="020B0604020202020204" pitchFamily="34" charset="0"/>
              </a:rPr>
              <a:t>jsou vystavovány zvýšeným rizikům</a:t>
            </a:r>
            <a:r>
              <a:rPr lang="cs-CZ" sz="1400" dirty="0">
                <a:latin typeface="Arial" panose="020B0604020202020204" pitchFamily="34" charset="0"/>
                <a:ea typeface="Times New Roman" panose="02020603050405020304" pitchFamily="18" charset="0"/>
                <a:cs typeface="Arial" panose="020B0604020202020204" pitchFamily="34" charset="0"/>
              </a:rPr>
              <a:t> (nebo pro ně platí zvláštní požadavky). </a:t>
            </a:r>
            <a:r>
              <a:rPr lang="cs-CZ" sz="1400" dirty="0">
                <a:solidFill>
                  <a:srgbClr val="0070C0"/>
                </a:solidFill>
                <a:latin typeface="Arial" panose="020B0604020202020204" pitchFamily="34" charset="0"/>
                <a:cs typeface="Arial" panose="020B0604020202020204" pitchFamily="34" charset="0"/>
              </a:rPr>
              <a:t> </a:t>
            </a:r>
            <a:endParaRPr lang="cs-CZ" sz="1400" dirty="0">
              <a:latin typeface="Times New Roman" panose="02020603050405020304" pitchFamily="18" charset="0"/>
              <a:ea typeface="Times New Roman" panose="02020603050405020304" pitchFamily="18" charset="0"/>
            </a:endParaRPr>
          </a:p>
        </p:txBody>
      </p:sp>
      <p:sp>
        <p:nvSpPr>
          <p:cNvPr id="17" name="AutoShape 2" descr="Výsledek obrázku pro rizika"/>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1" name="Obdélník 20"/>
          <p:cNvSpPr/>
          <p:nvPr/>
        </p:nvSpPr>
        <p:spPr>
          <a:xfrm>
            <a:off x="664983" y="975874"/>
            <a:ext cx="2826415" cy="369332"/>
          </a:xfrm>
          <a:prstGeom prst="rect">
            <a:avLst/>
          </a:prstGeom>
        </p:spPr>
        <p:txBody>
          <a:bodyPr wrap="none">
            <a:spAutoFit/>
          </a:bodyPr>
          <a:lstStyle/>
          <a:p>
            <a:pPr lvl="0">
              <a:spcAft>
                <a:spcPts val="0"/>
              </a:spcAft>
            </a:pPr>
            <a:r>
              <a:rPr lang="cs-CZ" b="1" dirty="0">
                <a:solidFill>
                  <a:srgbClr val="0070C0"/>
                </a:solidFill>
                <a:latin typeface="Arial" panose="020B0604020202020204" pitchFamily="34" charset="0"/>
                <a:ea typeface="Calibri" panose="020F0502020204030204" pitchFamily="34" charset="0"/>
                <a:cs typeface="Arial" panose="020B0604020202020204" pitchFamily="34" charset="0"/>
              </a:rPr>
              <a:t>1.1 Zaměstnanci a rizika</a:t>
            </a:r>
          </a:p>
        </p:txBody>
      </p:sp>
      <p:sp>
        <p:nvSpPr>
          <p:cNvPr id="8" name="Obdélník 7"/>
          <p:cNvSpPr/>
          <p:nvPr/>
        </p:nvSpPr>
        <p:spPr>
          <a:xfrm>
            <a:off x="709362" y="1564803"/>
            <a:ext cx="7706689" cy="584775"/>
          </a:xfrm>
          <a:prstGeom prst="rect">
            <a:avLst/>
          </a:prstGeom>
          <a:solidFill>
            <a:schemeClr val="accent1">
              <a:lumMod val="20000"/>
              <a:lumOff val="80000"/>
            </a:schemeClr>
          </a:solidFill>
        </p:spPr>
        <p:txBody>
          <a:bodyPr wrap="square">
            <a:spAutoFit/>
          </a:bodyPr>
          <a:lstStyle/>
          <a:p>
            <a:pPr>
              <a:spcAft>
                <a:spcPts val="0"/>
              </a:spcAft>
              <a:buSzPts val="1000"/>
              <a:tabLst>
                <a:tab pos="457200" algn="l"/>
              </a:tabLst>
            </a:pPr>
            <a:r>
              <a:rPr lang="cs-CZ" sz="1600" b="1" dirty="0">
                <a:solidFill>
                  <a:srgbClr val="0070C0"/>
                </a:solidFill>
                <a:latin typeface="Arial" panose="020B0604020202020204" pitchFamily="34" charset="0"/>
                <a:ea typeface="Times New Roman" panose="02020603050405020304" pitchFamily="18" charset="0"/>
                <a:cs typeface="Arial" panose="020B0604020202020204" pitchFamily="34" charset="0"/>
              </a:rPr>
              <a:t>Co je riziko? </a:t>
            </a:r>
            <a:r>
              <a:rPr lang="cs-CZ" sz="1600" dirty="0">
                <a:solidFill>
                  <a:srgbClr val="0070C0"/>
                </a:solidFill>
                <a:latin typeface="Arial" panose="020B0604020202020204" pitchFamily="34" charset="0"/>
                <a:ea typeface="Times New Roman" panose="02020603050405020304" pitchFamily="18" charset="0"/>
                <a:cs typeface="Arial" panose="020B0604020202020204" pitchFamily="34" charset="0"/>
              </a:rPr>
              <a:t>Znáte ten pojem?</a:t>
            </a:r>
            <a:r>
              <a:rPr lang="cs-CZ" sz="1600" dirty="0">
                <a:solidFill>
                  <a:srgbClr val="0070C0"/>
                </a:solidFill>
                <a:latin typeface="Arial" panose="020B0604020202020204" pitchFamily="34" charset="0"/>
                <a:cs typeface="Arial" panose="020B0604020202020204" pitchFamily="34" charset="0"/>
              </a:rPr>
              <a:t> </a:t>
            </a:r>
          </a:p>
          <a:p>
            <a:pPr>
              <a:spcAft>
                <a:spcPts val="0"/>
              </a:spcAft>
              <a:buSzPts val="1000"/>
              <a:tabLst>
                <a:tab pos="457200" algn="l"/>
              </a:tabLst>
            </a:pPr>
            <a:r>
              <a:rPr lang="cs-CZ" sz="1600" dirty="0">
                <a:latin typeface="Arial" panose="020B0604020202020204" pitchFamily="34" charset="0"/>
                <a:cs typeface="Arial" panose="020B0604020202020204" pitchFamily="34" charset="0"/>
              </a:rPr>
              <a:t>Riziko je chápáno jako zdroj zranění nebo poškození zdraví. </a:t>
            </a:r>
            <a:endParaRPr lang="cs-CZ" sz="1600" dirty="0">
              <a:solidFill>
                <a:srgbClr val="00B050"/>
              </a:solidFill>
              <a:latin typeface="Arial" panose="020B0604020202020204" pitchFamily="34" charset="0"/>
              <a:ea typeface="Times New Roman" panose="02020603050405020304" pitchFamily="18" charset="0"/>
              <a:cs typeface="Arial" panose="020B0604020202020204" pitchFamily="34" charset="0"/>
            </a:endParaRPr>
          </a:p>
        </p:txBody>
      </p:sp>
      <p:pic>
        <p:nvPicPr>
          <p:cNvPr id="11" name="Obrázek 10" descr="kostky-riziko.png"/>
          <p:cNvPicPr>
            <a:picLocks noChangeAspect="1"/>
          </p:cNvPicPr>
          <p:nvPr/>
        </p:nvPicPr>
        <p:blipFill>
          <a:blip r:embed="rId3" cstate="print"/>
          <a:stretch>
            <a:fillRect/>
          </a:stretch>
        </p:blipFill>
        <p:spPr>
          <a:xfrm rot="202016">
            <a:off x="1916666" y="2033286"/>
            <a:ext cx="5292080" cy="1970928"/>
          </a:xfrm>
          <a:prstGeom prst="rect">
            <a:avLst/>
          </a:prstGeom>
        </p:spPr>
      </p:pic>
    </p:spTree>
    <p:extLst>
      <p:ext uri="{BB962C8B-B14F-4D97-AF65-F5344CB8AC3E}">
        <p14:creationId xmlns:p14="http://schemas.microsoft.com/office/powerpoint/2010/main" val="1348054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p:cNvSpPr/>
          <p:nvPr/>
        </p:nvSpPr>
        <p:spPr>
          <a:xfrm>
            <a:off x="790639" y="537261"/>
            <a:ext cx="1781257" cy="400110"/>
          </a:xfrm>
          <a:prstGeom prst="rect">
            <a:avLst/>
          </a:prstGeom>
        </p:spPr>
        <p:txBody>
          <a:bodyPr wrap="none">
            <a:spAutoFit/>
          </a:bodyPr>
          <a:lstStyle/>
          <a:p>
            <a:pPr algn="just">
              <a:spcBef>
                <a:spcPts val="900"/>
              </a:spcBef>
              <a:spcAft>
                <a:spcPts val="450"/>
              </a:spcAft>
            </a:pPr>
            <a:r>
              <a:rPr lang="cs-CZ" sz="2000" b="1" kern="0" cap="all" dirty="0">
                <a:solidFill>
                  <a:srgbClr val="0070C0"/>
                </a:solidFill>
                <a:latin typeface="Arial" panose="020B0604020202020204" pitchFamily="34" charset="0"/>
                <a:ea typeface="Times New Roman" panose="02020603050405020304" pitchFamily="18" charset="0"/>
                <a:cs typeface="Arial" panose="020B0604020202020204" pitchFamily="34" charset="0"/>
              </a:rPr>
              <a:t>3 </a:t>
            </a:r>
            <a:r>
              <a:rPr lang="cs-CZ" sz="2000" b="1" cap="all" dirty="0">
                <a:solidFill>
                  <a:srgbClr val="0070C0"/>
                </a:solidFill>
                <a:latin typeface="Arial" panose="020B0604020202020204" pitchFamily="34" charset="0"/>
                <a:ea typeface="Calibri" panose="020F0502020204030204" pitchFamily="34" charset="0"/>
                <a:cs typeface="Arial" panose="020B0604020202020204" pitchFamily="34" charset="0"/>
              </a:rPr>
              <a:t>Mladiství</a:t>
            </a:r>
          </a:p>
        </p:txBody>
      </p:sp>
      <p:sp>
        <p:nvSpPr>
          <p:cNvPr id="7" name="Obdélník 6"/>
          <p:cNvSpPr/>
          <p:nvPr/>
        </p:nvSpPr>
        <p:spPr>
          <a:xfrm>
            <a:off x="823887" y="1563994"/>
            <a:ext cx="7564463" cy="769441"/>
          </a:xfrm>
          <a:prstGeom prst="rect">
            <a:avLst/>
          </a:prstGeom>
          <a:solidFill>
            <a:schemeClr val="accent1">
              <a:lumMod val="20000"/>
              <a:lumOff val="80000"/>
            </a:schemeClr>
          </a:solidFill>
        </p:spPr>
        <p:txBody>
          <a:bodyPr wrap="square">
            <a:spAutoFit/>
          </a:bodyPr>
          <a:lstStyle/>
          <a:p>
            <a:pPr lvl="0">
              <a:spcAft>
                <a:spcPts val="0"/>
              </a:spcAft>
              <a:buSzPts val="1000"/>
              <a:tabLst>
                <a:tab pos="457200" algn="l"/>
              </a:tabLst>
            </a:pPr>
            <a:r>
              <a:rPr lang="cs-CZ" sz="1600" b="1" dirty="0">
                <a:solidFill>
                  <a:srgbClr val="0070C0"/>
                </a:solidFill>
                <a:latin typeface="Arial" panose="020B0604020202020204" pitchFamily="34" charset="0"/>
                <a:ea typeface="Calibri" panose="020F0502020204030204" pitchFamily="34" charset="0"/>
                <a:cs typeface="Arial" panose="020B0604020202020204" pitchFamily="34" charset="0"/>
              </a:rPr>
              <a:t>Kdo je mladistvý?</a:t>
            </a:r>
          </a:p>
          <a:p>
            <a:pPr>
              <a:spcAft>
                <a:spcPts val="0"/>
              </a:spcAft>
              <a:buSzPts val="1000"/>
              <a:tabLst>
                <a:tab pos="457200" algn="l"/>
              </a:tabLst>
            </a:pPr>
            <a:r>
              <a:rPr lang="cs-CZ" sz="1400" dirty="0">
                <a:latin typeface="Arial" panose="020B0604020202020204" pitchFamily="34" charset="0"/>
                <a:ea typeface="Times New Roman" panose="02020603050405020304" pitchFamily="18" charset="0"/>
                <a:cs typeface="Arial" panose="020B0604020202020204" pitchFamily="34" charset="0"/>
              </a:rPr>
              <a:t>Mladistvý je člověk (v oblasti pracovního práva se používá pojem „zaměstnanec“) </a:t>
            </a:r>
            <a:r>
              <a:rPr lang="cs-CZ" sz="1400" b="1" dirty="0">
                <a:latin typeface="Arial" panose="020B0604020202020204" pitchFamily="34" charset="0"/>
                <a:ea typeface="Times New Roman" panose="02020603050405020304" pitchFamily="18" charset="0"/>
                <a:cs typeface="Arial" panose="020B0604020202020204" pitchFamily="34" charset="0"/>
              </a:rPr>
              <a:t>mladší </a:t>
            </a:r>
            <a:br>
              <a:rPr lang="cs-CZ" sz="1400" b="1" dirty="0">
                <a:latin typeface="Arial" panose="020B0604020202020204" pitchFamily="34" charset="0"/>
                <a:ea typeface="Times New Roman" panose="02020603050405020304" pitchFamily="18" charset="0"/>
                <a:cs typeface="Arial" panose="020B0604020202020204" pitchFamily="34" charset="0"/>
              </a:rPr>
            </a:br>
            <a:r>
              <a:rPr lang="cs-CZ" sz="1400" b="1" dirty="0">
                <a:latin typeface="Arial" panose="020B0604020202020204" pitchFamily="34" charset="0"/>
                <a:ea typeface="Times New Roman" panose="02020603050405020304" pitchFamily="18" charset="0"/>
                <a:cs typeface="Arial" panose="020B0604020202020204" pitchFamily="34" charset="0"/>
              </a:rPr>
              <a:t>18 let</a:t>
            </a:r>
            <a:r>
              <a:rPr lang="cs-CZ" sz="1400" dirty="0">
                <a:latin typeface="Arial" panose="020B0604020202020204" pitchFamily="34" charset="0"/>
                <a:ea typeface="Times New Roman" panose="02020603050405020304" pitchFamily="18" charset="0"/>
                <a:cs typeface="Arial" panose="020B0604020202020204" pitchFamily="34" charset="0"/>
              </a:rPr>
              <a:t>, resp. </a:t>
            </a:r>
            <a:r>
              <a:rPr lang="cs-CZ" sz="1400" b="1" dirty="0">
                <a:latin typeface="Arial" panose="020B0604020202020204" pitchFamily="34" charset="0"/>
                <a:ea typeface="Times New Roman" panose="02020603050405020304" pitchFamily="18" charset="0"/>
                <a:cs typeface="Arial" panose="020B0604020202020204" pitchFamily="34" charset="0"/>
              </a:rPr>
              <a:t>osoba, která dovršila 15 let a nepřekročila 18 let věku</a:t>
            </a:r>
            <a:r>
              <a:rPr lang="cs-CZ" sz="1400" dirty="0">
                <a:latin typeface="Arial" panose="020B0604020202020204" pitchFamily="34" charset="0"/>
                <a:ea typeface="Times New Roman" panose="02020603050405020304" pitchFamily="18" charset="0"/>
                <a:cs typeface="Arial" panose="020B0604020202020204" pitchFamily="34" charset="0"/>
              </a:rPr>
              <a:t>. </a:t>
            </a:r>
            <a:endParaRPr lang="cs-CZ" sz="1400" dirty="0">
              <a:latin typeface="Arial" panose="020B0604020202020204" pitchFamily="34" charset="0"/>
              <a:cs typeface="Arial" panose="020B0604020202020204" pitchFamily="34" charset="0"/>
            </a:endParaRPr>
          </a:p>
        </p:txBody>
      </p:sp>
      <p:sp>
        <p:nvSpPr>
          <p:cNvPr id="9" name="Obdélník 8"/>
          <p:cNvSpPr/>
          <p:nvPr/>
        </p:nvSpPr>
        <p:spPr>
          <a:xfrm>
            <a:off x="782457" y="1007411"/>
            <a:ext cx="3506088" cy="369332"/>
          </a:xfrm>
          <a:prstGeom prst="rect">
            <a:avLst/>
          </a:prstGeom>
        </p:spPr>
        <p:txBody>
          <a:bodyPr wrap="none">
            <a:spAutoFit/>
          </a:bodyPr>
          <a:lstStyle/>
          <a:p>
            <a:pPr algn="just">
              <a:spcBef>
                <a:spcPts val="900"/>
              </a:spcBef>
              <a:spcAft>
                <a:spcPts val="450"/>
              </a:spcAft>
            </a:pPr>
            <a:r>
              <a:rPr lang="cs-CZ" b="1" kern="0" cap="all" dirty="0">
                <a:solidFill>
                  <a:srgbClr val="0070C0"/>
                </a:solidFill>
                <a:latin typeface="Arial" panose="020B0604020202020204" pitchFamily="34" charset="0"/>
                <a:ea typeface="Times New Roman" panose="02020603050405020304" pitchFamily="18" charset="0"/>
                <a:cs typeface="Arial" panose="020B0604020202020204" pitchFamily="34" charset="0"/>
              </a:rPr>
              <a:t>3.1 </a:t>
            </a:r>
            <a:r>
              <a:rPr lang="cs-CZ" b="1" kern="0" dirty="0">
                <a:solidFill>
                  <a:srgbClr val="0070C0"/>
                </a:solidFill>
                <a:latin typeface="Arial" panose="020B0604020202020204" pitchFamily="34" charset="0"/>
                <a:ea typeface="Times New Roman" panose="02020603050405020304" pitchFamily="18" charset="0"/>
                <a:cs typeface="Arial" panose="020B0604020202020204" pitchFamily="34" charset="0"/>
              </a:rPr>
              <a:t>Zaměstnávání mladistvých</a:t>
            </a:r>
            <a:endParaRPr lang="cs-CZ" sz="1500" b="1" kern="0" dirty="0">
              <a:solidFill>
                <a:srgbClr val="0070C0"/>
              </a:solidFill>
              <a:latin typeface="Arial" panose="020B0604020202020204" pitchFamily="34" charset="0"/>
              <a:ea typeface="Times New Roman" panose="02020603050405020304" pitchFamily="18" charset="0"/>
              <a:cs typeface="Arial" panose="020B0604020202020204" pitchFamily="34" charset="0"/>
            </a:endParaRPr>
          </a:p>
        </p:txBody>
      </p:sp>
      <p:pic>
        <p:nvPicPr>
          <p:cNvPr id="10" name="Obráze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16416" y="173030"/>
            <a:ext cx="703912" cy="686581"/>
          </a:xfrm>
          <a:prstGeom prst="rect">
            <a:avLst/>
          </a:prstGeom>
        </p:spPr>
      </p:pic>
      <p:sp>
        <p:nvSpPr>
          <p:cNvPr id="11" name="Obdélník 10"/>
          <p:cNvSpPr/>
          <p:nvPr/>
        </p:nvSpPr>
        <p:spPr>
          <a:xfrm>
            <a:off x="833380" y="3747127"/>
            <a:ext cx="7554971" cy="1754326"/>
          </a:xfrm>
          <a:prstGeom prst="rect">
            <a:avLst/>
          </a:prstGeom>
          <a:ln w="19050">
            <a:solidFill>
              <a:srgbClr val="0070C0"/>
            </a:solidFill>
          </a:ln>
        </p:spPr>
        <p:txBody>
          <a:bodyPr wrap="square">
            <a:spAutoFit/>
          </a:bodyPr>
          <a:lstStyle/>
          <a:p>
            <a:r>
              <a:rPr lang="cs-CZ" sz="1200" dirty="0"/>
              <a:t>Zaměstnavatel je povinen zabezpečit na své náklady, </a:t>
            </a:r>
            <a:r>
              <a:rPr lang="cs-CZ" sz="1200" b="1" dirty="0"/>
              <a:t>aby mladiství zaměstnanci byli vyšetřeni poskytovatelem pracovnělékařských služeb a mladiství zaměstnanci jsou povinni se stanoveným lékařským vyšetřením podrobit.</a:t>
            </a:r>
          </a:p>
          <a:p>
            <a:r>
              <a:rPr lang="cs-CZ" sz="1200" b="1" dirty="0"/>
              <a:t>Vyšetření lékařem pracovnělékařských služeb se u mladistvých provádí:</a:t>
            </a:r>
          </a:p>
          <a:p>
            <a:pPr marL="228600" indent="-228600">
              <a:buFont typeface="+mj-lt"/>
              <a:buAutoNum type="alphaLcParenR"/>
            </a:pPr>
            <a:r>
              <a:rPr lang="cs-CZ" sz="1200" b="1" dirty="0"/>
              <a:t>před vstupem do pracovního poměru (pracovní smlouva, dohoda o provedení práce nebo o pracovní činnosti, a to vč. brigád) a před převedením na jinou práci na dobu delší než jeden měsíc</a:t>
            </a:r>
            <a:r>
              <a:rPr lang="cs-CZ" sz="1200" dirty="0"/>
              <a:t>,</a:t>
            </a:r>
          </a:p>
          <a:p>
            <a:pPr marL="228600" indent="-228600">
              <a:buFont typeface="+mj-lt"/>
              <a:buAutoNum type="alphaLcParenR"/>
            </a:pPr>
            <a:r>
              <a:rPr lang="cs-CZ" sz="1200" dirty="0"/>
              <a:t>pravidelně podle potřeby, </a:t>
            </a:r>
            <a:r>
              <a:rPr lang="cs-CZ" sz="1200" b="1" dirty="0"/>
              <a:t>nejméně však jednou ročně</a:t>
            </a:r>
            <a:r>
              <a:rPr lang="cs-CZ" sz="1200" dirty="0"/>
              <a:t>, pokud Ministerstvo zdravotnictví nestanoví pro některý pracovní obor častější lékařská vyšetření.</a:t>
            </a:r>
          </a:p>
        </p:txBody>
      </p:sp>
      <p:sp>
        <p:nvSpPr>
          <p:cNvPr id="12" name="Obdélník 11"/>
          <p:cNvSpPr/>
          <p:nvPr/>
        </p:nvSpPr>
        <p:spPr>
          <a:xfrm>
            <a:off x="833380" y="2586125"/>
            <a:ext cx="7554970" cy="1015663"/>
          </a:xfrm>
          <a:prstGeom prst="rect">
            <a:avLst/>
          </a:prstGeom>
          <a:ln w="19050">
            <a:solidFill>
              <a:srgbClr val="0070C0"/>
            </a:solidFill>
          </a:ln>
        </p:spPr>
        <p:txBody>
          <a:bodyPr wrap="square">
            <a:spAutoFit/>
          </a:bodyPr>
          <a:lstStyle/>
          <a:p>
            <a:r>
              <a:rPr lang="cs-CZ" sz="1200" dirty="0"/>
              <a:t>Zaměstnávání mladistvých je v České republice možné. Pochopitelně pouze na základě sjednaného pracovního poměru nebo na základě dohody o práci konané mimo pracovní poměr, které zakládají </a:t>
            </a:r>
            <a:r>
              <a:rPr lang="cs-CZ" sz="1200" b="1" dirty="0"/>
              <a:t>pracovněprávní vztah</a:t>
            </a:r>
            <a:r>
              <a:rPr lang="cs-CZ" sz="1200" dirty="0"/>
              <a:t>.</a:t>
            </a:r>
            <a:r>
              <a:rPr lang="cs-CZ" sz="1200" dirty="0">
                <a:solidFill>
                  <a:srgbClr val="FF0000"/>
                </a:solidFill>
              </a:rPr>
              <a:t> </a:t>
            </a:r>
          </a:p>
          <a:p>
            <a:r>
              <a:rPr lang="cs-CZ" sz="1200" b="1" dirty="0"/>
              <a:t>Zaměstnavatelé však ohledně mladistvých zaměstnanců musí splnit všechny podmínky, uvedené zákoníku práce, v prováděcích předpisech k zákoníku práce a v dalších právních předpisech. </a:t>
            </a:r>
          </a:p>
        </p:txBody>
      </p:sp>
      <p:sp>
        <p:nvSpPr>
          <p:cNvPr id="13" name="Obdélník 12"/>
          <p:cNvSpPr/>
          <p:nvPr/>
        </p:nvSpPr>
        <p:spPr>
          <a:xfrm>
            <a:off x="833380" y="5658307"/>
            <a:ext cx="7554971" cy="830997"/>
          </a:xfrm>
          <a:prstGeom prst="rect">
            <a:avLst/>
          </a:prstGeom>
          <a:ln w="19050">
            <a:solidFill>
              <a:srgbClr val="0070C0"/>
            </a:solidFill>
          </a:ln>
        </p:spPr>
        <p:txBody>
          <a:bodyPr wrap="square">
            <a:spAutoFit/>
          </a:bodyPr>
          <a:lstStyle/>
          <a:p>
            <a:r>
              <a:rPr lang="cs-CZ" sz="1200" dirty="0">
                <a:latin typeface="Arial" panose="020B0604020202020204" pitchFamily="34" charset="0"/>
                <a:ea typeface="Times New Roman" panose="02020603050405020304" pitchFamily="18" charset="0"/>
                <a:cs typeface="Arial" panose="020B0604020202020204" pitchFamily="34" charset="0"/>
              </a:rPr>
              <a:t>Zaměstnavatelé smějí zaměstnávat mladistvé </a:t>
            </a:r>
            <a:r>
              <a:rPr lang="cs-CZ" sz="1200" b="1" dirty="0">
                <a:latin typeface="Arial" panose="020B0604020202020204" pitchFamily="34" charset="0"/>
                <a:ea typeface="Times New Roman" panose="02020603050405020304" pitchFamily="18" charset="0"/>
                <a:cs typeface="Arial" panose="020B0604020202020204" pitchFamily="34" charset="0"/>
              </a:rPr>
              <a:t>pouze pracemi, které jsou přiměřené jejich fyzickému </a:t>
            </a:r>
            <a:br>
              <a:rPr lang="cs-CZ" sz="1200" b="1" dirty="0">
                <a:latin typeface="Arial" panose="020B0604020202020204" pitchFamily="34" charset="0"/>
                <a:ea typeface="Times New Roman" panose="02020603050405020304" pitchFamily="18" charset="0"/>
                <a:cs typeface="Arial" panose="020B0604020202020204" pitchFamily="34" charset="0"/>
              </a:rPr>
            </a:br>
            <a:r>
              <a:rPr lang="cs-CZ" sz="1200" b="1" dirty="0">
                <a:latin typeface="Arial" panose="020B0604020202020204" pitchFamily="34" charset="0"/>
                <a:ea typeface="Times New Roman" panose="02020603050405020304" pitchFamily="18" charset="0"/>
                <a:cs typeface="Arial" panose="020B0604020202020204" pitchFamily="34" charset="0"/>
              </a:rPr>
              <a:t>a rozumovému rozvoji, a poskytují jim při práci zvýšenou péči</a:t>
            </a:r>
            <a:r>
              <a:rPr lang="cs-CZ" sz="1200" dirty="0">
                <a:latin typeface="Arial" panose="020B0604020202020204" pitchFamily="34" charset="0"/>
                <a:ea typeface="Times New Roman" panose="02020603050405020304" pitchFamily="18" charset="0"/>
                <a:cs typeface="Arial" panose="020B0604020202020204" pitchFamily="34" charset="0"/>
              </a:rPr>
              <a:t>. </a:t>
            </a:r>
            <a:r>
              <a:rPr lang="cs-CZ" sz="1200" dirty="0"/>
              <a:t>Při ukládání pracovních úkolů mladistvému zaměstnanci je zaměstnavatel povinen řídit se lékařským posudkem vydaným poskytovatelem pracovnělékařských služeb.</a:t>
            </a:r>
          </a:p>
        </p:txBody>
      </p:sp>
    </p:spTree>
    <p:extLst>
      <p:ext uri="{BB962C8B-B14F-4D97-AF65-F5344CB8AC3E}">
        <p14:creationId xmlns:p14="http://schemas.microsoft.com/office/powerpoint/2010/main" val="1548484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délník 10"/>
          <p:cNvSpPr/>
          <p:nvPr/>
        </p:nvSpPr>
        <p:spPr>
          <a:xfrm>
            <a:off x="1619672" y="5300775"/>
            <a:ext cx="6742294" cy="646331"/>
          </a:xfrm>
          <a:prstGeom prst="rect">
            <a:avLst/>
          </a:prstGeom>
          <a:ln w="19050">
            <a:solidFill>
              <a:srgbClr val="0070C0"/>
            </a:solidFill>
          </a:ln>
        </p:spPr>
        <p:txBody>
          <a:bodyPr wrap="square">
            <a:spAutoFit/>
          </a:bodyPr>
          <a:lstStyle/>
          <a:p>
            <a:r>
              <a:rPr lang="cs-CZ" sz="1200" dirty="0"/>
              <a:t>Zaměstnavatel je povinen rozvrhnout pracovní dobu tak, aby zaměstnanec měl nepřetržitý odpočinek v týdnu v trvání alespoň 35 hodin. Nepřetržitý odpočinek v týdnu nesmí činit u mladistvého zaměstnance méně než 48 hodin.</a:t>
            </a:r>
            <a:endParaRPr lang="cs-CZ" sz="1200" dirty="0">
              <a:latin typeface="Arial" panose="020B0604020202020204" pitchFamily="34" charset="0"/>
              <a:cs typeface="Arial" panose="020B0604020202020204" pitchFamily="34" charset="0"/>
            </a:endParaRPr>
          </a:p>
        </p:txBody>
      </p:sp>
      <p:sp>
        <p:nvSpPr>
          <p:cNvPr id="12" name="Obdélník 11"/>
          <p:cNvSpPr/>
          <p:nvPr/>
        </p:nvSpPr>
        <p:spPr>
          <a:xfrm>
            <a:off x="1619672" y="3804467"/>
            <a:ext cx="6742294" cy="830997"/>
          </a:xfrm>
          <a:prstGeom prst="rect">
            <a:avLst/>
          </a:prstGeom>
          <a:ln w="19050">
            <a:solidFill>
              <a:srgbClr val="0070C0"/>
            </a:solidFill>
          </a:ln>
        </p:spPr>
        <p:txBody>
          <a:bodyPr wrap="square">
            <a:spAutoFit/>
          </a:bodyPr>
          <a:lstStyle/>
          <a:p>
            <a:r>
              <a:rPr lang="cs-CZ" sz="1200" b="1" dirty="0">
                <a:latin typeface="Arial" panose="020B0604020202020204" pitchFamily="34" charset="0"/>
                <a:ea typeface="Times New Roman" panose="02020603050405020304" pitchFamily="18" charset="0"/>
                <a:cs typeface="Arial" panose="020B0604020202020204" pitchFamily="34" charset="0"/>
              </a:rPr>
              <a:t>Zaměstnavatel je povinen poskytnout mladistvému zaměstnanci nejdéle po 4,5 hodinách nepřetržité práce přestávku v práci na jídlo a oddech v trvání nejméně 30 minut</a:t>
            </a:r>
            <a:r>
              <a:rPr lang="cs-CZ" sz="1200" dirty="0">
                <a:latin typeface="Arial" panose="020B0604020202020204" pitchFamily="34" charset="0"/>
                <a:ea typeface="Times New Roman" panose="02020603050405020304" pitchFamily="18" charset="0"/>
                <a:cs typeface="Arial" panose="020B0604020202020204" pitchFamily="34" charset="0"/>
              </a:rPr>
              <a:t>. </a:t>
            </a:r>
          </a:p>
          <a:p>
            <a:r>
              <a:rPr lang="cs-CZ" sz="1200" dirty="0">
                <a:latin typeface="Arial" panose="020B0604020202020204" pitchFamily="34" charset="0"/>
                <a:ea typeface="Times New Roman" panose="02020603050405020304" pitchFamily="18" charset="0"/>
                <a:cs typeface="Arial" panose="020B0604020202020204" pitchFamily="34" charset="0"/>
              </a:rPr>
              <a:t>U </a:t>
            </a:r>
            <a:r>
              <a:rPr lang="cs-CZ" sz="1200" b="1" dirty="0">
                <a:latin typeface="Arial" panose="020B0604020202020204" pitchFamily="34" charset="0"/>
                <a:ea typeface="Times New Roman" panose="02020603050405020304" pitchFamily="18" charset="0"/>
                <a:cs typeface="Arial" panose="020B0604020202020204" pitchFamily="34" charset="0"/>
              </a:rPr>
              <a:t>prací, které nemohou být přerušeny</a:t>
            </a:r>
            <a:r>
              <a:rPr lang="cs-CZ" sz="1200" dirty="0">
                <a:latin typeface="Arial" panose="020B0604020202020204" pitchFamily="34" charset="0"/>
                <a:ea typeface="Times New Roman" panose="02020603050405020304" pitchFamily="18" charset="0"/>
                <a:cs typeface="Arial" panose="020B0604020202020204" pitchFamily="34" charset="0"/>
              </a:rPr>
              <a:t>, musí být zaměstnanci i bez přerušení provozu nebo práce zajištěna přiměřená doba na oddech a jídlo; </a:t>
            </a:r>
            <a:r>
              <a:rPr lang="cs-CZ" sz="1200" b="1" dirty="0"/>
              <a:t>tato doba se započítává do pracovní doby</a:t>
            </a:r>
            <a:r>
              <a:rPr lang="cs-CZ" sz="1200" dirty="0">
                <a:latin typeface="Arial" panose="020B0604020202020204" pitchFamily="34" charset="0"/>
                <a:ea typeface="Times New Roman" panose="02020603050405020304" pitchFamily="18" charset="0"/>
                <a:cs typeface="Arial" panose="020B0604020202020204" pitchFamily="34" charset="0"/>
              </a:rPr>
              <a:t>.</a:t>
            </a:r>
            <a:endParaRPr lang="cs-CZ" sz="1200" dirty="0">
              <a:latin typeface="Arial" panose="020B0604020202020204" pitchFamily="34" charset="0"/>
              <a:cs typeface="Arial" panose="020B0604020202020204" pitchFamily="34" charset="0"/>
            </a:endParaRPr>
          </a:p>
        </p:txBody>
      </p:sp>
      <p:sp>
        <p:nvSpPr>
          <p:cNvPr id="14" name="Obdélník 13"/>
          <p:cNvSpPr/>
          <p:nvPr/>
        </p:nvSpPr>
        <p:spPr>
          <a:xfrm>
            <a:off x="752179" y="522149"/>
            <a:ext cx="4095993" cy="369332"/>
          </a:xfrm>
          <a:prstGeom prst="rect">
            <a:avLst/>
          </a:prstGeom>
        </p:spPr>
        <p:txBody>
          <a:bodyPr wrap="none">
            <a:spAutoFit/>
          </a:bodyPr>
          <a:lstStyle/>
          <a:p>
            <a:pPr algn="just">
              <a:spcBef>
                <a:spcPts val="900"/>
              </a:spcBef>
              <a:spcAft>
                <a:spcPts val="450"/>
              </a:spcAft>
            </a:pPr>
            <a:r>
              <a:rPr lang="cs-CZ" b="1" kern="0" cap="all" dirty="0">
                <a:solidFill>
                  <a:srgbClr val="0070C0"/>
                </a:solidFill>
                <a:latin typeface="Arial" panose="020B0604020202020204" pitchFamily="34" charset="0"/>
                <a:ea typeface="Times New Roman" panose="02020603050405020304" pitchFamily="18" charset="0"/>
                <a:cs typeface="Arial" panose="020B0604020202020204" pitchFamily="34" charset="0"/>
              </a:rPr>
              <a:t>3.2 </a:t>
            </a:r>
            <a:r>
              <a:rPr lang="cs-CZ" b="1" kern="0" dirty="0">
                <a:solidFill>
                  <a:srgbClr val="0070C0"/>
                </a:solidFill>
                <a:latin typeface="Arial" panose="020B0604020202020204" pitchFamily="34" charset="0"/>
                <a:ea typeface="Times New Roman" panose="02020603050405020304" pitchFamily="18" charset="0"/>
                <a:cs typeface="Arial" panose="020B0604020202020204" pitchFamily="34" charset="0"/>
              </a:rPr>
              <a:t>Pracovní podmínky mladistvých</a:t>
            </a:r>
            <a:endParaRPr lang="cs-CZ" sz="1500" b="1" kern="0" dirty="0">
              <a:solidFill>
                <a:srgbClr val="0070C0"/>
              </a:solidFill>
              <a:latin typeface="Arial" panose="020B0604020202020204" pitchFamily="34" charset="0"/>
              <a:ea typeface="Times New Roman" panose="02020603050405020304" pitchFamily="18" charset="0"/>
              <a:cs typeface="Arial" panose="020B0604020202020204" pitchFamily="34" charset="0"/>
            </a:endParaRPr>
          </a:p>
        </p:txBody>
      </p:sp>
      <p:sp>
        <p:nvSpPr>
          <p:cNvPr id="17" name="Obdélník 16"/>
          <p:cNvSpPr/>
          <p:nvPr/>
        </p:nvSpPr>
        <p:spPr>
          <a:xfrm>
            <a:off x="806996" y="1171680"/>
            <a:ext cx="7554971" cy="461665"/>
          </a:xfrm>
          <a:prstGeom prst="rect">
            <a:avLst/>
          </a:prstGeom>
          <a:solidFill>
            <a:schemeClr val="accent1">
              <a:lumMod val="20000"/>
              <a:lumOff val="80000"/>
            </a:schemeClr>
          </a:solidFill>
          <a:ln w="19050">
            <a:noFill/>
          </a:ln>
        </p:spPr>
        <p:txBody>
          <a:bodyPr wrap="square">
            <a:spAutoFit/>
          </a:bodyPr>
          <a:lstStyle/>
          <a:p>
            <a:r>
              <a:rPr lang="cs-CZ" sz="1200" dirty="0">
                <a:latin typeface="Arial" panose="020B0604020202020204" pitchFamily="34" charset="0"/>
                <a:ea typeface="Times New Roman" panose="02020603050405020304" pitchFamily="18" charset="0"/>
                <a:cs typeface="Arial" panose="020B0604020202020204" pitchFamily="34" charset="0"/>
              </a:rPr>
              <a:t>Zaměstnavatelé jsou povinni vytvářet </a:t>
            </a:r>
            <a:r>
              <a:rPr lang="cs-CZ" sz="1200" b="1" dirty="0">
                <a:latin typeface="Arial" panose="020B0604020202020204" pitchFamily="34" charset="0"/>
                <a:ea typeface="Times New Roman" panose="02020603050405020304" pitchFamily="18" charset="0"/>
                <a:cs typeface="Arial" panose="020B0604020202020204" pitchFamily="34" charset="0"/>
              </a:rPr>
              <a:t>příznivé podmínky </a:t>
            </a:r>
            <a:r>
              <a:rPr lang="cs-CZ" sz="1200" dirty="0">
                <a:latin typeface="Arial" panose="020B0604020202020204" pitchFamily="34" charset="0"/>
                <a:ea typeface="Times New Roman" panose="02020603050405020304" pitchFamily="18" charset="0"/>
                <a:cs typeface="Arial" panose="020B0604020202020204" pitchFamily="34" charset="0"/>
              </a:rPr>
              <a:t>pro všestranný rozvoj tělesných a duševních schopností mladistvých zaměstnanců též </a:t>
            </a:r>
            <a:r>
              <a:rPr lang="cs-CZ" sz="1200" b="1" dirty="0">
                <a:latin typeface="Arial" panose="020B0604020202020204" pitchFamily="34" charset="0"/>
                <a:ea typeface="Times New Roman" panose="02020603050405020304" pitchFamily="18" charset="0"/>
                <a:cs typeface="Arial" panose="020B0604020202020204" pitchFamily="34" charset="0"/>
              </a:rPr>
              <a:t>zvláštní úpravou jejich pracovních podmínek</a:t>
            </a:r>
            <a:r>
              <a:rPr lang="cs-CZ" sz="1200" dirty="0">
                <a:latin typeface="Arial" panose="020B0604020202020204" pitchFamily="34" charset="0"/>
                <a:ea typeface="Times New Roman" panose="02020603050405020304" pitchFamily="18" charset="0"/>
                <a:cs typeface="Arial" panose="020B0604020202020204" pitchFamily="34" charset="0"/>
              </a:rPr>
              <a:t>.</a:t>
            </a:r>
            <a:endParaRPr lang="cs-CZ" sz="1200" dirty="0">
              <a:latin typeface="Arial" panose="020B0604020202020204" pitchFamily="34" charset="0"/>
              <a:cs typeface="Arial" panose="020B0604020202020204" pitchFamily="34" charset="0"/>
            </a:endParaRPr>
          </a:p>
        </p:txBody>
      </p:sp>
      <p:sp>
        <p:nvSpPr>
          <p:cNvPr id="2" name="Obdélník 1"/>
          <p:cNvSpPr/>
          <p:nvPr/>
        </p:nvSpPr>
        <p:spPr>
          <a:xfrm>
            <a:off x="752179" y="3402929"/>
            <a:ext cx="6768752" cy="306109"/>
          </a:xfrm>
          <a:prstGeom prst="rect">
            <a:avLst/>
          </a:prstGeom>
        </p:spPr>
        <p:txBody>
          <a:bodyPr wrap="square">
            <a:spAutoFit/>
          </a:bodyPr>
          <a:lstStyle/>
          <a:p>
            <a:pPr>
              <a:lnSpc>
                <a:spcPct val="107000"/>
              </a:lnSpc>
              <a:spcAft>
                <a:spcPts val="0"/>
              </a:spcAft>
            </a:pPr>
            <a:r>
              <a:rPr lang="cs-CZ" sz="1400" b="1" dirty="0">
                <a:solidFill>
                  <a:srgbClr val="0070C0"/>
                </a:solidFill>
                <a:latin typeface="Arial" panose="020B0604020202020204" pitchFamily="34" charset="0"/>
                <a:ea typeface="Times New Roman" panose="02020603050405020304" pitchFamily="18" charset="0"/>
                <a:cs typeface="Arial" panose="020B0604020202020204" pitchFamily="34" charset="0"/>
              </a:rPr>
              <a:t>Přestávka v práci a bezpečnostní přestávka</a:t>
            </a:r>
            <a:endParaRPr lang="cs-CZ" sz="1400" b="1"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18" name="Obdélník 17"/>
          <p:cNvSpPr/>
          <p:nvPr/>
        </p:nvSpPr>
        <p:spPr>
          <a:xfrm>
            <a:off x="752179" y="4866131"/>
            <a:ext cx="6768752" cy="306109"/>
          </a:xfrm>
          <a:prstGeom prst="rect">
            <a:avLst/>
          </a:prstGeom>
        </p:spPr>
        <p:txBody>
          <a:bodyPr wrap="square">
            <a:spAutoFit/>
          </a:bodyPr>
          <a:lstStyle/>
          <a:p>
            <a:pPr>
              <a:lnSpc>
                <a:spcPct val="107000"/>
              </a:lnSpc>
              <a:spcAft>
                <a:spcPts val="0"/>
              </a:spcAft>
            </a:pPr>
            <a:r>
              <a:rPr lang="cs-CZ" sz="1400" b="1" dirty="0">
                <a:solidFill>
                  <a:srgbClr val="0070C0"/>
                </a:solidFill>
                <a:latin typeface="Arial" panose="020B0604020202020204" pitchFamily="34" charset="0"/>
                <a:ea typeface="Times New Roman" panose="02020603050405020304" pitchFamily="18" charset="0"/>
                <a:cs typeface="Arial" panose="020B0604020202020204" pitchFamily="34" charset="0"/>
              </a:rPr>
              <a:t>Nepřetržitý odpočinek v týdnu</a:t>
            </a:r>
            <a:endParaRPr lang="cs-CZ" sz="1400" b="1"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20" name="Obdélník 19"/>
          <p:cNvSpPr/>
          <p:nvPr/>
        </p:nvSpPr>
        <p:spPr>
          <a:xfrm>
            <a:off x="815187" y="2597841"/>
            <a:ext cx="4114638" cy="307777"/>
          </a:xfrm>
          <a:prstGeom prst="rect">
            <a:avLst/>
          </a:prstGeom>
          <a:solidFill>
            <a:schemeClr val="accent1">
              <a:lumMod val="40000"/>
              <a:lumOff val="60000"/>
            </a:schemeClr>
          </a:solidFill>
        </p:spPr>
        <p:txBody>
          <a:bodyPr wrap="square">
            <a:spAutoFit/>
          </a:bodyPr>
          <a:lstStyle/>
          <a:p>
            <a:r>
              <a:rPr lang="cs-CZ" sz="1400" b="1" cap="all" dirty="0">
                <a:solidFill>
                  <a:schemeClr val="tx2"/>
                </a:solidFill>
                <a:latin typeface="Arial" panose="020B0604020202020204" pitchFamily="34" charset="0"/>
                <a:cs typeface="Arial" panose="020B0604020202020204" pitchFamily="34" charset="0"/>
              </a:rPr>
              <a:t>ochrana zdraví mladistvých při práci</a:t>
            </a:r>
            <a:endParaRPr lang="cs-CZ" sz="1400" cap="all" dirty="0">
              <a:solidFill>
                <a:schemeClr val="tx2"/>
              </a:solidFill>
              <a:latin typeface="Arial" panose="020B0604020202020204" pitchFamily="34" charset="0"/>
              <a:cs typeface="Arial" panose="020B0604020202020204" pitchFamily="34" charset="0"/>
            </a:endParaRPr>
          </a:p>
        </p:txBody>
      </p:sp>
      <p:sp>
        <p:nvSpPr>
          <p:cNvPr id="15" name="Šrafovaná šipka doprava 14"/>
          <p:cNvSpPr/>
          <p:nvPr/>
        </p:nvSpPr>
        <p:spPr>
          <a:xfrm rot="5400000">
            <a:off x="2544057" y="1868378"/>
            <a:ext cx="792086" cy="551069"/>
          </a:xfrm>
          <a:prstGeom prst="stripedRightArrow">
            <a:avLst/>
          </a:prstGeom>
          <a:solidFill>
            <a:schemeClr val="accent1">
              <a:lumMod val="40000"/>
              <a:lumOff val="6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6" name="Obrázek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4895" y="5300775"/>
            <a:ext cx="704604" cy="704604"/>
          </a:xfrm>
          <a:prstGeom prst="rect">
            <a:avLst/>
          </a:prstGeom>
        </p:spPr>
      </p:pic>
      <p:pic>
        <p:nvPicPr>
          <p:cNvPr id="22" name="Obrázek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2293" y="3947300"/>
            <a:ext cx="704604" cy="704604"/>
          </a:xfrm>
          <a:prstGeom prst="rect">
            <a:avLst/>
          </a:prstGeom>
        </p:spPr>
      </p:pic>
      <p:pic>
        <p:nvPicPr>
          <p:cNvPr id="21" name="Obrázek 20" descr="chair-3920922_1280.png"/>
          <p:cNvPicPr>
            <a:picLocks noChangeAspect="1"/>
          </p:cNvPicPr>
          <p:nvPr/>
        </p:nvPicPr>
        <p:blipFill>
          <a:blip r:embed="rId4" cstate="print"/>
          <a:stretch>
            <a:fillRect/>
          </a:stretch>
        </p:blipFill>
        <p:spPr>
          <a:xfrm>
            <a:off x="5796136" y="1985271"/>
            <a:ext cx="2282000" cy="1504694"/>
          </a:xfrm>
          <a:prstGeom prst="rect">
            <a:avLst/>
          </a:prstGeom>
        </p:spPr>
      </p:pic>
    </p:spTree>
    <p:extLst>
      <p:ext uri="{BB962C8B-B14F-4D97-AF65-F5344CB8AC3E}">
        <p14:creationId xmlns:p14="http://schemas.microsoft.com/office/powerpoint/2010/main" val="33002963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bdélník 11"/>
          <p:cNvSpPr/>
          <p:nvPr/>
        </p:nvSpPr>
        <p:spPr>
          <a:xfrm>
            <a:off x="753090" y="453299"/>
            <a:ext cx="2287806" cy="369332"/>
          </a:xfrm>
          <a:prstGeom prst="rect">
            <a:avLst/>
          </a:prstGeom>
        </p:spPr>
        <p:txBody>
          <a:bodyPr wrap="none">
            <a:spAutoFit/>
          </a:bodyPr>
          <a:lstStyle/>
          <a:p>
            <a:pPr algn="just">
              <a:spcBef>
                <a:spcPts val="900"/>
              </a:spcBef>
              <a:spcAft>
                <a:spcPts val="450"/>
              </a:spcAft>
            </a:pPr>
            <a:r>
              <a:rPr lang="cs-CZ" b="1" kern="0" cap="all" dirty="0">
                <a:solidFill>
                  <a:srgbClr val="0070C0"/>
                </a:solidFill>
                <a:latin typeface="Arial" panose="020B0604020202020204" pitchFamily="34" charset="0"/>
                <a:ea typeface="Times New Roman" panose="02020603050405020304" pitchFamily="18" charset="0"/>
                <a:cs typeface="Arial" panose="020B0604020202020204" pitchFamily="34" charset="0"/>
              </a:rPr>
              <a:t>3.3 </a:t>
            </a:r>
            <a:r>
              <a:rPr lang="cs-CZ" b="1" kern="0" dirty="0">
                <a:solidFill>
                  <a:srgbClr val="0070C0"/>
                </a:solidFill>
                <a:latin typeface="Arial" panose="020B0604020202020204" pitchFamily="34" charset="0"/>
                <a:ea typeface="Times New Roman" panose="02020603050405020304" pitchFamily="18" charset="0"/>
                <a:cs typeface="Arial" panose="020B0604020202020204" pitchFamily="34" charset="0"/>
              </a:rPr>
              <a:t>Zakázané práce</a:t>
            </a:r>
            <a:endParaRPr lang="cs-CZ" sz="1500" b="1" kern="0" dirty="0">
              <a:solidFill>
                <a:srgbClr val="0070C0"/>
              </a:solidFill>
              <a:latin typeface="Arial" panose="020B0604020202020204" pitchFamily="34" charset="0"/>
              <a:ea typeface="Times New Roman" panose="02020603050405020304" pitchFamily="18" charset="0"/>
              <a:cs typeface="Arial" panose="020B0604020202020204" pitchFamily="34" charset="0"/>
            </a:endParaRPr>
          </a:p>
        </p:txBody>
      </p:sp>
      <p:sp>
        <p:nvSpPr>
          <p:cNvPr id="11" name="Obdélník 10"/>
          <p:cNvSpPr/>
          <p:nvPr/>
        </p:nvSpPr>
        <p:spPr>
          <a:xfrm>
            <a:off x="1763688" y="1941146"/>
            <a:ext cx="6696744" cy="523220"/>
          </a:xfrm>
          <a:prstGeom prst="rect">
            <a:avLst/>
          </a:prstGeom>
          <a:ln w="19050">
            <a:solidFill>
              <a:srgbClr val="FF0000"/>
            </a:solidFill>
          </a:ln>
        </p:spPr>
        <p:txBody>
          <a:bodyPr wrap="square">
            <a:spAutoFit/>
          </a:bodyPr>
          <a:lstStyle/>
          <a:p>
            <a:r>
              <a:rPr lang="cs-CZ" sz="1400" dirty="0">
                <a:latin typeface="Arial" panose="020B0604020202020204" pitchFamily="34" charset="0"/>
                <a:ea typeface="Times New Roman" panose="02020603050405020304" pitchFamily="18" charset="0"/>
                <a:cs typeface="Arial" panose="020B0604020202020204" pitchFamily="34" charset="0"/>
              </a:rPr>
              <a:t>Zakazuje se zaměstnávat mladistvé zaměstnance </a:t>
            </a:r>
            <a:r>
              <a:rPr lang="cs-CZ" sz="1400" b="1" dirty="0">
                <a:latin typeface="Arial" panose="020B0604020202020204" pitchFamily="34" charset="0"/>
                <a:ea typeface="Times New Roman" panose="02020603050405020304" pitchFamily="18" charset="0"/>
                <a:cs typeface="Arial" panose="020B0604020202020204" pitchFamily="34" charset="0"/>
              </a:rPr>
              <a:t>pracemi </a:t>
            </a:r>
            <a:r>
              <a:rPr lang="cs-CZ" sz="1400" b="1">
                <a:latin typeface="Arial" panose="020B0604020202020204" pitchFamily="34" charset="0"/>
                <a:ea typeface="Times New Roman" panose="02020603050405020304" pitchFamily="18" charset="0"/>
                <a:cs typeface="Arial" panose="020B0604020202020204" pitchFamily="34" charset="0"/>
              </a:rPr>
              <a:t>pod zemí, </a:t>
            </a:r>
            <a:r>
              <a:rPr lang="cs-CZ" sz="1400" b="1" dirty="0">
                <a:latin typeface="Arial" panose="020B0604020202020204" pitchFamily="34" charset="0"/>
                <a:ea typeface="Times New Roman" panose="02020603050405020304" pitchFamily="18" charset="0"/>
                <a:cs typeface="Arial" panose="020B0604020202020204" pitchFamily="34" charset="0"/>
              </a:rPr>
              <a:t>při těžbě nerostů nebo při ražení tunelů a štol</a:t>
            </a:r>
            <a:r>
              <a:rPr lang="cs-CZ" sz="1400" dirty="0">
                <a:latin typeface="Arial" panose="020B0604020202020204" pitchFamily="34" charset="0"/>
                <a:ea typeface="Times New Roman" panose="02020603050405020304" pitchFamily="18" charset="0"/>
                <a:cs typeface="Arial" panose="020B0604020202020204" pitchFamily="34" charset="0"/>
              </a:rPr>
              <a:t>.</a:t>
            </a:r>
            <a:endParaRPr lang="cs-CZ" sz="1400" dirty="0">
              <a:latin typeface="Arial" panose="020B0604020202020204" pitchFamily="34" charset="0"/>
              <a:cs typeface="Arial" panose="020B0604020202020204" pitchFamily="34" charset="0"/>
            </a:endParaRPr>
          </a:p>
        </p:txBody>
      </p:sp>
      <p:sp>
        <p:nvSpPr>
          <p:cNvPr id="13" name="Obdélník 12"/>
          <p:cNvSpPr/>
          <p:nvPr/>
        </p:nvSpPr>
        <p:spPr>
          <a:xfrm>
            <a:off x="1763688" y="2751286"/>
            <a:ext cx="6696744" cy="2246769"/>
          </a:xfrm>
          <a:prstGeom prst="rect">
            <a:avLst/>
          </a:prstGeom>
          <a:ln w="19050">
            <a:solidFill>
              <a:srgbClr val="FF0000"/>
            </a:solidFill>
          </a:ln>
        </p:spPr>
        <p:txBody>
          <a:bodyPr wrap="square">
            <a:spAutoFit/>
          </a:bodyPr>
          <a:lstStyle/>
          <a:p>
            <a:r>
              <a:rPr lang="cs-CZ" sz="1400" dirty="0">
                <a:latin typeface="Arial" panose="020B0604020202020204" pitchFamily="34" charset="0"/>
                <a:ea typeface="Times New Roman" panose="02020603050405020304" pitchFamily="18" charset="0"/>
                <a:cs typeface="Arial" panose="020B0604020202020204" pitchFamily="34" charset="0"/>
              </a:rPr>
              <a:t>Zakazuje se zaměstnávat mladistvé zaměstnance </a:t>
            </a:r>
            <a:r>
              <a:rPr lang="cs-CZ" sz="1400" b="1" dirty="0">
                <a:latin typeface="Arial" panose="020B0604020202020204" pitchFamily="34" charset="0"/>
                <a:ea typeface="Times New Roman" panose="02020603050405020304" pitchFamily="18" charset="0"/>
                <a:cs typeface="Arial" panose="020B0604020202020204" pitchFamily="34" charset="0"/>
              </a:rPr>
              <a:t>pracemi, které se zřetelem </a:t>
            </a:r>
            <a:br>
              <a:rPr lang="cs-CZ" sz="1400" b="1" dirty="0">
                <a:latin typeface="Arial" panose="020B0604020202020204" pitchFamily="34" charset="0"/>
                <a:ea typeface="Times New Roman" panose="02020603050405020304" pitchFamily="18" charset="0"/>
                <a:cs typeface="Arial" panose="020B0604020202020204" pitchFamily="34" charset="0"/>
              </a:rPr>
            </a:br>
            <a:r>
              <a:rPr lang="cs-CZ" sz="1400" b="1" dirty="0">
                <a:latin typeface="Arial" panose="020B0604020202020204" pitchFamily="34" charset="0"/>
                <a:ea typeface="Times New Roman" panose="02020603050405020304" pitchFamily="18" charset="0"/>
                <a:cs typeface="Arial" panose="020B0604020202020204" pitchFamily="34" charset="0"/>
              </a:rPr>
              <a:t>k anatomickým, fyziologickým a psychickým zvláštnostem v tomto věku jsou pro ně nepřiměřené, nebezpečné nebo škodlivé jejich zdraví. </a:t>
            </a:r>
            <a:r>
              <a:rPr lang="cs-CZ" sz="1400" dirty="0">
                <a:latin typeface="Arial" panose="020B0604020202020204" pitchFamily="34" charset="0"/>
                <a:ea typeface="Times New Roman" panose="02020603050405020304" pitchFamily="18" charset="0"/>
                <a:cs typeface="Arial" panose="020B0604020202020204" pitchFamily="34" charset="0"/>
              </a:rPr>
              <a:t>Ministerstvo zdravotnictví stanoví vyhláškou v dohodě s Ministerstvem průmyslu a obchodu </a:t>
            </a:r>
            <a:br>
              <a:rPr lang="cs-CZ" sz="1400" dirty="0">
                <a:latin typeface="Arial" panose="020B0604020202020204" pitchFamily="34" charset="0"/>
                <a:ea typeface="Times New Roman" panose="02020603050405020304" pitchFamily="18" charset="0"/>
                <a:cs typeface="Arial" panose="020B0604020202020204" pitchFamily="34" charset="0"/>
              </a:rPr>
            </a:br>
            <a:r>
              <a:rPr lang="cs-CZ" sz="1400" dirty="0">
                <a:latin typeface="Arial" panose="020B0604020202020204" pitchFamily="34" charset="0"/>
                <a:ea typeface="Times New Roman" panose="02020603050405020304" pitchFamily="18" charset="0"/>
                <a:cs typeface="Arial" panose="020B0604020202020204" pitchFamily="34" charset="0"/>
              </a:rPr>
              <a:t>a Ministerstvem školství, mládeže a tělovýchovy práce a pracoviště, které jsou zakázány mladistvým zaměstnancům, a podmínky, za nichž mohou mladiství zaměstnanci výjimečně tyto práce konat z důvodu přípravy na povolání (vyhláška č. 180/2015 Sb.).</a:t>
            </a:r>
          </a:p>
          <a:p>
            <a:r>
              <a:rPr lang="cs-CZ" sz="1400" dirty="0"/>
              <a:t>Zákazy některých zde uvedených prací mohou být rozšířeny i na zaměstnance ve věku do 21 let.</a:t>
            </a:r>
            <a:endParaRPr lang="cs-CZ" sz="1400" dirty="0">
              <a:latin typeface="Arial" panose="020B0604020202020204" pitchFamily="34" charset="0"/>
              <a:cs typeface="Arial" panose="020B0604020202020204" pitchFamily="34" charset="0"/>
            </a:endParaRPr>
          </a:p>
        </p:txBody>
      </p:sp>
      <p:sp>
        <p:nvSpPr>
          <p:cNvPr id="16" name="Obdélník 15"/>
          <p:cNvSpPr/>
          <p:nvPr/>
        </p:nvSpPr>
        <p:spPr>
          <a:xfrm>
            <a:off x="1763688" y="5249042"/>
            <a:ext cx="6696744" cy="954107"/>
          </a:xfrm>
          <a:prstGeom prst="rect">
            <a:avLst/>
          </a:prstGeom>
          <a:ln w="19050">
            <a:solidFill>
              <a:srgbClr val="FF0000"/>
            </a:solidFill>
          </a:ln>
        </p:spPr>
        <p:txBody>
          <a:bodyPr wrap="square">
            <a:spAutoFit/>
          </a:bodyPr>
          <a:lstStyle/>
          <a:p>
            <a:r>
              <a:rPr lang="cs-CZ" sz="1400" dirty="0">
                <a:latin typeface="Arial" panose="020B0604020202020204" pitchFamily="34" charset="0"/>
                <a:ea typeface="Times New Roman" panose="02020603050405020304" pitchFamily="18" charset="0"/>
                <a:cs typeface="Arial" panose="020B0604020202020204" pitchFamily="34" charset="0"/>
              </a:rPr>
              <a:t>Zakazuje se zaměstnávat mladistvé </a:t>
            </a:r>
            <a:r>
              <a:rPr lang="cs-CZ" sz="1400" b="1" dirty="0">
                <a:latin typeface="Arial" panose="020B0604020202020204" pitchFamily="34" charset="0"/>
                <a:ea typeface="Times New Roman" panose="02020603050405020304" pitchFamily="18" charset="0"/>
                <a:cs typeface="Arial" panose="020B0604020202020204" pitchFamily="34" charset="0"/>
              </a:rPr>
              <a:t>zaměstnance také pracemi, při nichž jsou vystaveni zvýšenému nebezpečí úrazu nebo při jejichž výkonu by mohli vážně ohrozit bezpečnost a zdraví ostatních zaměstnanců nebo jiných fyzických osob</a:t>
            </a:r>
            <a:r>
              <a:rPr lang="cs-CZ" sz="1400" dirty="0">
                <a:latin typeface="Arial" panose="020B0604020202020204" pitchFamily="34" charset="0"/>
                <a:ea typeface="Times New Roman" panose="02020603050405020304" pitchFamily="18" charset="0"/>
                <a:cs typeface="Arial" panose="020B0604020202020204" pitchFamily="34" charset="0"/>
              </a:rPr>
              <a:t>.</a:t>
            </a:r>
            <a:endParaRPr lang="cs-CZ" sz="1400" dirty="0">
              <a:latin typeface="Arial" panose="020B0604020202020204" pitchFamily="34" charset="0"/>
              <a:cs typeface="Arial" panose="020B0604020202020204" pitchFamily="34" charset="0"/>
            </a:endParaRPr>
          </a:p>
        </p:txBody>
      </p:sp>
      <p:sp>
        <p:nvSpPr>
          <p:cNvPr id="2" name="Obdélník 1"/>
          <p:cNvSpPr/>
          <p:nvPr/>
        </p:nvSpPr>
        <p:spPr>
          <a:xfrm>
            <a:off x="764016" y="1155440"/>
            <a:ext cx="7168020" cy="322845"/>
          </a:xfrm>
          <a:prstGeom prst="rect">
            <a:avLst/>
          </a:prstGeom>
        </p:spPr>
        <p:txBody>
          <a:bodyPr wrap="square">
            <a:spAutoFit/>
          </a:bodyPr>
          <a:lstStyle/>
          <a:p>
            <a:pPr>
              <a:lnSpc>
                <a:spcPct val="107000"/>
              </a:lnSpc>
              <a:spcAft>
                <a:spcPts val="0"/>
              </a:spcAft>
            </a:pPr>
            <a:r>
              <a:rPr lang="cs-CZ" sz="1400" b="1" dirty="0">
                <a:solidFill>
                  <a:srgbClr val="FF0000"/>
                </a:solidFill>
                <a:latin typeface="Arial" panose="020B0604020202020204" pitchFamily="34" charset="0"/>
                <a:ea typeface="Calibri" panose="020F0502020204030204" pitchFamily="34" charset="0"/>
                <a:cs typeface="Arial" panose="020B0604020202020204" pitchFamily="34" charset="0"/>
              </a:rPr>
              <a:t>Příklady prací, kterými nesmějí být zaměstnáváni mladiství</a:t>
            </a:r>
          </a:p>
        </p:txBody>
      </p:sp>
      <p:pic>
        <p:nvPicPr>
          <p:cNvPr id="15" name="Obrázek 14" descr="zakaz-prace-pc.png"/>
          <p:cNvPicPr>
            <a:picLocks noChangeAspect="1"/>
          </p:cNvPicPr>
          <p:nvPr/>
        </p:nvPicPr>
        <p:blipFill>
          <a:blip r:embed="rId2" cstate="print"/>
          <a:stretch>
            <a:fillRect/>
          </a:stretch>
        </p:blipFill>
        <p:spPr>
          <a:xfrm>
            <a:off x="683568" y="1811094"/>
            <a:ext cx="770511" cy="770028"/>
          </a:xfrm>
          <a:prstGeom prst="rect">
            <a:avLst/>
          </a:prstGeom>
        </p:spPr>
      </p:pic>
      <p:pic>
        <p:nvPicPr>
          <p:cNvPr id="18" name="Obrázek 17" descr="zakaz-prace-pc.png"/>
          <p:cNvPicPr>
            <a:picLocks noChangeAspect="1"/>
          </p:cNvPicPr>
          <p:nvPr/>
        </p:nvPicPr>
        <p:blipFill>
          <a:blip r:embed="rId2" cstate="print"/>
          <a:stretch>
            <a:fillRect/>
          </a:stretch>
        </p:blipFill>
        <p:spPr>
          <a:xfrm>
            <a:off x="730223" y="3255867"/>
            <a:ext cx="770511" cy="770028"/>
          </a:xfrm>
          <a:prstGeom prst="rect">
            <a:avLst/>
          </a:prstGeom>
        </p:spPr>
      </p:pic>
      <p:pic>
        <p:nvPicPr>
          <p:cNvPr id="19" name="Obrázek 18" descr="zakaz-prace-pc.png"/>
          <p:cNvPicPr>
            <a:picLocks noChangeAspect="1"/>
          </p:cNvPicPr>
          <p:nvPr/>
        </p:nvPicPr>
        <p:blipFill>
          <a:blip r:embed="rId2" cstate="print"/>
          <a:stretch>
            <a:fillRect/>
          </a:stretch>
        </p:blipFill>
        <p:spPr>
          <a:xfrm>
            <a:off x="749857" y="5241702"/>
            <a:ext cx="770511" cy="770028"/>
          </a:xfrm>
          <a:prstGeom prst="rect">
            <a:avLst/>
          </a:prstGeom>
        </p:spPr>
      </p:pic>
    </p:spTree>
    <p:extLst>
      <p:ext uri="{BB962C8B-B14F-4D97-AF65-F5344CB8AC3E}">
        <p14:creationId xmlns:p14="http://schemas.microsoft.com/office/powerpoint/2010/main" val="32040653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délník 7"/>
          <p:cNvSpPr/>
          <p:nvPr/>
        </p:nvSpPr>
        <p:spPr>
          <a:xfrm>
            <a:off x="1763688" y="764493"/>
            <a:ext cx="6668669" cy="1600438"/>
          </a:xfrm>
          <a:prstGeom prst="rect">
            <a:avLst/>
          </a:prstGeom>
          <a:ln w="28575">
            <a:solidFill>
              <a:srgbClr val="FF0000"/>
            </a:solidFill>
          </a:ln>
        </p:spPr>
        <p:txBody>
          <a:bodyPr wrap="square">
            <a:spAutoFit/>
          </a:bodyPr>
          <a:lstStyle/>
          <a:p>
            <a:r>
              <a:rPr lang="cs-CZ" sz="1400" dirty="0"/>
              <a:t>Zakazuje se zaměstnávat mladistvé zaměstnance </a:t>
            </a:r>
            <a:r>
              <a:rPr lang="cs-CZ" sz="1400" b="1" dirty="0"/>
              <a:t>prací přesčas a prací v noci</a:t>
            </a:r>
            <a:r>
              <a:rPr lang="cs-CZ" sz="1400" dirty="0"/>
              <a:t>. Výjimečně mohou mladiství zaměstnanci starší než 16 let konat noční práci nepřesahující 1 hodinu, jestliže je to třeba pro jejich výchovu k povolání, a to pod dohledem zaměstnance staršího 18 let, je-li tento dohled pro ochranu mladistvého zaměstnance nezbytný. Noční práce mladistvého zaměstnance musí bezprostředně navazovat na jeho práci připadající podle rozvrhu směn na denní dobu.</a:t>
            </a:r>
          </a:p>
        </p:txBody>
      </p:sp>
      <p:sp>
        <p:nvSpPr>
          <p:cNvPr id="10" name="Obdélník 9"/>
          <p:cNvSpPr/>
          <p:nvPr/>
        </p:nvSpPr>
        <p:spPr>
          <a:xfrm>
            <a:off x="1763688" y="2636912"/>
            <a:ext cx="6656445" cy="1600438"/>
          </a:xfrm>
          <a:prstGeom prst="rect">
            <a:avLst/>
          </a:prstGeom>
          <a:ln w="28575">
            <a:solidFill>
              <a:srgbClr val="FF0000"/>
            </a:solidFill>
          </a:ln>
        </p:spPr>
        <p:txBody>
          <a:bodyPr wrap="square">
            <a:spAutoFit/>
          </a:bodyPr>
          <a:lstStyle/>
          <a:p>
            <a:r>
              <a:rPr lang="cs-CZ" sz="1400" b="1" dirty="0"/>
              <a:t>Jestliže je zakázáno zaměstnávat mladistvého zaměstnance prací, pro kterou se mu dostalo výchovy k povolání</a:t>
            </a:r>
            <a:r>
              <a:rPr lang="cs-CZ" sz="1400" dirty="0"/>
              <a:t>, protože je její výkon mladistvým zaměstnancům zakázán nebo protože podle lékařského posudku vydaného poskytovatelem pracovnělékařských služeb ohrožuje jeho zdraví, </a:t>
            </a:r>
            <a:r>
              <a:rPr lang="cs-CZ" sz="1400" b="1" dirty="0"/>
              <a:t>je zaměstnavatel povinen </a:t>
            </a:r>
            <a:r>
              <a:rPr lang="cs-CZ" sz="1400" dirty="0"/>
              <a:t>do doby, než bude mladistvý zaměstnanec moci tuto práci konat, </a:t>
            </a:r>
            <a:r>
              <a:rPr lang="cs-CZ" sz="1400" b="1" dirty="0"/>
              <a:t>poskytnout mu jinou přiměřenou práci odpovídající pokud možno jeho kvalifikaci</a:t>
            </a:r>
            <a:r>
              <a:rPr lang="cs-CZ" sz="1400" dirty="0"/>
              <a:t>.</a:t>
            </a:r>
          </a:p>
        </p:txBody>
      </p:sp>
      <p:pic>
        <p:nvPicPr>
          <p:cNvPr id="7" name="Obrázek 6" descr="zakaz-prace-pc.png"/>
          <p:cNvPicPr>
            <a:picLocks noChangeAspect="1"/>
          </p:cNvPicPr>
          <p:nvPr/>
        </p:nvPicPr>
        <p:blipFill>
          <a:blip r:embed="rId3" cstate="print"/>
          <a:stretch>
            <a:fillRect/>
          </a:stretch>
        </p:blipFill>
        <p:spPr>
          <a:xfrm>
            <a:off x="683568" y="836712"/>
            <a:ext cx="770511" cy="770028"/>
          </a:xfrm>
          <a:prstGeom prst="rect">
            <a:avLst/>
          </a:prstGeom>
        </p:spPr>
      </p:pic>
      <p:pic>
        <p:nvPicPr>
          <p:cNvPr id="12" name="Obrázek 11" descr="zakaz-prace-pc.png"/>
          <p:cNvPicPr>
            <a:picLocks noChangeAspect="1"/>
          </p:cNvPicPr>
          <p:nvPr/>
        </p:nvPicPr>
        <p:blipFill>
          <a:blip r:embed="rId3" cstate="print"/>
          <a:stretch>
            <a:fillRect/>
          </a:stretch>
        </p:blipFill>
        <p:spPr>
          <a:xfrm>
            <a:off x="755576" y="2636912"/>
            <a:ext cx="770511" cy="770028"/>
          </a:xfrm>
          <a:prstGeom prst="rect">
            <a:avLst/>
          </a:prstGeom>
        </p:spPr>
      </p:pic>
    </p:spTree>
    <p:extLst>
      <p:ext uri="{BB962C8B-B14F-4D97-AF65-F5344CB8AC3E}">
        <p14:creationId xmlns:p14="http://schemas.microsoft.com/office/powerpoint/2010/main" val="293965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délník 10"/>
          <p:cNvSpPr/>
          <p:nvPr/>
        </p:nvSpPr>
        <p:spPr>
          <a:xfrm>
            <a:off x="1835696" y="4977242"/>
            <a:ext cx="6696744" cy="523220"/>
          </a:xfrm>
          <a:prstGeom prst="rect">
            <a:avLst/>
          </a:prstGeom>
          <a:ln w="19050">
            <a:solidFill>
              <a:srgbClr val="00B050"/>
            </a:solidFill>
          </a:ln>
        </p:spPr>
        <p:txBody>
          <a:bodyPr wrap="square">
            <a:spAutoFit/>
          </a:bodyPr>
          <a:lstStyle/>
          <a:p>
            <a:r>
              <a:rPr lang="cs-CZ" sz="1400" b="1" dirty="0">
                <a:latin typeface="Arial" panose="020B0604020202020204" pitchFamily="34" charset="0"/>
                <a:ea typeface="Times New Roman" panose="02020603050405020304" pitchFamily="18" charset="0"/>
                <a:cs typeface="Arial" panose="020B0604020202020204" pitchFamily="34" charset="0"/>
              </a:rPr>
              <a:t>Zaměstnanci, vč. mladistvých zaměstnanců, mají povinnost se informacemi a pokyny zaměstnavatele řídit.</a:t>
            </a:r>
            <a:endParaRPr lang="cs-CZ" sz="1400" b="1" dirty="0">
              <a:latin typeface="Arial" panose="020B0604020202020204" pitchFamily="34" charset="0"/>
              <a:cs typeface="Arial" panose="020B0604020202020204" pitchFamily="34" charset="0"/>
            </a:endParaRPr>
          </a:p>
        </p:txBody>
      </p:sp>
      <p:sp>
        <p:nvSpPr>
          <p:cNvPr id="16" name="Obdélník 15"/>
          <p:cNvSpPr/>
          <p:nvPr/>
        </p:nvSpPr>
        <p:spPr>
          <a:xfrm>
            <a:off x="1835696" y="1395477"/>
            <a:ext cx="6696744" cy="3108543"/>
          </a:xfrm>
          <a:prstGeom prst="rect">
            <a:avLst/>
          </a:prstGeom>
          <a:ln w="19050">
            <a:solidFill>
              <a:srgbClr val="00B050"/>
            </a:solidFill>
          </a:ln>
        </p:spPr>
        <p:txBody>
          <a:bodyPr wrap="square">
            <a:spAutoFit/>
          </a:bodyPr>
          <a:lstStyle/>
          <a:p>
            <a:r>
              <a:rPr lang="cs-CZ" sz="1400" b="1" dirty="0">
                <a:latin typeface="Arial" panose="020B0604020202020204" pitchFamily="34" charset="0"/>
                <a:ea typeface="Times New Roman" panose="02020603050405020304" pitchFamily="18" charset="0"/>
                <a:cs typeface="Arial" panose="020B0604020202020204" pitchFamily="34" charset="0"/>
              </a:rPr>
              <a:t>Zaměstnanec má právo </a:t>
            </a:r>
            <a:r>
              <a:rPr lang="cs-CZ" sz="1400" dirty="0">
                <a:latin typeface="Arial" panose="020B0604020202020204" pitchFamily="34" charset="0"/>
                <a:ea typeface="Times New Roman" panose="02020603050405020304" pitchFamily="18" charset="0"/>
                <a:cs typeface="Arial" panose="020B0604020202020204" pitchFamily="34" charset="0"/>
              </a:rPr>
              <a:t>na zajištění bezpečnosti a ochrany zdraví při práci (BOZP), </a:t>
            </a:r>
            <a:r>
              <a:rPr lang="cs-CZ" sz="1400" b="1" dirty="0">
                <a:latin typeface="Arial" panose="020B0604020202020204" pitchFamily="34" charset="0"/>
                <a:ea typeface="Times New Roman" panose="02020603050405020304" pitchFamily="18" charset="0"/>
                <a:cs typeface="Arial" panose="020B0604020202020204" pitchFamily="34" charset="0"/>
              </a:rPr>
              <a:t>na informace o rizicích jeho práce a na informace o opatřeních na ochranu před jejich působením</a:t>
            </a:r>
            <a:r>
              <a:rPr lang="cs-CZ" sz="1400" dirty="0">
                <a:latin typeface="Arial" panose="020B0604020202020204" pitchFamily="34" charset="0"/>
                <a:ea typeface="Times New Roman" panose="02020603050405020304" pitchFamily="18" charset="0"/>
                <a:cs typeface="Arial" panose="020B0604020202020204" pitchFamily="34" charset="0"/>
              </a:rPr>
              <a:t>.</a:t>
            </a:r>
            <a:r>
              <a:rPr lang="cs-CZ" sz="1400" b="1" dirty="0"/>
              <a:t> </a:t>
            </a:r>
          </a:p>
          <a:p>
            <a:r>
              <a:rPr lang="cs-CZ" sz="1400" dirty="0">
                <a:latin typeface="Arial" panose="020B0604020202020204" pitchFamily="34" charset="0"/>
                <a:cs typeface="Arial" panose="020B0604020202020204" pitchFamily="34" charset="0"/>
              </a:rPr>
              <a:t>Zaměstnavatel je v této souvislosti povinen zajistit zaměstnancům, vč. mladistvých zaměstnanců, </a:t>
            </a:r>
            <a:r>
              <a:rPr lang="cs-CZ" sz="1400" b="1" dirty="0">
                <a:latin typeface="Arial" panose="020B0604020202020204" pitchFamily="34" charset="0"/>
                <a:cs typeface="Arial" panose="020B0604020202020204" pitchFamily="34" charset="0"/>
              </a:rPr>
              <a:t>přiměřené informace a pokyny o bezpečnosti a ochraně zdraví při práci</a:t>
            </a:r>
            <a:r>
              <a:rPr lang="cs-CZ" sz="1400" dirty="0">
                <a:latin typeface="Arial" panose="020B0604020202020204" pitchFamily="34" charset="0"/>
                <a:cs typeface="Arial" panose="020B0604020202020204" pitchFamily="34" charset="0"/>
              </a:rPr>
              <a:t>, a to zejména formou seznámení s riziky, výsledky vyhodnocení rizik </a:t>
            </a:r>
            <a:br>
              <a:rPr lang="cs-CZ" sz="1400" dirty="0">
                <a:latin typeface="Arial" panose="020B0604020202020204" pitchFamily="34" charset="0"/>
                <a:cs typeface="Arial" panose="020B0604020202020204" pitchFamily="34" charset="0"/>
              </a:rPr>
            </a:br>
            <a:r>
              <a:rPr lang="cs-CZ" sz="1400" dirty="0">
                <a:latin typeface="Arial" panose="020B0604020202020204" pitchFamily="34" charset="0"/>
                <a:cs typeface="Arial" panose="020B0604020202020204" pitchFamily="34" charset="0"/>
              </a:rPr>
              <a:t>a s opatřeními na ochranu před působením těchto rizik, která se týkají jejich práce a pracoviště. </a:t>
            </a:r>
            <a:r>
              <a:rPr lang="cs-CZ" sz="1400" b="1" dirty="0"/>
              <a:t>Poskytování těchto informací</a:t>
            </a:r>
            <a:r>
              <a:rPr lang="cs-CZ" sz="1400" dirty="0"/>
              <a:t>, a dále informací o </a:t>
            </a:r>
            <a:r>
              <a:rPr lang="cs-CZ" sz="1400" dirty="0">
                <a:latin typeface="Arial" panose="020B0604020202020204" pitchFamily="34" charset="0"/>
                <a:ea typeface="Times New Roman" panose="02020603050405020304" pitchFamily="18" charset="0"/>
                <a:cs typeface="Arial" panose="020B0604020202020204" pitchFamily="34" charset="0"/>
              </a:rPr>
              <a:t>právních</a:t>
            </a:r>
            <a:br>
              <a:rPr lang="cs-CZ" sz="1400" dirty="0">
                <a:latin typeface="Arial" panose="020B0604020202020204" pitchFamily="34" charset="0"/>
                <a:ea typeface="Times New Roman" panose="02020603050405020304" pitchFamily="18" charset="0"/>
                <a:cs typeface="Arial" panose="020B0604020202020204" pitchFamily="34" charset="0"/>
              </a:rPr>
            </a:br>
            <a:r>
              <a:rPr lang="cs-CZ" sz="1400" dirty="0">
                <a:latin typeface="Arial" panose="020B0604020202020204" pitchFamily="34" charset="0"/>
                <a:ea typeface="Times New Roman" panose="02020603050405020304" pitchFamily="18" charset="0"/>
                <a:cs typeface="Arial" panose="020B0604020202020204" pitchFamily="34" charset="0"/>
              </a:rPr>
              <a:t>a ostatních předpisech k zajištění BOZP</a:t>
            </a:r>
            <a:r>
              <a:rPr lang="cs-CZ" sz="1400" dirty="0"/>
              <a:t> musí být zajištěno vždy </a:t>
            </a:r>
            <a:r>
              <a:rPr lang="cs-CZ" sz="1400" b="1" dirty="0"/>
              <a:t>při přijetí zaměstnance, při jeho převedení, přeložení nebo při změně pracovních podmínek, změně pracovního prostředí, zavedení nebo změně pracovních prostředků, technologie a pracovních postupů</a:t>
            </a:r>
            <a:r>
              <a:rPr lang="cs-CZ" sz="1400" dirty="0"/>
              <a:t>. Poskytování informací probíhá</a:t>
            </a:r>
            <a:r>
              <a:rPr lang="cs-CZ" sz="1400" dirty="0">
                <a:latin typeface="Arial" panose="020B0604020202020204" pitchFamily="34" charset="0"/>
                <a:ea typeface="Times New Roman" panose="02020603050405020304" pitchFamily="18" charset="0"/>
                <a:cs typeface="Arial" panose="020B0604020202020204" pitchFamily="34" charset="0"/>
              </a:rPr>
              <a:t> formou </a:t>
            </a:r>
            <a:r>
              <a:rPr lang="cs-CZ" sz="1400" b="1" dirty="0">
                <a:latin typeface="Arial" panose="020B0604020202020204" pitchFamily="34" charset="0"/>
                <a:ea typeface="Times New Roman" panose="02020603050405020304" pitchFamily="18" charset="0"/>
                <a:cs typeface="Arial" panose="020B0604020202020204" pitchFamily="34" charset="0"/>
              </a:rPr>
              <a:t>nástupního/vstupního školení BOZP, později formou opakovaného nebo mimořádného školení BOZP</a:t>
            </a:r>
            <a:r>
              <a:rPr lang="cs-CZ" sz="1400" dirty="0">
                <a:latin typeface="Arial" panose="020B0604020202020204" pitchFamily="34" charset="0"/>
                <a:ea typeface="Times New Roman" panose="02020603050405020304" pitchFamily="18" charset="0"/>
                <a:cs typeface="Arial" panose="020B0604020202020204" pitchFamily="34" charset="0"/>
              </a:rPr>
              <a:t>. </a:t>
            </a:r>
            <a:endParaRPr lang="cs-CZ" sz="1400" dirty="0">
              <a:latin typeface="Arial" panose="020B0604020202020204" pitchFamily="34" charset="0"/>
              <a:cs typeface="Arial" panose="020B0604020202020204" pitchFamily="34" charset="0"/>
            </a:endParaRPr>
          </a:p>
        </p:txBody>
      </p:sp>
      <p:sp>
        <p:nvSpPr>
          <p:cNvPr id="15" name="Obdélník 14"/>
          <p:cNvSpPr/>
          <p:nvPr/>
        </p:nvSpPr>
        <p:spPr>
          <a:xfrm>
            <a:off x="753090" y="471756"/>
            <a:ext cx="2710999" cy="369332"/>
          </a:xfrm>
          <a:prstGeom prst="rect">
            <a:avLst/>
          </a:prstGeom>
        </p:spPr>
        <p:txBody>
          <a:bodyPr wrap="none">
            <a:spAutoFit/>
          </a:bodyPr>
          <a:lstStyle/>
          <a:p>
            <a:pPr algn="just">
              <a:spcBef>
                <a:spcPts val="900"/>
              </a:spcBef>
              <a:spcAft>
                <a:spcPts val="450"/>
              </a:spcAft>
            </a:pPr>
            <a:r>
              <a:rPr lang="cs-CZ" b="1" kern="0" cap="all" dirty="0">
                <a:solidFill>
                  <a:srgbClr val="0070C0"/>
                </a:solidFill>
                <a:latin typeface="Arial" panose="020B0604020202020204" pitchFamily="34" charset="0"/>
                <a:ea typeface="Times New Roman" panose="02020603050405020304" pitchFamily="18" charset="0"/>
                <a:cs typeface="Arial" panose="020B0604020202020204" pitchFamily="34" charset="0"/>
              </a:rPr>
              <a:t>3.4 </a:t>
            </a:r>
            <a:r>
              <a:rPr lang="cs-CZ" b="1" kern="0" dirty="0">
                <a:solidFill>
                  <a:srgbClr val="0070C0"/>
                </a:solidFill>
                <a:latin typeface="Arial" panose="020B0604020202020204" pitchFamily="34" charset="0"/>
                <a:ea typeface="Times New Roman" panose="02020603050405020304" pitchFamily="18" charset="0"/>
                <a:cs typeface="Arial" panose="020B0604020202020204" pitchFamily="34" charset="0"/>
              </a:rPr>
              <a:t>Právo na informace</a:t>
            </a:r>
            <a:endParaRPr lang="cs-CZ" sz="1500" b="1" kern="0" dirty="0">
              <a:solidFill>
                <a:srgbClr val="0070C0"/>
              </a:solidFill>
              <a:latin typeface="Arial" panose="020B0604020202020204" pitchFamily="34" charset="0"/>
              <a:ea typeface="Times New Roman" panose="02020603050405020304" pitchFamily="18" charset="0"/>
              <a:cs typeface="Arial" panose="020B0604020202020204" pitchFamily="34" charset="0"/>
            </a:endParaRPr>
          </a:p>
        </p:txBody>
      </p:sp>
      <p:pic>
        <p:nvPicPr>
          <p:cNvPr id="18" name="Obrázek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0829" y="2371478"/>
            <a:ext cx="642683" cy="694680"/>
          </a:xfrm>
          <a:prstGeom prst="rect">
            <a:avLst/>
          </a:prstGeom>
        </p:spPr>
      </p:pic>
      <p:pic>
        <p:nvPicPr>
          <p:cNvPr id="21" name="Obrázek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4863909"/>
            <a:ext cx="642683" cy="694680"/>
          </a:xfrm>
          <a:prstGeom prst="rect">
            <a:avLst/>
          </a:prstGeom>
        </p:spPr>
      </p:pic>
    </p:spTree>
    <p:extLst>
      <p:ext uri="{BB962C8B-B14F-4D97-AF65-F5344CB8AC3E}">
        <p14:creationId xmlns:p14="http://schemas.microsoft.com/office/powerpoint/2010/main" val="34700343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dpis 1"/>
          <p:cNvSpPr>
            <a:spLocks noGrp="1"/>
          </p:cNvSpPr>
          <p:nvPr>
            <p:ph type="ctrTitle"/>
          </p:nvPr>
        </p:nvSpPr>
        <p:spPr>
          <a:xfrm>
            <a:off x="539553" y="548680"/>
            <a:ext cx="7772400" cy="360040"/>
          </a:xfrm>
        </p:spPr>
        <p:txBody>
          <a:bodyPr/>
          <a:lstStyle/>
          <a:p>
            <a:pPr algn="l" eaLnBrk="1" hangingPunct="1"/>
            <a:r>
              <a:rPr lang="cs-CZ" sz="1800" b="1" cap="all" dirty="0">
                <a:solidFill>
                  <a:srgbClr val="0070C0"/>
                </a:solidFill>
                <a:latin typeface="Arial" panose="020B0604020202020204" pitchFamily="34" charset="0"/>
                <a:cs typeface="Arial" panose="020B0604020202020204" pitchFamily="34" charset="0"/>
              </a:rPr>
              <a:t>3.5 </a:t>
            </a:r>
            <a:r>
              <a:rPr lang="cs-CZ" sz="1800" b="1" dirty="0">
                <a:solidFill>
                  <a:srgbClr val="0070C0"/>
                </a:solidFill>
                <a:latin typeface="Arial" panose="020B0604020202020204" pitchFamily="34" charset="0"/>
                <a:cs typeface="Arial" panose="020B0604020202020204" pitchFamily="34" charset="0"/>
              </a:rPr>
              <a:t>Vybrané právní předpisy k zaměstnávání mladistvých</a:t>
            </a:r>
            <a:endParaRPr lang="cs-CZ" dirty="0"/>
          </a:p>
        </p:txBody>
      </p:sp>
      <p:sp>
        <p:nvSpPr>
          <p:cNvPr id="8" name="Obdélník 7"/>
          <p:cNvSpPr/>
          <p:nvPr/>
        </p:nvSpPr>
        <p:spPr>
          <a:xfrm>
            <a:off x="539553" y="1114564"/>
            <a:ext cx="7992888" cy="5554790"/>
          </a:xfrm>
          <a:prstGeom prst="rect">
            <a:avLst/>
          </a:prstGeom>
        </p:spPr>
        <p:txBody>
          <a:bodyPr wrap="square">
            <a:spAutoFit/>
          </a:bodyPr>
          <a:lstStyle/>
          <a:p>
            <a:pPr fontAlgn="base">
              <a:lnSpc>
                <a:spcPct val="150000"/>
              </a:lnSpc>
              <a:spcBef>
                <a:spcPts val="600"/>
              </a:spcBef>
              <a:spcAft>
                <a:spcPts val="0"/>
              </a:spcAft>
            </a:pPr>
            <a:r>
              <a:rPr lang="cs-CZ" sz="1100" b="1" kern="1200"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Zákony</a:t>
            </a:r>
            <a:endParaRPr lang="cs-CZ" sz="11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endParaRPr>
          </a:p>
          <a:p>
            <a:pPr marL="171450" indent="-171450" fontAlgn="base">
              <a:lnSpc>
                <a:spcPct val="150000"/>
              </a:lnSpc>
              <a:spcBef>
                <a:spcPts val="600"/>
              </a:spcBef>
              <a:spcAft>
                <a:spcPts val="0"/>
              </a:spcAft>
              <a:buFont typeface="Arial" panose="020B0604020202020204" pitchFamily="34" charset="0"/>
              <a:buChar char="•"/>
            </a:pPr>
            <a:r>
              <a:rPr lang="cs-CZ"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Zákon č. 373/2011 Sb. o specifických zdravotních službách, ve znění pozdějších předpisů</a:t>
            </a:r>
          </a:p>
          <a:p>
            <a:pPr marL="171450" indent="-171450">
              <a:lnSpc>
                <a:spcPct val="150000"/>
              </a:lnSpc>
              <a:spcBef>
                <a:spcPts val="600"/>
              </a:spcBef>
              <a:spcAft>
                <a:spcPts val="0"/>
              </a:spcAft>
              <a:buFont typeface="Arial" panose="020B0604020202020204" pitchFamily="34" charset="0"/>
              <a:buChar char="•"/>
            </a:pPr>
            <a:r>
              <a:rPr lang="cs-CZ"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Zákon č. 372/2011 Sb. o zdravotních službách a podmínkách jejich poskytování (zákon o zdravotních službách), ve znění pozdějších předpisů</a:t>
            </a:r>
            <a:endParaRPr lang="cs-CZ" sz="1100" dirty="0">
              <a:latin typeface="Arial" panose="020B0604020202020204" pitchFamily="34" charset="0"/>
              <a:ea typeface="Times New Roman" panose="02020603050405020304" pitchFamily="18" charset="0"/>
              <a:cs typeface="Arial" panose="020B0604020202020204" pitchFamily="34" charset="0"/>
            </a:endParaRPr>
          </a:p>
          <a:p>
            <a:pPr marL="171450" indent="-171450" fontAlgn="base">
              <a:lnSpc>
                <a:spcPct val="150000"/>
              </a:lnSpc>
              <a:spcBef>
                <a:spcPts val="600"/>
              </a:spcBef>
              <a:spcAft>
                <a:spcPts val="0"/>
              </a:spcAft>
              <a:buFont typeface="Arial" panose="020B0604020202020204" pitchFamily="34" charset="0"/>
              <a:buChar char="•"/>
            </a:pPr>
            <a:r>
              <a:rPr lang="cs-CZ"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Zákon č. 309/2006 Sb., kterým se upravují další požadavky bezpečnosti a ochrany zdraví při práci v pracovněprávních vztazích a o zajištění bezpečnosti a ochrany zdraví při činnosti nebo poskytování služeb mimo pracovněprávní vztahy</a:t>
            </a:r>
          </a:p>
          <a:p>
            <a:pPr marL="171450" indent="-171450">
              <a:lnSpc>
                <a:spcPct val="150000"/>
              </a:lnSpc>
              <a:spcBef>
                <a:spcPts val="600"/>
              </a:spcBef>
              <a:spcAft>
                <a:spcPts val="0"/>
              </a:spcAft>
              <a:buFont typeface="Arial" panose="020B0604020202020204" pitchFamily="34" charset="0"/>
              <a:buChar char="•"/>
            </a:pPr>
            <a:r>
              <a:rPr lang="cs-CZ" sz="1100" b="1"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Zákon č. 262/2006 Sb. zákoník práce, ve znění pozdějších předpisů</a:t>
            </a:r>
            <a:endParaRPr lang="cs-CZ" sz="1100" dirty="0">
              <a:latin typeface="Arial" panose="020B0604020202020204" pitchFamily="34" charset="0"/>
              <a:ea typeface="Times New Roman" panose="02020603050405020304" pitchFamily="18" charset="0"/>
              <a:cs typeface="Arial" panose="020B0604020202020204" pitchFamily="34" charset="0"/>
            </a:endParaRPr>
          </a:p>
          <a:p>
            <a:pPr marL="171450" indent="-171450" fontAlgn="base">
              <a:lnSpc>
                <a:spcPct val="150000"/>
              </a:lnSpc>
              <a:spcBef>
                <a:spcPts val="600"/>
              </a:spcBef>
              <a:spcAft>
                <a:spcPts val="0"/>
              </a:spcAft>
              <a:buFont typeface="Arial" panose="020B0604020202020204" pitchFamily="34" charset="0"/>
              <a:buChar char="•"/>
            </a:pPr>
            <a:r>
              <a:rPr lang="cs-CZ"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Zákon č. 251/2005 Sb. o inspekci práce, ve znění pozdějších předpisů</a:t>
            </a:r>
            <a:endParaRPr lang="cs-CZ" sz="1100" dirty="0">
              <a:latin typeface="Arial" panose="020B0604020202020204" pitchFamily="34" charset="0"/>
              <a:ea typeface="Times New Roman" panose="02020603050405020304" pitchFamily="18" charset="0"/>
              <a:cs typeface="Arial" panose="020B0604020202020204" pitchFamily="34" charset="0"/>
            </a:endParaRPr>
          </a:p>
          <a:p>
            <a:pPr marL="171450" indent="-171450" fontAlgn="base">
              <a:lnSpc>
                <a:spcPct val="150000"/>
              </a:lnSpc>
              <a:spcBef>
                <a:spcPts val="600"/>
              </a:spcBef>
              <a:spcAft>
                <a:spcPts val="0"/>
              </a:spcAft>
              <a:buFont typeface="Arial" panose="020B0604020202020204" pitchFamily="34" charset="0"/>
              <a:buChar char="•"/>
            </a:pPr>
            <a:r>
              <a:rPr lang="cs-CZ"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(zákon o zajištění dalších podmínek bezpečnosti a ochrany zdraví při práci), ve znění pozdějších předpisů</a:t>
            </a:r>
          </a:p>
          <a:p>
            <a:pPr marL="171450" indent="-171450">
              <a:lnSpc>
                <a:spcPct val="150000"/>
              </a:lnSpc>
              <a:spcBef>
                <a:spcPts val="600"/>
              </a:spcBef>
              <a:spcAft>
                <a:spcPts val="0"/>
              </a:spcAft>
              <a:buFont typeface="Arial" panose="020B0604020202020204" pitchFamily="34" charset="0"/>
              <a:buChar char="•"/>
            </a:pPr>
            <a:r>
              <a:rPr lang="cs-CZ"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Zákon č. 561/2004 Sb., o předškolním, základním, středním, vyšším odborném a jiném vzdělávání (školský zákon), ve znění pozdějších předpisů</a:t>
            </a:r>
            <a:endParaRPr lang="cs-CZ" sz="1100" dirty="0">
              <a:latin typeface="Arial" panose="020B0604020202020204" pitchFamily="34" charset="0"/>
              <a:ea typeface="Times New Roman" panose="02020603050405020304" pitchFamily="18" charset="0"/>
              <a:cs typeface="Arial" panose="020B0604020202020204" pitchFamily="34" charset="0"/>
            </a:endParaRPr>
          </a:p>
          <a:p>
            <a:pPr marL="171450" indent="-171450" fontAlgn="base">
              <a:lnSpc>
                <a:spcPct val="150000"/>
              </a:lnSpc>
              <a:spcBef>
                <a:spcPts val="600"/>
              </a:spcBef>
              <a:spcAft>
                <a:spcPts val="0"/>
              </a:spcAft>
              <a:buFont typeface="Arial" panose="020B0604020202020204" pitchFamily="34" charset="0"/>
              <a:buChar char="•"/>
            </a:pPr>
            <a:r>
              <a:rPr lang="cs-CZ"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Zákon č. 435/2004 Sb. o zaměstnanosti, ve znění pozdějších předpisů</a:t>
            </a:r>
          </a:p>
          <a:p>
            <a:pPr marL="171450" indent="-171450" fontAlgn="base">
              <a:lnSpc>
                <a:spcPct val="150000"/>
              </a:lnSpc>
              <a:spcBef>
                <a:spcPts val="600"/>
              </a:spcBef>
              <a:spcAft>
                <a:spcPts val="0"/>
              </a:spcAft>
              <a:buFont typeface="Arial" panose="020B0604020202020204" pitchFamily="34" charset="0"/>
              <a:buChar char="•"/>
            </a:pPr>
            <a:r>
              <a:rPr lang="cs-CZ"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Zákon č. 258/2000 Sb. o ochraně veřejného zdraví o zaměstnanosti, ve znění pozdějších předpisů</a:t>
            </a:r>
            <a:endParaRPr lang="cs-CZ" sz="1100" dirty="0">
              <a:effectLst/>
              <a:latin typeface="Arial" panose="020B0604020202020204" pitchFamily="34" charset="0"/>
              <a:ea typeface="Times New Roman" panose="02020603050405020304" pitchFamily="18" charset="0"/>
              <a:cs typeface="Arial" panose="020B0604020202020204" pitchFamily="34" charset="0"/>
            </a:endParaRPr>
          </a:p>
          <a:p>
            <a:pPr fontAlgn="base">
              <a:lnSpc>
                <a:spcPct val="150000"/>
              </a:lnSpc>
              <a:spcBef>
                <a:spcPts val="600"/>
              </a:spcBef>
              <a:spcAft>
                <a:spcPts val="0"/>
              </a:spcAft>
            </a:pPr>
            <a:endParaRPr lang="cs-CZ" sz="1100"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fontAlgn="base">
              <a:lnSpc>
                <a:spcPct val="150000"/>
              </a:lnSpc>
              <a:spcBef>
                <a:spcPts val="600"/>
              </a:spcBef>
              <a:spcAft>
                <a:spcPts val="0"/>
              </a:spcAft>
            </a:pPr>
            <a:r>
              <a:rPr lang="cs-CZ" sz="1100" b="1" kern="1200"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Nařízení vlády</a:t>
            </a:r>
            <a:endParaRPr lang="cs-CZ" sz="11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endParaRPr>
          </a:p>
          <a:p>
            <a:pPr marL="171450" indent="-171450">
              <a:lnSpc>
                <a:spcPct val="150000"/>
              </a:lnSpc>
              <a:spcBef>
                <a:spcPts val="600"/>
              </a:spcBef>
              <a:spcAft>
                <a:spcPts val="0"/>
              </a:spcAft>
              <a:buFont typeface="Arial" panose="020B0604020202020204" pitchFamily="34" charset="0"/>
              <a:buChar char="•"/>
            </a:pPr>
            <a:r>
              <a:rPr lang="cs-CZ" sz="1100" b="1" dirty="0">
                <a:solidFill>
                  <a:srgbClr val="000000"/>
                </a:solidFill>
                <a:latin typeface="Arial" panose="020B0604020202020204" pitchFamily="34" charset="0"/>
                <a:ea typeface="Times New Roman" panose="02020603050405020304" pitchFamily="18" charset="0"/>
                <a:cs typeface="Arial" panose="020B0604020202020204" pitchFamily="34" charset="0"/>
              </a:rPr>
              <a:t>Nařízení vlády č. 361/2007 Sb., kterým se stanoví podmínky ochrany zdraví při práci, ve znění pozdějších předpisů </a:t>
            </a:r>
            <a:r>
              <a:rPr lang="cs-CZ" sz="1100" dirty="0">
                <a:solidFill>
                  <a:srgbClr val="000000"/>
                </a:solidFill>
                <a:latin typeface="Arial" panose="020B0604020202020204" pitchFamily="34" charset="0"/>
                <a:ea typeface="Times New Roman" panose="02020603050405020304" pitchFamily="18" charset="0"/>
                <a:cs typeface="Arial" panose="020B0604020202020204" pitchFamily="34" charset="0"/>
              </a:rPr>
              <a:t>Nařízení vlády č. 567/2006 Sb., o minimální mzdě, o nejnižších úrovních zaručené mzdy, o vymezení ztíženého pracovního prostředí a o výši příplatku ke mzdě za práci ve ztíženém pracovním prostředí, ve znění pozdějších předpisů</a:t>
            </a:r>
            <a:endParaRPr lang="cs-CZ" sz="1100" dirty="0">
              <a:latin typeface="Arial" panose="020B0604020202020204" pitchFamily="34" charset="0"/>
              <a:ea typeface="Times New Roman" panose="02020603050405020304" pitchFamily="18" charset="0"/>
              <a:cs typeface="Arial" panose="020B0604020202020204" pitchFamily="34" charset="0"/>
            </a:endParaRPr>
          </a:p>
        </p:txBody>
      </p:sp>
      <p:pic>
        <p:nvPicPr>
          <p:cNvPr id="4" name="Obrázek 3"/>
          <p:cNvPicPr>
            <a:picLocks noChangeAspect="1"/>
          </p:cNvPicPr>
          <p:nvPr/>
        </p:nvPicPr>
        <p:blipFill>
          <a:blip r:embed="rId3" cstate="print"/>
          <a:stretch>
            <a:fillRect/>
          </a:stretch>
        </p:blipFill>
        <p:spPr>
          <a:xfrm>
            <a:off x="7891581" y="260648"/>
            <a:ext cx="669391" cy="1066067"/>
          </a:xfrm>
          <a:prstGeom prst="rect">
            <a:avLst/>
          </a:prstGeom>
        </p:spPr>
      </p:pic>
    </p:spTree>
    <p:extLst>
      <p:ext uri="{BB962C8B-B14F-4D97-AF65-F5344CB8AC3E}">
        <p14:creationId xmlns:p14="http://schemas.microsoft.com/office/powerpoint/2010/main" val="16520019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délník 7"/>
          <p:cNvSpPr/>
          <p:nvPr/>
        </p:nvSpPr>
        <p:spPr>
          <a:xfrm>
            <a:off x="467544" y="472598"/>
            <a:ext cx="8064897" cy="4285212"/>
          </a:xfrm>
          <a:prstGeom prst="rect">
            <a:avLst/>
          </a:prstGeom>
          <a:solidFill>
            <a:schemeClr val="bg1"/>
          </a:solidFill>
        </p:spPr>
        <p:txBody>
          <a:bodyPr wrap="square">
            <a:spAutoFit/>
          </a:bodyPr>
          <a:lstStyle/>
          <a:p>
            <a:pPr>
              <a:spcAft>
                <a:spcPts val="0"/>
              </a:spcAft>
            </a:pPr>
            <a:r>
              <a:rPr lang="cs-CZ" b="1" dirty="0">
                <a:solidFill>
                  <a:srgbClr val="0070C0"/>
                </a:solidFill>
                <a:latin typeface="Arial" panose="020B0604020202020204" pitchFamily="34" charset="0"/>
                <a:cs typeface="Arial" panose="020B0604020202020204" pitchFamily="34" charset="0"/>
              </a:rPr>
              <a:t>Vybrané právní předpisy k zaměstnávání mladistvých</a:t>
            </a:r>
            <a:r>
              <a:rPr lang="cs-CZ" b="1" dirty="0">
                <a:solidFill>
                  <a:srgbClr val="0070C0"/>
                </a:solidFill>
                <a:latin typeface="Arial" panose="020B0604020202020204" pitchFamily="34" charset="0"/>
                <a:ea typeface="Calibri" panose="020F0502020204030204" pitchFamily="34" charset="0"/>
                <a:cs typeface="Arial" panose="020B0604020202020204" pitchFamily="34" charset="0"/>
              </a:rPr>
              <a:t> – </a:t>
            </a:r>
            <a:r>
              <a:rPr lang="cs-CZ" b="1" dirty="0">
                <a:solidFill>
                  <a:srgbClr val="0070C0"/>
                </a:solidFill>
                <a:latin typeface="Arial" panose="020B0604020202020204" pitchFamily="34" charset="0"/>
                <a:cs typeface="Arial" panose="020B0604020202020204" pitchFamily="34" charset="0"/>
              </a:rPr>
              <a:t>pokračování</a:t>
            </a:r>
            <a:endParaRPr lang="cs-CZ" b="1" kern="1200" dirty="0">
              <a:solidFill>
                <a:srgbClr val="0070C0"/>
              </a:solidFill>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endParaRPr lang="cs-CZ" sz="1100" b="1" kern="1200" dirty="0">
              <a:solidFill>
                <a:srgbClr val="0070C0"/>
              </a:solidFill>
              <a:effectLst/>
              <a:latin typeface="Arial" panose="020B0604020202020204" pitchFamily="34" charset="0"/>
              <a:ea typeface="Times New Roman" panose="02020603050405020304" pitchFamily="18" charset="0"/>
              <a:cs typeface="Arial" panose="020B0604020202020204" pitchFamily="34" charset="0"/>
            </a:endParaRPr>
          </a:p>
          <a:p>
            <a:pPr fontAlgn="base">
              <a:spcAft>
                <a:spcPts val="0"/>
              </a:spcAft>
            </a:pPr>
            <a:r>
              <a:rPr lang="cs-CZ" sz="1100" b="1" kern="1200" dirty="0">
                <a:solidFill>
                  <a:srgbClr val="0070C0"/>
                </a:solidFill>
                <a:effectLst/>
                <a:latin typeface="Arial" panose="020B0604020202020204" pitchFamily="34" charset="0"/>
                <a:ea typeface="Times New Roman" panose="02020603050405020304" pitchFamily="18" charset="0"/>
                <a:cs typeface="Arial" panose="020B0604020202020204" pitchFamily="34" charset="0"/>
              </a:rPr>
              <a:t>Vyhlášky</a:t>
            </a:r>
            <a:endParaRPr lang="cs-CZ" sz="1100" b="1" dirty="0">
              <a:solidFill>
                <a:srgbClr val="0070C0"/>
              </a:solidFill>
              <a:effectLst/>
              <a:latin typeface="Arial" panose="020B0604020202020204" pitchFamily="34" charset="0"/>
              <a:ea typeface="Times New Roman" panose="02020603050405020304" pitchFamily="18" charset="0"/>
              <a:cs typeface="Arial" panose="020B0604020202020204" pitchFamily="34" charset="0"/>
            </a:endParaRPr>
          </a:p>
          <a:p>
            <a:pPr marL="171450" indent="-171450">
              <a:lnSpc>
                <a:spcPct val="150000"/>
              </a:lnSpc>
              <a:spcBef>
                <a:spcPts val="600"/>
              </a:spcBef>
              <a:spcAft>
                <a:spcPts val="0"/>
              </a:spcAft>
              <a:buFont typeface="Arial" panose="020B0604020202020204" pitchFamily="34" charset="0"/>
              <a:buChar char="•"/>
            </a:pPr>
            <a:r>
              <a:rPr lang="cs-CZ" sz="1100" dirty="0">
                <a:solidFill>
                  <a:srgbClr val="000000"/>
                </a:solidFill>
                <a:latin typeface="Arial" panose="020B0604020202020204" pitchFamily="34" charset="0"/>
                <a:ea typeface="Times New Roman" panose="02020603050405020304" pitchFamily="18" charset="0"/>
                <a:cs typeface="Arial" panose="020B0604020202020204" pitchFamily="34" charset="0"/>
              </a:rPr>
              <a:t>Vyhláška č. 61/2018 Sb., o seznamu nebezpečných chemických látek, směsí a prachů a podmínkách nakládání </a:t>
            </a:r>
            <a:br>
              <a:rPr lang="cs-CZ" sz="1100" dirty="0">
                <a:solidFill>
                  <a:srgbClr val="000000"/>
                </a:solidFill>
                <a:latin typeface="Arial" panose="020B0604020202020204" pitchFamily="34" charset="0"/>
                <a:ea typeface="Times New Roman" panose="02020603050405020304" pitchFamily="18" charset="0"/>
                <a:cs typeface="Arial" panose="020B0604020202020204" pitchFamily="34" charset="0"/>
              </a:rPr>
            </a:br>
            <a:r>
              <a:rPr lang="cs-CZ" sz="1100" dirty="0">
                <a:solidFill>
                  <a:srgbClr val="000000"/>
                </a:solidFill>
                <a:latin typeface="Arial" panose="020B0604020202020204" pitchFamily="34" charset="0"/>
                <a:ea typeface="Times New Roman" panose="02020603050405020304" pitchFamily="18" charset="0"/>
                <a:cs typeface="Arial" panose="020B0604020202020204" pitchFamily="34" charset="0"/>
              </a:rPr>
              <a:t>s nebezpečnými chemickými látkami a směsmi a podmínkách výkonu činností spojených s nebezpečnou expozicí prachů</a:t>
            </a:r>
          </a:p>
          <a:p>
            <a:pPr marL="171450" indent="-171450">
              <a:lnSpc>
                <a:spcPct val="150000"/>
              </a:lnSpc>
              <a:spcBef>
                <a:spcPts val="600"/>
              </a:spcBef>
              <a:spcAft>
                <a:spcPts val="0"/>
              </a:spcAft>
              <a:buFont typeface="Arial" panose="020B0604020202020204" pitchFamily="34" charset="0"/>
              <a:buChar char="•"/>
            </a:pPr>
            <a:r>
              <a:rPr lang="cs-CZ" sz="1100" b="1" dirty="0">
                <a:latin typeface="Arial" panose="020B0604020202020204" pitchFamily="34" charset="0"/>
                <a:ea typeface="Times New Roman" panose="02020603050405020304" pitchFamily="18" charset="0"/>
                <a:cs typeface="Arial" panose="020B0604020202020204" pitchFamily="34" charset="0"/>
              </a:rPr>
              <a:t>Vyhláška č. 180/2015 Sb., o pracích a pracovištích, které jsou zakázány těhotným zaměstnankyním, zaměstnankyním, které kojí, a zaměstnankyním-matkám do konce devátého měsíce po porodu, o pracích a pracovištích, které jsou zakázány mladistvým zaměstnancům, a o podmínkách, za nichž mohou mladiství zaměstnanci výjimečně tyto práce konat z důvodu přípravy na povolání (vyhláška o zakázaných pracích a pracovištích)</a:t>
            </a:r>
          </a:p>
          <a:p>
            <a:pPr marL="171450" indent="-171450">
              <a:lnSpc>
                <a:spcPct val="150000"/>
              </a:lnSpc>
              <a:spcBef>
                <a:spcPts val="600"/>
              </a:spcBef>
              <a:spcAft>
                <a:spcPts val="0"/>
              </a:spcAft>
              <a:buFont typeface="Arial" panose="020B0604020202020204" pitchFamily="34" charset="0"/>
              <a:buChar char="•"/>
            </a:pPr>
            <a:r>
              <a:rPr lang="cs-CZ" sz="1100" dirty="0">
                <a:latin typeface="Arial" panose="020B0604020202020204" pitchFamily="34" charset="0"/>
                <a:ea typeface="Times New Roman" panose="02020603050405020304" pitchFamily="18" charset="0"/>
                <a:cs typeface="Arial" panose="020B0604020202020204" pitchFamily="34" charset="0"/>
              </a:rPr>
              <a:t>Vyhláška č. 79/2013 Sb., o provedení některých ustanovení zákona č. 373/2011 Sb., o specifických zdravotních službách, (vyhláška o pracovnělékařských službách a některých druzích posudkové péče)</a:t>
            </a:r>
          </a:p>
          <a:p>
            <a:pPr marL="171450" indent="-171450">
              <a:lnSpc>
                <a:spcPct val="150000"/>
              </a:lnSpc>
              <a:spcBef>
                <a:spcPts val="600"/>
              </a:spcBef>
              <a:spcAft>
                <a:spcPts val="0"/>
              </a:spcAft>
              <a:buFont typeface="Arial" panose="020B0604020202020204" pitchFamily="34" charset="0"/>
              <a:buChar char="•"/>
            </a:pPr>
            <a:r>
              <a:rPr lang="cs-CZ" sz="1100" dirty="0">
                <a:latin typeface="Arial" panose="020B0604020202020204" pitchFamily="34" charset="0"/>
                <a:ea typeface="Times New Roman" panose="02020603050405020304" pitchFamily="18" charset="0"/>
                <a:cs typeface="Arial" panose="020B0604020202020204" pitchFamily="34" charset="0"/>
              </a:rPr>
              <a:t>Vyhláška č. 432/2003 Sb., kterou se stanoví podmínky pro zařazování prací do kategorií, limitní hodnoty ukazatelů biologických expozičních testů, podmínky odběru biologického materiálu pro provádění biologických expozičních testů a náležitosti hlášení prací s azbestem a biologickými činiteli, ve znění pozdějších předpisů</a:t>
            </a:r>
            <a:br>
              <a:rPr lang="cs-CZ" sz="1100" dirty="0">
                <a:latin typeface="Arial" panose="020B0604020202020204" pitchFamily="34" charset="0"/>
                <a:ea typeface="Times New Roman" panose="02020603050405020304" pitchFamily="18" charset="0"/>
                <a:cs typeface="Arial" panose="020B0604020202020204" pitchFamily="34" charset="0"/>
              </a:rPr>
            </a:br>
            <a:endParaRPr lang="cs-CZ" sz="1100" dirty="0">
              <a:latin typeface="Arial" panose="020B0604020202020204" pitchFamily="34" charset="0"/>
              <a:ea typeface="Times New Roman" panose="02020603050405020304" pitchFamily="18" charset="0"/>
              <a:cs typeface="Arial" panose="020B0604020202020204" pitchFamily="34" charset="0"/>
            </a:endParaRPr>
          </a:p>
        </p:txBody>
      </p:sp>
      <p:pic>
        <p:nvPicPr>
          <p:cNvPr id="7" name="Obrázek 6"/>
          <p:cNvPicPr>
            <a:picLocks noChangeAspect="1"/>
          </p:cNvPicPr>
          <p:nvPr/>
        </p:nvPicPr>
        <p:blipFill>
          <a:blip r:embed="rId3" cstate="print"/>
          <a:stretch>
            <a:fillRect/>
          </a:stretch>
        </p:blipFill>
        <p:spPr>
          <a:xfrm>
            <a:off x="8007065" y="188640"/>
            <a:ext cx="669391" cy="1066067"/>
          </a:xfrm>
          <a:prstGeom prst="rect">
            <a:avLst/>
          </a:prstGeom>
        </p:spPr>
      </p:pic>
    </p:spTree>
    <p:extLst>
      <p:ext uri="{BB962C8B-B14F-4D97-AF65-F5344CB8AC3E}">
        <p14:creationId xmlns:p14="http://schemas.microsoft.com/office/powerpoint/2010/main" val="41787308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dpis 1"/>
          <p:cNvSpPr>
            <a:spLocks noGrp="1"/>
          </p:cNvSpPr>
          <p:nvPr>
            <p:ph type="ctrTitle"/>
          </p:nvPr>
        </p:nvSpPr>
        <p:spPr>
          <a:xfrm>
            <a:off x="640655" y="332656"/>
            <a:ext cx="7772400" cy="1470025"/>
          </a:xfrm>
        </p:spPr>
        <p:txBody>
          <a:bodyPr/>
          <a:lstStyle/>
          <a:p>
            <a:pPr algn="l" eaLnBrk="1" hangingPunct="1"/>
            <a:r>
              <a:rPr lang="cs-CZ" sz="1400" b="1" cap="all" dirty="0">
                <a:solidFill>
                  <a:srgbClr val="0070C0"/>
                </a:solidFill>
                <a:latin typeface="Arial" panose="020B0604020202020204" pitchFamily="34" charset="0"/>
                <a:cs typeface="Arial" panose="020B0604020202020204" pitchFamily="34" charset="0"/>
              </a:rPr>
              <a:t>Použité ZDROJE</a:t>
            </a:r>
            <a:br>
              <a:rPr lang="cs-CZ" dirty="0"/>
            </a:br>
            <a:endParaRPr lang="cs-CZ" dirty="0"/>
          </a:p>
        </p:txBody>
      </p:sp>
      <p:sp>
        <p:nvSpPr>
          <p:cNvPr id="2" name="Obdélník 1"/>
          <p:cNvSpPr/>
          <p:nvPr/>
        </p:nvSpPr>
        <p:spPr>
          <a:xfrm>
            <a:off x="676530" y="980728"/>
            <a:ext cx="7988498" cy="4832092"/>
          </a:xfrm>
          <a:prstGeom prst="rect">
            <a:avLst/>
          </a:prstGeom>
          <a:solidFill>
            <a:schemeClr val="bg1"/>
          </a:solidFill>
        </p:spPr>
        <p:txBody>
          <a:bodyPr wrap="square">
            <a:spAutoFit/>
          </a:bodyPr>
          <a:lstStyle/>
          <a:p>
            <a:pPr>
              <a:spcAft>
                <a:spcPts val="0"/>
              </a:spcAft>
            </a:pPr>
            <a:r>
              <a:rPr lang="cs-CZ" sz="1400" dirty="0">
                <a:solidFill>
                  <a:srgbClr val="0070C0"/>
                </a:solidFill>
                <a:latin typeface="Arial" panose="020B0604020202020204" pitchFamily="34" charset="0"/>
                <a:ea typeface="Times New Roman" panose="02020603050405020304" pitchFamily="18" charset="0"/>
                <a:cs typeface="Arial" panose="020B0604020202020204" pitchFamily="34" charset="0"/>
              </a:rPr>
              <a:t>Text</a:t>
            </a:r>
          </a:p>
          <a:p>
            <a:pPr marL="342900" indent="-342900">
              <a:spcAft>
                <a:spcPts val="0"/>
              </a:spcAft>
              <a:buFont typeface="Symbol" panose="05050102010706020507" pitchFamily="18" charset="2"/>
              <a:buChar char=""/>
            </a:pPr>
            <a:r>
              <a:rPr lang="cs-CZ" sz="1400" dirty="0">
                <a:latin typeface="Arial" panose="020B0604020202020204" pitchFamily="34" charset="0"/>
                <a:ea typeface="Times New Roman" panose="02020603050405020304" pitchFamily="18" charset="0"/>
              </a:rPr>
              <a:t>Vyhláška č. 180/2015 Sb., o pracích a pracovištích, které jsou zakázány těhotným zaměstnankyním, zaměstnankyním, které kojí, a zaměstnankyním-matkám do konce devátého měsíce po porodu, o pracích a pracovištích, které jsou zakázány mladistvým zaměstnancům, </a:t>
            </a:r>
            <a:br>
              <a:rPr lang="cs-CZ" sz="1400" dirty="0">
                <a:latin typeface="Arial" panose="020B0604020202020204" pitchFamily="34" charset="0"/>
                <a:ea typeface="Times New Roman" panose="02020603050405020304" pitchFamily="18" charset="0"/>
              </a:rPr>
            </a:br>
            <a:r>
              <a:rPr lang="cs-CZ" sz="1400" dirty="0">
                <a:latin typeface="Arial" panose="020B0604020202020204" pitchFamily="34" charset="0"/>
                <a:ea typeface="Times New Roman" panose="02020603050405020304" pitchFamily="18" charset="0"/>
              </a:rPr>
              <a:t>a o podmínkách, za nichž mohou mladiství zaměstnanci výjimečně tyto práce konat z důvodu přípravy na povolání (vyhláška o zakázaných pracích a pracovištích).</a:t>
            </a:r>
          </a:p>
          <a:p>
            <a:pPr marL="342900" indent="-342900">
              <a:spcAft>
                <a:spcPts val="0"/>
              </a:spcAft>
              <a:buFont typeface="Symbol" panose="05050102010706020507" pitchFamily="18" charset="2"/>
              <a:buChar char=""/>
            </a:pPr>
            <a:r>
              <a:rPr lang="cs-CZ" sz="1400" dirty="0">
                <a:latin typeface="Arial" panose="020B0604020202020204" pitchFamily="34" charset="0"/>
                <a:ea typeface="Times New Roman" panose="02020603050405020304" pitchFamily="18" charset="0"/>
                <a:cs typeface="Arial" panose="020B0604020202020204" pitchFamily="34" charset="0"/>
              </a:rPr>
              <a:t>Zákon č. 89/2012 Sb., občanský zákoník, ve znění pozdějších předpisů.</a:t>
            </a:r>
          </a:p>
          <a:p>
            <a:pPr marL="342900" indent="-342900">
              <a:spcAft>
                <a:spcPts val="0"/>
              </a:spcAft>
              <a:buFont typeface="Symbol" panose="05050102010706020507" pitchFamily="18" charset="2"/>
              <a:buChar char=""/>
            </a:pPr>
            <a:r>
              <a:rPr lang="cs-CZ" sz="1400" dirty="0">
                <a:latin typeface="Arial" panose="020B0604020202020204" pitchFamily="34" charset="0"/>
                <a:ea typeface="Times New Roman" panose="02020603050405020304" pitchFamily="18" charset="0"/>
              </a:rPr>
              <a:t>Nařízení vlády č. 361/2007 Sb., kterým se stanoví podmínky ochrany zdraví při práci, ve znění pozdějších předpisů.</a:t>
            </a:r>
          </a:p>
          <a:p>
            <a:pPr marL="342900" indent="-342900">
              <a:spcAft>
                <a:spcPts val="0"/>
              </a:spcAft>
              <a:buFont typeface="Symbol" panose="05050102010706020507" pitchFamily="18" charset="2"/>
              <a:buChar char=""/>
            </a:pPr>
            <a:r>
              <a:rPr lang="cs-CZ" sz="1400" dirty="0">
                <a:latin typeface="Arial" panose="020B0604020202020204" pitchFamily="34" charset="0"/>
                <a:ea typeface="Times New Roman" panose="02020603050405020304" pitchFamily="18" charset="0"/>
                <a:cs typeface="Arial" panose="020B0604020202020204" pitchFamily="34" charset="0"/>
              </a:rPr>
              <a:t>Zákon č. 262/2006 Sb., zákoník práce, ve znění pozdějších předpisů.</a:t>
            </a:r>
          </a:p>
          <a:p>
            <a:pPr marL="342900" indent="-342900">
              <a:spcAft>
                <a:spcPts val="0"/>
              </a:spcAft>
              <a:buFont typeface="Symbol" panose="05050102010706020507" pitchFamily="18" charset="2"/>
              <a:buChar char=""/>
            </a:pPr>
            <a:r>
              <a:rPr lang="cs-CZ" sz="1400" dirty="0"/>
              <a:t>Zákon č. 435/2004 Sb., o zaměstnanosti, </a:t>
            </a:r>
            <a:r>
              <a:rPr lang="cs-CZ" sz="1400" dirty="0">
                <a:latin typeface="Arial" panose="020B0604020202020204" pitchFamily="34" charset="0"/>
                <a:ea typeface="Times New Roman" panose="02020603050405020304" pitchFamily="18" charset="0"/>
                <a:cs typeface="Arial" panose="020B0604020202020204" pitchFamily="34" charset="0"/>
              </a:rPr>
              <a:t>ve znění pozdějších předpisů.</a:t>
            </a:r>
            <a:endParaRPr lang="cs-CZ" sz="1400" dirty="0">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pPr>
            <a:r>
              <a:rPr lang="cs-CZ" sz="1400" i="1" dirty="0"/>
              <a:t>Znalostní systém prevence rizik v BOZP </a:t>
            </a:r>
            <a:r>
              <a:rPr lang="cs-CZ" sz="1400" dirty="0">
                <a:latin typeface="Arial" panose="020B0604020202020204" pitchFamily="34" charset="0"/>
                <a:cs typeface="Arial" panose="020B0604020202020204" pitchFamily="34" charset="0"/>
              </a:rPr>
              <a:t>[online].</a:t>
            </a:r>
            <a:r>
              <a:rPr lang="cs-CZ" sz="1400" dirty="0"/>
              <a:t> Výzkumný ústav bezpečnosti práce, v. v. i., c2016 – 2019.</a:t>
            </a:r>
            <a:r>
              <a:rPr lang="cs-CZ" sz="1400" dirty="0">
                <a:latin typeface="Arial" panose="020B0604020202020204" pitchFamily="34" charset="0"/>
                <a:cs typeface="Arial" panose="020B0604020202020204" pitchFamily="34" charset="0"/>
              </a:rPr>
              <a:t> [c</a:t>
            </a:r>
            <a:r>
              <a:rPr lang="cs-CZ" sz="1400" dirty="0"/>
              <a:t>it. 2019-08-19</a:t>
            </a:r>
            <a:r>
              <a:rPr lang="cs-CZ" sz="1400" dirty="0">
                <a:latin typeface="Arial" panose="020B0604020202020204" pitchFamily="34" charset="0"/>
                <a:cs typeface="Arial" panose="020B0604020202020204" pitchFamily="34" charset="0"/>
              </a:rPr>
              <a:t>]</a:t>
            </a:r>
            <a:r>
              <a:rPr lang="cs-CZ" sz="1400" dirty="0"/>
              <a:t>.</a:t>
            </a:r>
            <a:r>
              <a:rPr lang="cs-CZ" sz="1400" dirty="0">
                <a:latin typeface="Arial" panose="020B0604020202020204" pitchFamily="34" charset="0"/>
                <a:cs typeface="Arial" panose="020B0604020202020204" pitchFamily="34" charset="0"/>
              </a:rPr>
              <a:t> </a:t>
            </a:r>
            <a:r>
              <a:rPr lang="cs-CZ" sz="1400" dirty="0"/>
              <a:t>Dostupný z: </a:t>
            </a:r>
            <a:r>
              <a:rPr lang="cs-CZ" sz="1400" dirty="0">
                <a:hlinkClick r:id="rId3"/>
              </a:rPr>
              <a:t>http://www.ceskyfocalpoint.cz/</a:t>
            </a:r>
            <a:r>
              <a:rPr lang="cs-CZ" sz="1400" dirty="0"/>
              <a:t>. </a:t>
            </a:r>
          </a:p>
          <a:p>
            <a:pPr marL="342900" lvl="0" indent="-342900">
              <a:spcAft>
                <a:spcPts val="0"/>
              </a:spcAft>
              <a:buFont typeface="Symbol" panose="05050102010706020507" pitchFamily="18" charset="2"/>
              <a:buChar char=""/>
            </a:pPr>
            <a:r>
              <a:rPr lang="cs-CZ" sz="1400" i="1" dirty="0"/>
              <a:t>Český </a:t>
            </a:r>
            <a:r>
              <a:rPr lang="cs-CZ" sz="1400" i="1" dirty="0" err="1"/>
              <a:t>Focal</a:t>
            </a:r>
            <a:r>
              <a:rPr lang="cs-CZ" sz="1400" i="1" dirty="0"/>
              <a:t> Point pro bezpečnost a ochranu zdraví při práci </a:t>
            </a:r>
            <a:r>
              <a:rPr lang="cs-CZ" sz="1400" dirty="0">
                <a:latin typeface="Arial" panose="020B0604020202020204" pitchFamily="34" charset="0"/>
                <a:cs typeface="Arial" panose="020B0604020202020204" pitchFamily="34" charset="0"/>
              </a:rPr>
              <a:t>[online].</a:t>
            </a:r>
            <a:r>
              <a:rPr lang="cs-CZ" sz="1400" dirty="0"/>
              <a:t> </a:t>
            </a:r>
            <a:r>
              <a:rPr lang="cs-CZ" sz="1400" dirty="0">
                <a:latin typeface="Arial" panose="020B0604020202020204" pitchFamily="34" charset="0"/>
                <a:cs typeface="Arial" panose="020B0604020202020204" pitchFamily="34" charset="0"/>
              </a:rPr>
              <a:t>[c</a:t>
            </a:r>
            <a:r>
              <a:rPr lang="cs-CZ" sz="1400" dirty="0"/>
              <a:t>it. 2019-08-21</a:t>
            </a:r>
            <a:r>
              <a:rPr lang="cs-CZ" sz="1400" dirty="0">
                <a:latin typeface="Arial" panose="020B0604020202020204" pitchFamily="34" charset="0"/>
                <a:cs typeface="Arial" panose="020B0604020202020204" pitchFamily="34" charset="0"/>
              </a:rPr>
              <a:t>]</a:t>
            </a:r>
            <a:r>
              <a:rPr lang="cs-CZ" sz="1400" dirty="0"/>
              <a:t>.  Dostupný z: </a:t>
            </a:r>
            <a:r>
              <a:rPr lang="cs-CZ" sz="1400" dirty="0">
                <a:hlinkClick r:id="rId3"/>
              </a:rPr>
              <a:t>http://www.ceskyfocalpoint.cz/</a:t>
            </a:r>
            <a:r>
              <a:rPr lang="cs-CZ" sz="1400" dirty="0"/>
              <a:t>. </a:t>
            </a:r>
          </a:p>
          <a:p>
            <a:pPr marL="342900" lvl="0" indent="-342900">
              <a:spcAft>
                <a:spcPts val="0"/>
              </a:spcAft>
              <a:buFont typeface="Symbol" panose="05050102010706020507" pitchFamily="18" charset="2"/>
              <a:buChar char=""/>
            </a:pPr>
            <a:r>
              <a:rPr lang="cs-CZ" sz="1400" cap="all" dirty="0">
                <a:latin typeface="Arial" panose="020B0604020202020204" pitchFamily="34" charset="0"/>
                <a:ea typeface="Times New Roman" panose="02020603050405020304" pitchFamily="18" charset="0"/>
                <a:cs typeface="Arial" panose="020B0604020202020204" pitchFamily="34" charset="0"/>
              </a:rPr>
              <a:t>JOUZA, </a:t>
            </a:r>
            <a:r>
              <a:rPr lang="cs-CZ" sz="1400" dirty="0">
                <a:latin typeface="Arial" panose="020B0604020202020204" pitchFamily="34" charset="0"/>
                <a:ea typeface="Times New Roman" panose="02020603050405020304" pitchFamily="18" charset="0"/>
                <a:cs typeface="Arial" panose="020B0604020202020204" pitchFamily="34" charset="0"/>
              </a:rPr>
              <a:t>Ladislav. Ochrana mladistvých v zaměstnání. </a:t>
            </a:r>
            <a:r>
              <a:rPr lang="cs-CZ" sz="1400" i="1" dirty="0">
                <a:latin typeface="Arial" panose="020B0604020202020204" pitchFamily="34" charset="0"/>
                <a:ea typeface="Times New Roman" panose="02020603050405020304" pitchFamily="18" charset="0"/>
                <a:cs typeface="Arial" panose="020B0604020202020204" pitchFamily="34" charset="0"/>
              </a:rPr>
              <a:t>EPRAVO.CZ</a:t>
            </a:r>
            <a:r>
              <a:rPr lang="cs-CZ" sz="1400" dirty="0">
                <a:latin typeface="Arial" panose="020B0604020202020204" pitchFamily="34" charset="0"/>
                <a:ea typeface="Times New Roman" panose="02020603050405020304" pitchFamily="18" charset="0"/>
                <a:cs typeface="Arial" panose="020B0604020202020204" pitchFamily="34" charset="0"/>
              </a:rPr>
              <a:t> </a:t>
            </a:r>
            <a:r>
              <a:rPr lang="cs-CZ" sz="1400" dirty="0">
                <a:latin typeface="Arial" panose="020B0604020202020204" pitchFamily="34" charset="0"/>
                <a:cs typeface="Arial" panose="020B0604020202020204" pitchFamily="34" charset="0"/>
              </a:rPr>
              <a:t>[online]. EPRAVO.CZ, </a:t>
            </a:r>
            <a:br>
              <a:rPr lang="cs-CZ" sz="1400" dirty="0">
                <a:latin typeface="Arial" panose="020B0604020202020204" pitchFamily="34" charset="0"/>
                <a:cs typeface="Arial" panose="020B0604020202020204" pitchFamily="34" charset="0"/>
              </a:rPr>
            </a:br>
            <a:r>
              <a:rPr lang="cs-CZ" sz="1400" dirty="0">
                <a:latin typeface="Arial" panose="020B0604020202020204" pitchFamily="34" charset="0"/>
                <a:cs typeface="Arial" panose="020B0604020202020204" pitchFamily="34" charset="0"/>
              </a:rPr>
              <a:t>a. s.</a:t>
            </a:r>
            <a:r>
              <a:rPr lang="cs-CZ" sz="1400" dirty="0"/>
              <a:t>, </a:t>
            </a:r>
            <a:r>
              <a:rPr lang="cs-CZ" sz="1400" dirty="0">
                <a:latin typeface="Arial" panose="020B0604020202020204" pitchFamily="34" charset="0"/>
                <a:ea typeface="Times New Roman" panose="02020603050405020304" pitchFamily="18" charset="0"/>
                <a:cs typeface="Arial" panose="020B0604020202020204" pitchFamily="34" charset="0"/>
              </a:rPr>
              <a:t>29. 4. 2019</a:t>
            </a:r>
            <a:r>
              <a:rPr lang="cs-CZ" sz="1400" dirty="0"/>
              <a:t>.</a:t>
            </a:r>
            <a:r>
              <a:rPr lang="cs-CZ" sz="1400" dirty="0">
                <a:latin typeface="Arial" panose="020B0604020202020204" pitchFamily="34" charset="0"/>
                <a:cs typeface="Arial" panose="020B0604020202020204" pitchFamily="34" charset="0"/>
              </a:rPr>
              <a:t> [c</a:t>
            </a:r>
            <a:r>
              <a:rPr lang="cs-CZ" sz="1400" dirty="0"/>
              <a:t>it. 2022-02-28</a:t>
            </a:r>
            <a:r>
              <a:rPr lang="cs-CZ" sz="1400" dirty="0">
                <a:latin typeface="Arial" panose="020B0604020202020204" pitchFamily="34" charset="0"/>
                <a:cs typeface="Arial" panose="020B0604020202020204" pitchFamily="34" charset="0"/>
              </a:rPr>
              <a:t>]</a:t>
            </a:r>
            <a:r>
              <a:rPr lang="cs-CZ" sz="1400" dirty="0"/>
              <a:t>. Dostupný z:</a:t>
            </a:r>
            <a:r>
              <a:rPr lang="cs-CZ" sz="1400" dirty="0">
                <a:latin typeface="Arial" panose="020B0604020202020204" pitchFamily="34" charset="0"/>
                <a:ea typeface="Times New Roman" panose="02020603050405020304" pitchFamily="18" charset="0"/>
                <a:cs typeface="Arial" panose="020B0604020202020204" pitchFamily="34" charset="0"/>
              </a:rPr>
              <a:t> </a:t>
            </a:r>
            <a:r>
              <a:rPr lang="cs-CZ" sz="1400" dirty="0">
                <a:solidFill>
                  <a:srgbClr val="FF0000"/>
                </a:solidFill>
                <a:latin typeface="Arial" panose="020B0604020202020204" pitchFamily="34" charset="0"/>
                <a:ea typeface="Times New Roman" panose="02020603050405020304" pitchFamily="18" charset="0"/>
                <a:cs typeface="Arial" panose="020B0604020202020204" pitchFamily="34" charset="0"/>
                <a:hlinkClick r:id="rId4"/>
              </a:rPr>
              <a:t>https://www.epravo.cz/top/</a:t>
            </a:r>
            <a:r>
              <a:rPr lang="cs-CZ" sz="1400" dirty="0" err="1">
                <a:solidFill>
                  <a:srgbClr val="FF0000"/>
                </a:solidFill>
                <a:latin typeface="Arial" panose="020B0604020202020204" pitchFamily="34" charset="0"/>
                <a:ea typeface="Times New Roman" panose="02020603050405020304" pitchFamily="18" charset="0"/>
                <a:cs typeface="Arial" panose="020B0604020202020204" pitchFamily="34" charset="0"/>
                <a:hlinkClick r:id="rId4"/>
              </a:rPr>
              <a:t>clanky</a:t>
            </a:r>
            <a:r>
              <a:rPr lang="cs-CZ" sz="1400" dirty="0">
                <a:solidFill>
                  <a:srgbClr val="FF0000"/>
                </a:solidFill>
                <a:latin typeface="Arial" panose="020B0604020202020204" pitchFamily="34" charset="0"/>
                <a:ea typeface="Times New Roman" panose="02020603050405020304" pitchFamily="18" charset="0"/>
                <a:cs typeface="Arial" panose="020B0604020202020204" pitchFamily="34" charset="0"/>
                <a:hlinkClick r:id="rId4"/>
              </a:rPr>
              <a:t>/ochrana-mladistvych-v-zamestnani-109191.html</a:t>
            </a:r>
            <a:r>
              <a:rPr lang="cs-CZ" sz="1400" dirty="0">
                <a:latin typeface="Arial" panose="020B0604020202020204" pitchFamily="34" charset="0"/>
                <a:ea typeface="Times New Roman" panose="02020603050405020304" pitchFamily="18" charset="0"/>
                <a:cs typeface="Arial" panose="020B0604020202020204" pitchFamily="34" charset="0"/>
              </a:rPr>
              <a:t>. </a:t>
            </a:r>
          </a:p>
          <a:p>
            <a:pPr marL="342900" indent="-342900">
              <a:spcAft>
                <a:spcPts val="0"/>
              </a:spcAft>
              <a:buFont typeface="Symbol" panose="05050102010706020507" pitchFamily="18" charset="2"/>
              <a:buChar char=""/>
            </a:pPr>
            <a:r>
              <a:rPr lang="cs-CZ" sz="1400" i="1" dirty="0">
                <a:latin typeface="Arial" panose="020B0604020202020204" pitchFamily="34" charset="0"/>
                <a:cs typeface="Arial" panose="020B0604020202020204" pitchFamily="34" charset="0"/>
              </a:rPr>
              <a:t>Práce zakázané těhotným ženám </a:t>
            </a:r>
            <a:r>
              <a:rPr lang="cs-CZ" sz="1400" dirty="0">
                <a:latin typeface="Arial" panose="020B0604020202020204" pitchFamily="34" charset="0"/>
                <a:cs typeface="Arial" panose="020B0604020202020204" pitchFamily="34" charset="0"/>
              </a:rPr>
              <a:t>[online]. Guard7 [c</a:t>
            </a:r>
            <a:r>
              <a:rPr lang="cs-CZ" sz="1400" dirty="0"/>
              <a:t>it. 2019-08-18</a:t>
            </a:r>
            <a:r>
              <a:rPr lang="cs-CZ" sz="1400" dirty="0">
                <a:latin typeface="Arial" panose="020B0604020202020204" pitchFamily="34" charset="0"/>
                <a:cs typeface="Arial" panose="020B0604020202020204" pitchFamily="34" charset="0"/>
              </a:rPr>
              <a:t>]</a:t>
            </a:r>
            <a:r>
              <a:rPr lang="cs-CZ" sz="1400" dirty="0"/>
              <a:t>. Dostupný z:</a:t>
            </a:r>
            <a:r>
              <a:rPr lang="cs-CZ" sz="1400" dirty="0">
                <a:solidFill>
                  <a:srgbClr val="00B050"/>
                </a:solidFill>
                <a:latin typeface="Arial" panose="020B0604020202020204" pitchFamily="34" charset="0"/>
                <a:cs typeface="Arial" panose="020B0604020202020204" pitchFamily="34" charset="0"/>
              </a:rPr>
              <a:t> </a:t>
            </a:r>
            <a:r>
              <a:rPr lang="cs-CZ" sz="1400" dirty="0">
                <a:latin typeface="Arial" panose="020B0604020202020204" pitchFamily="34" charset="0"/>
                <a:cs typeface="Arial" panose="020B0604020202020204" pitchFamily="34" charset="0"/>
                <a:hlinkClick r:id="rId5"/>
              </a:rPr>
              <a:t>https://www.guard7.cz/po/</a:t>
            </a:r>
            <a:r>
              <a:rPr lang="cs-CZ" sz="1400" dirty="0" err="1">
                <a:latin typeface="Arial" panose="020B0604020202020204" pitchFamily="34" charset="0"/>
                <a:cs typeface="Arial" panose="020B0604020202020204" pitchFamily="34" charset="0"/>
                <a:hlinkClick r:id="rId5"/>
              </a:rPr>
              <a:t>prace-zakazane-tehotnym-zenam</a:t>
            </a:r>
            <a:r>
              <a:rPr lang="cs-CZ" sz="1400" dirty="0">
                <a:latin typeface="Arial" panose="020B0604020202020204" pitchFamily="34" charset="0"/>
                <a:cs typeface="Arial" panose="020B0604020202020204" pitchFamily="34" charset="0"/>
              </a:rPr>
              <a:t>. </a:t>
            </a:r>
          </a:p>
          <a:p>
            <a:pPr marL="342900" indent="-342900">
              <a:spcAft>
                <a:spcPts val="0"/>
              </a:spcAft>
              <a:buFont typeface="Symbol" panose="05050102010706020507" pitchFamily="18" charset="2"/>
              <a:buChar char=""/>
            </a:pPr>
            <a:r>
              <a:rPr lang="cs-CZ" sz="1400" dirty="0">
                <a:latin typeface="Arial" panose="020B0604020202020204" pitchFamily="34" charset="0"/>
                <a:cs typeface="Arial" panose="020B0604020202020204" pitchFamily="34" charset="0"/>
              </a:rPr>
              <a:t>KRÁL, Miroslav. Ergonomický výkladový slovník. 1. vyd. Rožnov pod Radhoštěm: Rožnovský vzdělávací servis, 1999. 139 s. </a:t>
            </a:r>
          </a:p>
        </p:txBody>
      </p:sp>
      <p:sp>
        <p:nvSpPr>
          <p:cNvPr id="4" name="Obdélník 3"/>
          <p:cNvSpPr/>
          <p:nvPr/>
        </p:nvSpPr>
        <p:spPr>
          <a:xfrm>
            <a:off x="640655" y="5949280"/>
            <a:ext cx="7988498" cy="769441"/>
          </a:xfrm>
          <a:prstGeom prst="rect">
            <a:avLst/>
          </a:prstGeom>
        </p:spPr>
        <p:txBody>
          <a:bodyPr wrap="square">
            <a:spAutoFit/>
          </a:bodyPr>
          <a:lstStyle/>
          <a:p>
            <a:pPr>
              <a:spcAft>
                <a:spcPts val="0"/>
              </a:spcAft>
            </a:pPr>
            <a:r>
              <a:rPr lang="cs-CZ" sz="1400" dirty="0">
                <a:solidFill>
                  <a:srgbClr val="0070C0"/>
                </a:solidFill>
                <a:latin typeface="Arial" panose="020B0604020202020204" pitchFamily="34" charset="0"/>
                <a:ea typeface="Times New Roman" panose="02020603050405020304" pitchFamily="18" charset="0"/>
                <a:cs typeface="Arial" panose="020B0604020202020204" pitchFamily="34" charset="0"/>
              </a:rPr>
              <a:t>Obrázky</a:t>
            </a:r>
          </a:p>
          <a:p>
            <a:pPr marL="342900" indent="-342900">
              <a:spcAft>
                <a:spcPts val="0"/>
              </a:spcAft>
              <a:buFont typeface="Symbol" panose="05050102010706020507" pitchFamily="18" charset="2"/>
              <a:buChar char=""/>
            </a:pPr>
            <a:r>
              <a:rPr lang="cs-CZ" sz="1400" dirty="0"/>
              <a:t>Fotobanka Pixabay.com (</a:t>
            </a:r>
            <a:r>
              <a:rPr lang="fr-FR" sz="1400" dirty="0"/>
              <a:t>pod licencí Public Domain (CC0</a:t>
            </a:r>
            <a:r>
              <a:rPr lang="cs-CZ" sz="1400" dirty="0"/>
              <a:t>)</a:t>
            </a:r>
            <a:r>
              <a:rPr lang="fr-FR" sz="1400" dirty="0"/>
              <a:t>). </a:t>
            </a:r>
            <a:endParaRPr lang="cs-CZ" sz="1400" dirty="0">
              <a:solidFill>
                <a:srgbClr val="FF0000"/>
              </a:solidFill>
              <a:latin typeface="Arial" panose="020B0604020202020204" pitchFamily="34" charset="0"/>
              <a:ea typeface="Times New Roman" panose="02020603050405020304" pitchFamily="18" charset="0"/>
              <a:cs typeface="Arial" panose="020B0604020202020204" pitchFamily="34" charset="0"/>
            </a:endParaRPr>
          </a:p>
          <a:p>
            <a:pPr lvl="0">
              <a:spcAft>
                <a:spcPts val="0"/>
              </a:spcAft>
            </a:pPr>
            <a:endParaRPr lang="cs-CZ" sz="1600" dirty="0">
              <a:solidFill>
                <a:srgbClr val="FF0000"/>
              </a:solidFill>
              <a:effectLst/>
              <a:latin typeface="Segoe UI" panose="020B0502040204020203" pitchFamily="34" charset="0"/>
              <a:ea typeface="Calibri" panose="020F0502020204030204" pitchFamily="34" charset="0"/>
              <a:cs typeface="Segoe UI" panose="020B0502040204020203" pitchFamily="34" charset="0"/>
            </a:endParaRPr>
          </a:p>
        </p:txBody>
      </p:sp>
    </p:spTree>
    <p:extLst>
      <p:ext uri="{BB962C8B-B14F-4D97-AF65-F5344CB8AC3E}">
        <p14:creationId xmlns:p14="http://schemas.microsoft.com/office/powerpoint/2010/main" val="1661636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bdélník 12"/>
          <p:cNvSpPr/>
          <p:nvPr/>
        </p:nvSpPr>
        <p:spPr>
          <a:xfrm>
            <a:off x="211099" y="953624"/>
            <a:ext cx="6246440" cy="738664"/>
          </a:xfrm>
          <a:prstGeom prst="rect">
            <a:avLst/>
          </a:prstGeom>
        </p:spPr>
        <p:txBody>
          <a:bodyPr wrap="square">
            <a:spAutoFit/>
          </a:bodyPr>
          <a:lstStyle/>
          <a:p>
            <a:pPr algn="just"/>
            <a:endParaRPr lang="cs-CZ" sz="1400" dirty="0">
              <a:latin typeface="Times New Roman" panose="02020603050405020304" pitchFamily="18" charset="0"/>
              <a:ea typeface="Times New Roman" panose="02020603050405020304" pitchFamily="18" charset="0"/>
            </a:endParaRPr>
          </a:p>
          <a:p>
            <a:pPr algn="just"/>
            <a:endParaRPr lang="cs-CZ" sz="1400" dirty="0">
              <a:latin typeface="Times New Roman" panose="02020603050405020304" pitchFamily="18" charset="0"/>
              <a:ea typeface="Times New Roman" panose="02020603050405020304" pitchFamily="18" charset="0"/>
            </a:endParaRPr>
          </a:p>
          <a:p>
            <a:pPr algn="just"/>
            <a:r>
              <a:rPr lang="cs-CZ" sz="1400" dirty="0">
                <a:latin typeface="Times New Roman" panose="02020603050405020304" pitchFamily="18" charset="0"/>
                <a:ea typeface="Times New Roman" panose="02020603050405020304" pitchFamily="18" charset="0"/>
              </a:rPr>
              <a:t> </a:t>
            </a:r>
            <a:endParaRPr lang="cs-CZ" sz="1400" dirty="0">
              <a:effectLst/>
              <a:latin typeface="Times New Roman" panose="02020603050405020304" pitchFamily="18" charset="0"/>
              <a:ea typeface="Times New Roman" panose="02020603050405020304" pitchFamily="18" charset="0"/>
            </a:endParaRPr>
          </a:p>
        </p:txBody>
      </p:sp>
      <p:sp>
        <p:nvSpPr>
          <p:cNvPr id="17" name="AutoShape 2" descr="Výsledek obrázku pro rizika"/>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graphicFrame>
        <p:nvGraphicFramePr>
          <p:cNvPr id="4" name="Diagram 3"/>
          <p:cNvGraphicFramePr/>
          <p:nvPr>
            <p:extLst>
              <p:ext uri="{D42A27DB-BD31-4B8C-83A1-F6EECF244321}">
                <p14:modId xmlns:p14="http://schemas.microsoft.com/office/powerpoint/2010/main" val="3588504012"/>
              </p:ext>
            </p:extLst>
          </p:nvPr>
        </p:nvGraphicFramePr>
        <p:xfrm>
          <a:off x="1259632" y="1680878"/>
          <a:ext cx="6576392"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Obdélník 10"/>
          <p:cNvSpPr/>
          <p:nvPr/>
        </p:nvSpPr>
        <p:spPr>
          <a:xfrm>
            <a:off x="606649" y="476672"/>
            <a:ext cx="6199133" cy="369332"/>
          </a:xfrm>
          <a:prstGeom prst="rect">
            <a:avLst/>
          </a:prstGeom>
        </p:spPr>
        <p:txBody>
          <a:bodyPr wrap="none">
            <a:spAutoFit/>
          </a:bodyPr>
          <a:lstStyle/>
          <a:p>
            <a:pPr lvl="0">
              <a:spcAft>
                <a:spcPts val="0"/>
              </a:spcAft>
            </a:pPr>
            <a:r>
              <a:rPr lang="cs-CZ" b="1" dirty="0">
                <a:solidFill>
                  <a:srgbClr val="0070C0"/>
                </a:solidFill>
                <a:latin typeface="Arial" panose="020B0604020202020204" pitchFamily="34" charset="0"/>
                <a:ea typeface="Calibri" panose="020F0502020204030204" pitchFamily="34" charset="0"/>
                <a:cs typeface="Arial" panose="020B0604020202020204" pitchFamily="34" charset="0"/>
              </a:rPr>
              <a:t>1.2 Specifické skupiny zaměstnanců a specifická rizika</a:t>
            </a:r>
          </a:p>
        </p:txBody>
      </p:sp>
    </p:spTree>
    <p:extLst>
      <p:ext uri="{BB962C8B-B14F-4D97-AF65-F5344CB8AC3E}">
        <p14:creationId xmlns:p14="http://schemas.microsoft.com/office/powerpoint/2010/main" val="392062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997198304"/>
              </p:ext>
            </p:extLst>
          </p:nvPr>
        </p:nvGraphicFramePr>
        <p:xfrm>
          <a:off x="1543161" y="1738944"/>
          <a:ext cx="6096000" cy="45022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Obdélník 15"/>
          <p:cNvSpPr/>
          <p:nvPr/>
        </p:nvSpPr>
        <p:spPr>
          <a:xfrm>
            <a:off x="580331" y="489195"/>
            <a:ext cx="7395168" cy="369332"/>
          </a:xfrm>
          <a:prstGeom prst="rect">
            <a:avLst/>
          </a:prstGeom>
        </p:spPr>
        <p:txBody>
          <a:bodyPr wrap="square">
            <a:spAutoFit/>
          </a:bodyPr>
          <a:lstStyle/>
          <a:p>
            <a:pPr lvl="0">
              <a:spcAft>
                <a:spcPts val="0"/>
              </a:spcAft>
            </a:pPr>
            <a:r>
              <a:rPr lang="cs-CZ" b="1" dirty="0">
                <a:solidFill>
                  <a:srgbClr val="0070C0"/>
                </a:solidFill>
                <a:latin typeface="Arial" panose="020B0604020202020204" pitchFamily="34" charset="0"/>
                <a:ea typeface="Calibri" panose="020F0502020204030204" pitchFamily="34" charset="0"/>
                <a:cs typeface="Arial" panose="020B0604020202020204" pitchFamily="34" charset="0"/>
              </a:rPr>
              <a:t>1.3 BOZP a pracovní podmínky specifických skupin zaměstnanců</a:t>
            </a:r>
            <a:endParaRPr lang="cs-CZ" b="1" dirty="0">
              <a:solidFill>
                <a:srgbClr val="0070C0"/>
              </a:solidFill>
              <a:latin typeface="Arial" panose="020B0604020202020204" pitchFamily="34" charset="0"/>
              <a:ea typeface="Calibri" panose="020F0502020204030204" pitchFamily="34" charset="0"/>
              <a:cs typeface="Times New Roman" panose="02020603050405020304" pitchFamily="18" charset="0"/>
            </a:endParaRPr>
          </a:p>
        </p:txBody>
      </p:sp>
      <p:pic>
        <p:nvPicPr>
          <p:cNvPr id="14" name="Obrázek 1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051520" y="3427798"/>
            <a:ext cx="360240" cy="361242"/>
          </a:xfrm>
          <a:prstGeom prst="rect">
            <a:avLst/>
          </a:prstGeom>
        </p:spPr>
      </p:pic>
      <p:sp>
        <p:nvSpPr>
          <p:cNvPr id="21" name="Obdélník 20"/>
          <p:cNvSpPr/>
          <p:nvPr/>
        </p:nvSpPr>
        <p:spPr>
          <a:xfrm>
            <a:off x="573049" y="1060260"/>
            <a:ext cx="7409731" cy="461665"/>
          </a:xfrm>
          <a:prstGeom prst="rect">
            <a:avLst/>
          </a:prstGeom>
          <a:ln w="38100">
            <a:solidFill>
              <a:schemeClr val="bg1"/>
            </a:solidFill>
          </a:ln>
        </p:spPr>
        <p:txBody>
          <a:bodyPr wrap="square">
            <a:spAutoFit/>
          </a:bodyPr>
          <a:lstStyle/>
          <a:p>
            <a:r>
              <a:rPr lang="cs-CZ" sz="1200" dirty="0">
                <a:latin typeface="Arial" panose="020B0604020202020204" pitchFamily="34" charset="0"/>
                <a:ea typeface="Times New Roman" panose="02020603050405020304" pitchFamily="18" charset="0"/>
                <a:cs typeface="Arial" panose="020B0604020202020204" pitchFamily="34" charset="0"/>
              </a:rPr>
              <a:t>Při zaměstnávání některých skupin pracovníků by měl mít zaměstnavatel (též podnikatel) na zřeteli, že pro tyto skupiny mohou platit </a:t>
            </a:r>
            <a:r>
              <a:rPr lang="cs-CZ" sz="1200" dirty="0">
                <a:solidFill>
                  <a:srgbClr val="0070C0"/>
                </a:solidFill>
                <a:latin typeface="Arial" panose="020B0604020202020204" pitchFamily="34" charset="0"/>
                <a:ea typeface="Times New Roman" panose="02020603050405020304" pitchFamily="18" charset="0"/>
                <a:cs typeface="Arial" panose="020B0604020202020204" pitchFamily="34" charset="0"/>
              </a:rPr>
              <a:t>specifické podmínky</a:t>
            </a:r>
            <a:r>
              <a:rPr lang="cs-CZ" sz="1200" dirty="0">
                <a:latin typeface="Arial" panose="020B0604020202020204" pitchFamily="34" charset="0"/>
                <a:ea typeface="Times New Roman" panose="02020603050405020304" pitchFamily="18" charset="0"/>
                <a:cs typeface="Arial" panose="020B0604020202020204" pitchFamily="34" charset="0"/>
              </a:rPr>
              <a:t>, které musí respektovat.</a:t>
            </a:r>
            <a:endParaRPr lang="cs-CZ" sz="12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5" name="Zaoblený obdélník 14"/>
          <p:cNvSpPr/>
          <p:nvPr/>
        </p:nvSpPr>
        <p:spPr>
          <a:xfrm>
            <a:off x="1907704" y="4149080"/>
            <a:ext cx="683568" cy="432048"/>
          </a:xfrm>
          <a:prstGeom prst="roundRect">
            <a:avLst/>
          </a:prstGeom>
          <a:solidFill>
            <a:srgbClr val="C2C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20" name="Obrázek 19" descr="Obrázek2.png"/>
          <p:cNvPicPr>
            <a:picLocks noChangeAspect="1"/>
          </p:cNvPicPr>
          <p:nvPr/>
        </p:nvPicPr>
        <p:blipFill>
          <a:blip r:embed="rId9" cstate="print"/>
          <a:stretch>
            <a:fillRect/>
          </a:stretch>
        </p:blipFill>
        <p:spPr>
          <a:xfrm>
            <a:off x="2036560" y="1914391"/>
            <a:ext cx="375200" cy="362481"/>
          </a:xfrm>
          <a:prstGeom prst="rect">
            <a:avLst/>
          </a:prstGeom>
        </p:spPr>
      </p:pic>
      <p:pic>
        <p:nvPicPr>
          <p:cNvPr id="25" name="Obrázek 24" descr="vozickar.png"/>
          <p:cNvPicPr>
            <a:picLocks noChangeAspect="1"/>
          </p:cNvPicPr>
          <p:nvPr/>
        </p:nvPicPr>
        <p:blipFill>
          <a:blip r:embed="rId10" cstate="print"/>
          <a:stretch>
            <a:fillRect/>
          </a:stretch>
        </p:blipFill>
        <p:spPr>
          <a:xfrm>
            <a:off x="2051720" y="4149080"/>
            <a:ext cx="360040" cy="438603"/>
          </a:xfrm>
          <a:prstGeom prst="rect">
            <a:avLst/>
          </a:prstGeom>
        </p:spPr>
      </p:pic>
      <p:sp>
        <p:nvSpPr>
          <p:cNvPr id="26" name="Zaoblený obdélník 25"/>
          <p:cNvSpPr/>
          <p:nvPr/>
        </p:nvSpPr>
        <p:spPr>
          <a:xfrm>
            <a:off x="1979712" y="2636912"/>
            <a:ext cx="683568" cy="432048"/>
          </a:xfrm>
          <a:prstGeom prst="roundRect">
            <a:avLst/>
          </a:prstGeom>
          <a:solidFill>
            <a:srgbClr val="C2C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 name="Zaoblený obdélník 26"/>
          <p:cNvSpPr/>
          <p:nvPr/>
        </p:nvSpPr>
        <p:spPr>
          <a:xfrm>
            <a:off x="1835696" y="4941168"/>
            <a:ext cx="683568" cy="432048"/>
          </a:xfrm>
          <a:prstGeom prst="roundRect">
            <a:avLst/>
          </a:prstGeom>
          <a:solidFill>
            <a:srgbClr val="C2C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Zaoblený obdélník 27"/>
          <p:cNvSpPr/>
          <p:nvPr/>
        </p:nvSpPr>
        <p:spPr>
          <a:xfrm>
            <a:off x="1835696" y="5661248"/>
            <a:ext cx="683568" cy="432048"/>
          </a:xfrm>
          <a:prstGeom prst="roundRect">
            <a:avLst/>
          </a:prstGeom>
          <a:solidFill>
            <a:srgbClr val="C2C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34" name="Obrázek 33" descr="iconfinder_calendar_811493.png"/>
          <p:cNvPicPr>
            <a:picLocks noChangeAspect="1"/>
          </p:cNvPicPr>
          <p:nvPr/>
        </p:nvPicPr>
        <p:blipFill>
          <a:blip r:embed="rId11" cstate="print"/>
          <a:stretch>
            <a:fillRect/>
          </a:stretch>
        </p:blipFill>
        <p:spPr>
          <a:xfrm>
            <a:off x="2031109" y="5712645"/>
            <a:ext cx="380651" cy="380651"/>
          </a:xfrm>
          <a:prstGeom prst="rect">
            <a:avLst/>
          </a:prstGeom>
        </p:spPr>
      </p:pic>
      <p:pic>
        <p:nvPicPr>
          <p:cNvPr id="35" name="Obrázek 34" descr="manager-312603_1280.png"/>
          <p:cNvPicPr>
            <a:picLocks noChangeAspect="1"/>
          </p:cNvPicPr>
          <p:nvPr/>
        </p:nvPicPr>
        <p:blipFill>
          <a:blip r:embed="rId12" cstate="print"/>
          <a:stretch>
            <a:fillRect/>
          </a:stretch>
        </p:blipFill>
        <p:spPr>
          <a:xfrm>
            <a:off x="2051720" y="2636912"/>
            <a:ext cx="360040" cy="405143"/>
          </a:xfrm>
          <a:prstGeom prst="rect">
            <a:avLst/>
          </a:prstGeom>
        </p:spPr>
      </p:pic>
      <p:pic>
        <p:nvPicPr>
          <p:cNvPr id="4" name="Obrázek 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998535" y="4938396"/>
            <a:ext cx="445797" cy="437592"/>
          </a:xfrm>
          <a:prstGeom prst="rect">
            <a:avLst/>
          </a:prstGeom>
        </p:spPr>
      </p:pic>
    </p:spTree>
    <p:extLst>
      <p:ext uri="{BB962C8B-B14F-4D97-AF65-F5344CB8AC3E}">
        <p14:creationId xmlns:p14="http://schemas.microsoft.com/office/powerpoint/2010/main" val="2137339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délník 5"/>
          <p:cNvSpPr/>
          <p:nvPr/>
        </p:nvSpPr>
        <p:spPr>
          <a:xfrm>
            <a:off x="865178" y="548562"/>
            <a:ext cx="1083951" cy="400110"/>
          </a:xfrm>
          <a:prstGeom prst="rect">
            <a:avLst/>
          </a:prstGeom>
        </p:spPr>
        <p:txBody>
          <a:bodyPr wrap="none">
            <a:spAutoFit/>
          </a:bodyPr>
          <a:lstStyle/>
          <a:p>
            <a:pPr algn="just">
              <a:spcBef>
                <a:spcPts val="900"/>
              </a:spcBef>
              <a:spcAft>
                <a:spcPts val="450"/>
              </a:spcAft>
            </a:pPr>
            <a:r>
              <a:rPr lang="cs-CZ" sz="2000" b="1" kern="0" cap="all" dirty="0">
                <a:solidFill>
                  <a:srgbClr val="0070C0"/>
                </a:solidFill>
                <a:latin typeface="Arial" panose="020B0604020202020204" pitchFamily="34" charset="0"/>
                <a:ea typeface="Times New Roman" panose="02020603050405020304" pitchFamily="18" charset="0"/>
                <a:cs typeface="Arial" panose="020B0604020202020204" pitchFamily="34" charset="0"/>
              </a:rPr>
              <a:t>2 ženy</a:t>
            </a:r>
            <a:endParaRPr lang="cs-CZ" sz="2000" b="1" kern="0" dirty="0">
              <a:solidFill>
                <a:srgbClr val="0070C0"/>
              </a:solidFill>
              <a:latin typeface="Arial" panose="020B0604020202020204" pitchFamily="34" charset="0"/>
              <a:ea typeface="Times New Roman" panose="02020603050405020304" pitchFamily="18" charset="0"/>
              <a:cs typeface="Arial" panose="020B0604020202020204" pitchFamily="34" charset="0"/>
            </a:endParaRPr>
          </a:p>
        </p:txBody>
      </p:sp>
      <p:sp>
        <p:nvSpPr>
          <p:cNvPr id="7" name="Obdélník 6"/>
          <p:cNvSpPr/>
          <p:nvPr/>
        </p:nvSpPr>
        <p:spPr>
          <a:xfrm>
            <a:off x="865178" y="919066"/>
            <a:ext cx="2553904" cy="369332"/>
          </a:xfrm>
          <a:prstGeom prst="rect">
            <a:avLst/>
          </a:prstGeom>
        </p:spPr>
        <p:txBody>
          <a:bodyPr wrap="none">
            <a:spAutoFit/>
          </a:bodyPr>
          <a:lstStyle/>
          <a:p>
            <a:pPr algn="just">
              <a:spcBef>
                <a:spcPts val="900"/>
              </a:spcBef>
              <a:spcAft>
                <a:spcPts val="450"/>
              </a:spcAft>
            </a:pPr>
            <a:r>
              <a:rPr lang="cs-CZ" b="1" kern="0" dirty="0">
                <a:solidFill>
                  <a:srgbClr val="0070C0"/>
                </a:solidFill>
                <a:latin typeface="Trebuchet MS" panose="020B0603020202020204" pitchFamily="34" charset="0"/>
                <a:ea typeface="Times New Roman" panose="02020603050405020304" pitchFamily="18" charset="0"/>
                <a:cs typeface="Times New Roman" panose="02020603050405020304" pitchFamily="18" charset="0"/>
              </a:rPr>
              <a:t>2.1 Zaměstnávání žen</a:t>
            </a:r>
            <a:endParaRPr lang="cs-CZ" sz="1500" b="1" kern="0" dirty="0">
              <a:solidFill>
                <a:srgbClr val="0070C0"/>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Obdélník 7"/>
          <p:cNvSpPr/>
          <p:nvPr/>
        </p:nvSpPr>
        <p:spPr>
          <a:xfrm>
            <a:off x="900112" y="1589863"/>
            <a:ext cx="7488238" cy="1815882"/>
          </a:xfrm>
          <a:prstGeom prst="rect">
            <a:avLst/>
          </a:prstGeom>
          <a:ln w="19050">
            <a:solidFill>
              <a:srgbClr val="0070C0"/>
            </a:solidFill>
          </a:ln>
        </p:spPr>
        <p:txBody>
          <a:bodyPr wrap="square">
            <a:spAutoFit/>
          </a:bodyPr>
          <a:lstStyle/>
          <a:p>
            <a:r>
              <a:rPr lang="cs-CZ" sz="1400" dirty="0">
                <a:latin typeface="Arial" panose="020B0604020202020204" pitchFamily="34" charset="0"/>
                <a:cs typeface="Arial" panose="020B0604020202020204" pitchFamily="34" charset="0"/>
              </a:rPr>
              <a:t>Česká republika patří k zemím s vysokým počtem ekonomicky aktivních žen. Základní zásadou zaměstnávání žen je přitom princip, na jehož základě je </a:t>
            </a:r>
            <a:r>
              <a:rPr lang="cs-CZ" sz="1400" b="1" dirty="0">
                <a:latin typeface="Arial" panose="020B0604020202020204" pitchFamily="34" charset="0"/>
                <a:cs typeface="Arial" panose="020B0604020202020204" pitchFamily="34" charset="0"/>
              </a:rPr>
              <a:t>zakázáno zaměstnávat zaměstnankyně pracemi, které ohrožují jejich mateřství. </a:t>
            </a:r>
            <a:r>
              <a:rPr lang="cs-CZ" sz="1400" dirty="0">
                <a:solidFill>
                  <a:srgbClr val="212529"/>
                </a:solidFill>
                <a:latin typeface="Arial" panose="020B0604020202020204" pitchFamily="34" charset="0"/>
                <a:ea typeface="Times New Roman" panose="02020603050405020304" pitchFamily="18" charset="0"/>
                <a:cs typeface="Arial" panose="020B0604020202020204" pitchFamily="34" charset="0"/>
              </a:rPr>
              <a:t>Tím je myšleno nejen mateřství již existující, ale i teprve budoucí, neboť se obecně předpokládá, že (každá, nebo téměř každá) žena jednou děti mít bude. </a:t>
            </a:r>
          </a:p>
          <a:p>
            <a:r>
              <a:rPr lang="cs-CZ" sz="1400" dirty="0">
                <a:latin typeface="Arial" panose="020B0604020202020204" pitchFamily="34" charset="0"/>
                <a:cs typeface="Arial" panose="020B0604020202020204" pitchFamily="34" charset="0"/>
              </a:rPr>
              <a:t>Právo ženy na zvláštní pracovní podmínky patří mezi nejvýznamnější sociální práva. Zaručují je Ústava a Listina základních práv a svobod s tím, že </a:t>
            </a:r>
            <a:r>
              <a:rPr lang="cs-CZ" sz="1400" b="1" dirty="0">
                <a:latin typeface="Arial" panose="020B0604020202020204" pitchFamily="34" charset="0"/>
                <a:cs typeface="Arial" panose="020B0604020202020204" pitchFamily="34" charset="0"/>
              </a:rPr>
              <a:t>ženy mají právo na zvýšenou ochranu zdraví při práci a na zvláštní pracovní podmínky</a:t>
            </a:r>
            <a:r>
              <a:rPr lang="cs-CZ" sz="1400" dirty="0">
                <a:latin typeface="Arial" panose="020B0604020202020204" pitchFamily="34" charset="0"/>
                <a:cs typeface="Arial" panose="020B0604020202020204" pitchFamily="34" charset="0"/>
              </a:rPr>
              <a:t>.</a:t>
            </a:r>
          </a:p>
        </p:txBody>
      </p:sp>
      <p:sp>
        <p:nvSpPr>
          <p:cNvPr id="11" name="Obdélník 10"/>
          <p:cNvSpPr/>
          <p:nvPr/>
        </p:nvSpPr>
        <p:spPr>
          <a:xfrm>
            <a:off x="928525" y="3583071"/>
            <a:ext cx="7481664" cy="1169551"/>
          </a:xfrm>
          <a:prstGeom prst="rect">
            <a:avLst/>
          </a:prstGeom>
          <a:solidFill>
            <a:schemeClr val="accent1">
              <a:lumMod val="40000"/>
              <a:lumOff val="60000"/>
            </a:schemeClr>
          </a:solidFill>
          <a:ln w="19050">
            <a:noFill/>
          </a:ln>
        </p:spPr>
        <p:txBody>
          <a:bodyPr wrap="square">
            <a:spAutoFit/>
          </a:bodyPr>
          <a:lstStyle/>
          <a:p>
            <a:r>
              <a:rPr lang="cs-CZ" sz="1400" b="1" cap="all" dirty="0">
                <a:latin typeface="Arial" panose="020B0604020202020204" pitchFamily="34" charset="0"/>
                <a:cs typeface="Arial" panose="020B0604020202020204" pitchFamily="34" charset="0"/>
              </a:rPr>
              <a:t>Zvláštní pracovní podmínky </a:t>
            </a:r>
          </a:p>
          <a:p>
            <a:r>
              <a:rPr lang="cs-CZ" sz="1400" dirty="0">
                <a:latin typeface="Arial" panose="020B0604020202020204" pitchFamily="34" charset="0"/>
                <a:cs typeface="Arial" panose="020B0604020202020204" pitchFamily="34" charset="0"/>
              </a:rPr>
              <a:t>Soubor práv žen a soubor povinností zaměstnavatelů a také státních orgánů, jehož účelem je umožnit ženám plnění pracovních úkolů v pracovněprávních vztazích, aniž by to bylo na újmu jejich zdraví a možnosti plnění dalších společenských funkcí, zejména jejich mateřského poslání.</a:t>
            </a:r>
          </a:p>
        </p:txBody>
      </p:sp>
      <p:sp>
        <p:nvSpPr>
          <p:cNvPr id="14" name="Obdélník 13"/>
          <p:cNvSpPr/>
          <p:nvPr/>
        </p:nvSpPr>
        <p:spPr>
          <a:xfrm>
            <a:off x="3023343" y="5868880"/>
            <a:ext cx="3241775" cy="307777"/>
          </a:xfrm>
          <a:prstGeom prst="rect">
            <a:avLst/>
          </a:prstGeom>
          <a:solidFill>
            <a:schemeClr val="accent1">
              <a:lumMod val="40000"/>
              <a:lumOff val="60000"/>
            </a:schemeClr>
          </a:solidFill>
        </p:spPr>
        <p:txBody>
          <a:bodyPr wrap="square">
            <a:spAutoFit/>
          </a:bodyPr>
          <a:lstStyle/>
          <a:p>
            <a:r>
              <a:rPr lang="cs-CZ" sz="1400" b="1" cap="all" dirty="0">
                <a:solidFill>
                  <a:schemeClr val="tx2"/>
                </a:solidFill>
                <a:latin typeface="Arial" panose="020B0604020202020204" pitchFamily="34" charset="0"/>
                <a:cs typeface="Arial" panose="020B0604020202020204" pitchFamily="34" charset="0"/>
              </a:rPr>
              <a:t>ochrana zdraví žen při práci</a:t>
            </a:r>
            <a:endParaRPr lang="cs-CZ" sz="1400" cap="all" dirty="0">
              <a:solidFill>
                <a:schemeClr val="tx2"/>
              </a:solidFill>
              <a:latin typeface="Arial" panose="020B0604020202020204" pitchFamily="34" charset="0"/>
              <a:cs typeface="Arial" panose="020B0604020202020204" pitchFamily="34" charset="0"/>
            </a:endParaRPr>
          </a:p>
        </p:txBody>
      </p:sp>
      <p:sp>
        <p:nvSpPr>
          <p:cNvPr id="5" name="Šrafovaná šipka doprava 4"/>
          <p:cNvSpPr/>
          <p:nvPr/>
        </p:nvSpPr>
        <p:spPr>
          <a:xfrm rot="5400000">
            <a:off x="4235467" y="5078224"/>
            <a:ext cx="792086" cy="551069"/>
          </a:xfrm>
          <a:prstGeom prst="stripedRightArrow">
            <a:avLst/>
          </a:prstGeom>
          <a:solidFill>
            <a:schemeClr val="accent1">
              <a:lumMod val="40000"/>
              <a:lumOff val="6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 name="Obráze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44408" y="332656"/>
            <a:ext cx="576064" cy="577668"/>
          </a:xfrm>
          <a:prstGeom prst="rect">
            <a:avLst/>
          </a:prstGeom>
        </p:spPr>
      </p:pic>
    </p:spTree>
    <p:extLst>
      <p:ext uri="{BB962C8B-B14F-4D97-AF65-F5344CB8AC3E}">
        <p14:creationId xmlns:p14="http://schemas.microsoft.com/office/powerpoint/2010/main" val="807637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811735" y="479198"/>
            <a:ext cx="3147015" cy="369332"/>
          </a:xfrm>
          <a:prstGeom prst="rect">
            <a:avLst/>
          </a:prstGeom>
        </p:spPr>
        <p:txBody>
          <a:bodyPr wrap="none">
            <a:spAutoFit/>
          </a:bodyPr>
          <a:lstStyle/>
          <a:p>
            <a:pPr algn="just">
              <a:spcBef>
                <a:spcPts val="900"/>
              </a:spcBef>
              <a:spcAft>
                <a:spcPts val="450"/>
              </a:spcAft>
            </a:pPr>
            <a:r>
              <a:rPr lang="cs-CZ" b="1" kern="0" cap="all" dirty="0">
                <a:solidFill>
                  <a:srgbClr val="0070C0"/>
                </a:solidFill>
                <a:latin typeface="Arial" panose="020B0604020202020204" pitchFamily="34" charset="0"/>
                <a:ea typeface="Times New Roman" panose="02020603050405020304" pitchFamily="18" charset="0"/>
                <a:cs typeface="Arial" panose="020B0604020202020204" pitchFamily="34" charset="0"/>
              </a:rPr>
              <a:t>2.2 </a:t>
            </a:r>
            <a:r>
              <a:rPr lang="cs-CZ" b="1" kern="0" dirty="0">
                <a:solidFill>
                  <a:srgbClr val="0070C0"/>
                </a:solidFill>
                <a:latin typeface="Arial" panose="020B0604020202020204" pitchFamily="34" charset="0"/>
                <a:ea typeface="Times New Roman" panose="02020603050405020304" pitchFamily="18" charset="0"/>
                <a:cs typeface="Arial" panose="020B0604020202020204" pitchFamily="34" charset="0"/>
              </a:rPr>
              <a:t>Pracovní podmínky žen</a:t>
            </a:r>
          </a:p>
        </p:txBody>
      </p:sp>
      <p:sp>
        <p:nvSpPr>
          <p:cNvPr id="13" name="Obdélník 12"/>
          <p:cNvSpPr/>
          <p:nvPr/>
        </p:nvSpPr>
        <p:spPr>
          <a:xfrm>
            <a:off x="1929246" y="1808940"/>
            <a:ext cx="6480645" cy="523220"/>
          </a:xfrm>
          <a:prstGeom prst="rect">
            <a:avLst/>
          </a:prstGeom>
          <a:ln w="28575">
            <a:solidFill>
              <a:srgbClr val="FF0000"/>
            </a:solidFill>
          </a:ln>
        </p:spPr>
        <p:txBody>
          <a:bodyPr wrap="square">
            <a:spAutoFit/>
          </a:bodyPr>
          <a:lstStyle/>
          <a:p>
            <a:r>
              <a:rPr lang="cs-CZ" sz="1400" dirty="0"/>
              <a:t>Ženy nesmějí být zaměstnávány </a:t>
            </a:r>
            <a:r>
              <a:rPr lang="cs-CZ" sz="1400" b="1" dirty="0"/>
              <a:t>pracemi pod zemí, při těžbě nerostů nebo při ražení tunelů a štol</a:t>
            </a:r>
            <a:r>
              <a:rPr lang="cs-CZ" sz="1400" dirty="0"/>
              <a:t>. </a:t>
            </a:r>
          </a:p>
        </p:txBody>
      </p:sp>
      <p:sp>
        <p:nvSpPr>
          <p:cNvPr id="16" name="Obdélník 15"/>
          <p:cNvSpPr/>
          <p:nvPr/>
        </p:nvSpPr>
        <p:spPr>
          <a:xfrm>
            <a:off x="1878725" y="2448223"/>
            <a:ext cx="6683762" cy="1169551"/>
          </a:xfrm>
          <a:prstGeom prst="rect">
            <a:avLst/>
          </a:prstGeom>
          <a:ln w="28575">
            <a:noFill/>
          </a:ln>
        </p:spPr>
        <p:txBody>
          <a:bodyPr wrap="square">
            <a:spAutoFit/>
          </a:bodyPr>
          <a:lstStyle/>
          <a:p>
            <a:r>
              <a:rPr lang="cs-CZ" sz="1400" dirty="0"/>
              <a:t>Připouští se několik výjimek, a to v případě, že ženy:</a:t>
            </a:r>
          </a:p>
          <a:p>
            <a:pPr marL="285750" indent="-285750">
              <a:buFont typeface="Arial" panose="020B0604020202020204" pitchFamily="34" charset="0"/>
              <a:buChar char="•"/>
            </a:pPr>
            <a:r>
              <a:rPr lang="cs-CZ" sz="1400" dirty="0"/>
              <a:t>v takovém prostředí vykonávají řídící funkce a nekonají přitom manuální práci, nebo </a:t>
            </a:r>
          </a:p>
          <a:p>
            <a:pPr marL="285750" indent="-285750">
              <a:buFont typeface="Arial" panose="020B0604020202020204" pitchFamily="34" charset="0"/>
              <a:buChar char="•"/>
            </a:pPr>
            <a:r>
              <a:rPr lang="cs-CZ" sz="1400" dirty="0"/>
              <a:t>vykonávají zdravotnické a sociální služby, provozní praxi při studiu a práce, které nejsou manuální, a které je nutno občas konat pod zemí.</a:t>
            </a:r>
          </a:p>
        </p:txBody>
      </p:sp>
      <p:sp>
        <p:nvSpPr>
          <p:cNvPr id="11" name="Obdélník 10"/>
          <p:cNvSpPr/>
          <p:nvPr/>
        </p:nvSpPr>
        <p:spPr>
          <a:xfrm>
            <a:off x="871879" y="1133613"/>
            <a:ext cx="2013693" cy="307777"/>
          </a:xfrm>
          <a:prstGeom prst="rect">
            <a:avLst/>
          </a:prstGeom>
        </p:spPr>
        <p:txBody>
          <a:bodyPr wrap="none">
            <a:spAutoFit/>
          </a:bodyPr>
          <a:lstStyle/>
          <a:p>
            <a:pPr algn="just">
              <a:spcBef>
                <a:spcPts val="900"/>
              </a:spcBef>
              <a:spcAft>
                <a:spcPts val="450"/>
              </a:spcAft>
            </a:pPr>
            <a:r>
              <a:rPr lang="cs-CZ" sz="1400" b="1" kern="0" cap="all" dirty="0">
                <a:solidFill>
                  <a:srgbClr val="0070C0"/>
                </a:solidFill>
                <a:latin typeface="Arial" panose="020B0604020202020204" pitchFamily="34" charset="0"/>
                <a:ea typeface="Times New Roman" panose="02020603050405020304" pitchFamily="18" charset="0"/>
                <a:cs typeface="Arial" panose="020B0604020202020204" pitchFamily="34" charset="0"/>
              </a:rPr>
              <a:t>2.2.1 </a:t>
            </a:r>
            <a:r>
              <a:rPr lang="cs-CZ" sz="1400" b="1" kern="0" dirty="0">
                <a:solidFill>
                  <a:srgbClr val="0070C0"/>
                </a:solidFill>
                <a:latin typeface="Arial" panose="020B0604020202020204" pitchFamily="34" charset="0"/>
                <a:ea typeface="Times New Roman" panose="02020603050405020304" pitchFamily="18" charset="0"/>
                <a:cs typeface="Arial" panose="020B0604020202020204" pitchFamily="34" charset="0"/>
              </a:rPr>
              <a:t>Zakázané práce </a:t>
            </a:r>
          </a:p>
        </p:txBody>
      </p:sp>
      <p:sp>
        <p:nvSpPr>
          <p:cNvPr id="10" name="TextovéPole 9"/>
          <p:cNvSpPr txBox="1"/>
          <p:nvPr/>
        </p:nvSpPr>
        <p:spPr>
          <a:xfrm rot="19254562">
            <a:off x="463730" y="2933963"/>
            <a:ext cx="1334496" cy="461665"/>
          </a:xfrm>
          <a:prstGeom prst="rect">
            <a:avLst/>
          </a:prstGeom>
          <a:noFill/>
        </p:spPr>
        <p:txBody>
          <a:bodyPr wrap="square" rtlCol="0">
            <a:spAutoFit/>
          </a:bodyPr>
          <a:lstStyle/>
          <a:p>
            <a:r>
              <a:rPr lang="cs-CZ" sz="2400" b="1" dirty="0">
                <a:solidFill>
                  <a:srgbClr val="339933"/>
                </a:solidFill>
              </a:rPr>
              <a:t>výjimka</a:t>
            </a:r>
          </a:p>
        </p:txBody>
      </p:sp>
      <p:pic>
        <p:nvPicPr>
          <p:cNvPr id="15" name="Obrázek 14" descr="zakaz-prace-pc.png"/>
          <p:cNvPicPr>
            <a:picLocks noChangeAspect="1"/>
          </p:cNvPicPr>
          <p:nvPr/>
        </p:nvPicPr>
        <p:blipFill>
          <a:blip r:embed="rId2" cstate="print"/>
          <a:stretch>
            <a:fillRect/>
          </a:stretch>
        </p:blipFill>
        <p:spPr>
          <a:xfrm>
            <a:off x="811735" y="1678195"/>
            <a:ext cx="770511" cy="770028"/>
          </a:xfrm>
          <a:prstGeom prst="rect">
            <a:avLst/>
          </a:prstGeom>
        </p:spPr>
      </p:pic>
    </p:spTree>
    <p:extLst>
      <p:ext uri="{BB962C8B-B14F-4D97-AF65-F5344CB8AC3E}">
        <p14:creationId xmlns:p14="http://schemas.microsoft.com/office/powerpoint/2010/main" val="850493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délník 10"/>
          <p:cNvSpPr/>
          <p:nvPr/>
        </p:nvSpPr>
        <p:spPr>
          <a:xfrm>
            <a:off x="683568" y="530083"/>
            <a:ext cx="5786718" cy="523220"/>
          </a:xfrm>
          <a:prstGeom prst="rect">
            <a:avLst/>
          </a:prstGeom>
        </p:spPr>
        <p:txBody>
          <a:bodyPr wrap="square">
            <a:spAutoFit/>
          </a:bodyPr>
          <a:lstStyle/>
          <a:p>
            <a:pPr>
              <a:spcBef>
                <a:spcPts val="900"/>
              </a:spcBef>
              <a:spcAft>
                <a:spcPts val="450"/>
              </a:spcAft>
            </a:pPr>
            <a:r>
              <a:rPr lang="cs-CZ" sz="1400" b="1" kern="0" cap="all" dirty="0">
                <a:solidFill>
                  <a:srgbClr val="0070C0"/>
                </a:solidFill>
                <a:latin typeface="Arial" panose="020B0604020202020204" pitchFamily="34" charset="0"/>
                <a:ea typeface="Times New Roman" panose="02020603050405020304" pitchFamily="18" charset="0"/>
                <a:cs typeface="Arial" panose="020B0604020202020204" pitchFamily="34" charset="0"/>
              </a:rPr>
              <a:t>2.2.2 </a:t>
            </a:r>
            <a:r>
              <a:rPr lang="cs-CZ" sz="1400" b="1" dirty="0">
                <a:solidFill>
                  <a:srgbClr val="0070C0"/>
                </a:solidFill>
                <a:latin typeface="Arial" panose="020B0604020202020204" pitchFamily="34" charset="0"/>
                <a:ea typeface="Calibri" panose="020F0502020204030204" pitchFamily="34" charset="0"/>
                <a:cs typeface="Arial" panose="020B0604020202020204" pitchFamily="34" charset="0"/>
              </a:rPr>
              <a:t>Pracovní podmínky některých skupin žen  </a:t>
            </a:r>
            <a:br>
              <a:rPr lang="cs-CZ" sz="1400" b="1" dirty="0">
                <a:solidFill>
                  <a:srgbClr val="0070C0"/>
                </a:solidFill>
                <a:latin typeface="Arial" panose="020B0604020202020204" pitchFamily="34" charset="0"/>
                <a:ea typeface="Calibri" panose="020F0502020204030204" pitchFamily="34" charset="0"/>
                <a:cs typeface="Arial" panose="020B0604020202020204" pitchFamily="34" charset="0"/>
              </a:rPr>
            </a:br>
            <a:r>
              <a:rPr lang="cs-CZ" sz="1400" b="1" kern="0"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p>
        </p:txBody>
      </p:sp>
      <p:graphicFrame>
        <p:nvGraphicFramePr>
          <p:cNvPr id="5" name="Diagram 4"/>
          <p:cNvGraphicFramePr/>
          <p:nvPr>
            <p:extLst>
              <p:ext uri="{D42A27DB-BD31-4B8C-83A1-F6EECF244321}">
                <p14:modId xmlns:p14="http://schemas.microsoft.com/office/powerpoint/2010/main" val="3204307759"/>
              </p:ext>
            </p:extLst>
          </p:nvPr>
        </p:nvGraphicFramePr>
        <p:xfrm>
          <a:off x="1938970" y="1468930"/>
          <a:ext cx="5280248" cy="27357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4" name="Obrázek 13" descr="pregnant.png"/>
          <p:cNvPicPr>
            <a:picLocks noChangeAspect="1"/>
          </p:cNvPicPr>
          <p:nvPr/>
        </p:nvPicPr>
        <p:blipFill>
          <a:blip r:embed="rId8" cstate="print"/>
          <a:stretch>
            <a:fillRect/>
          </a:stretch>
        </p:blipFill>
        <p:spPr>
          <a:xfrm>
            <a:off x="1259632" y="1484784"/>
            <a:ext cx="622967" cy="1224136"/>
          </a:xfrm>
          <a:prstGeom prst="rect">
            <a:avLst/>
          </a:prstGeom>
        </p:spPr>
      </p:pic>
      <p:pic>
        <p:nvPicPr>
          <p:cNvPr id="16" name="Obrázek 15" descr="kojici.png"/>
          <p:cNvPicPr>
            <a:picLocks noChangeAspect="1"/>
          </p:cNvPicPr>
          <p:nvPr/>
        </p:nvPicPr>
        <p:blipFill>
          <a:blip r:embed="rId9" cstate="print"/>
          <a:stretch>
            <a:fillRect/>
          </a:stretch>
        </p:blipFill>
        <p:spPr>
          <a:xfrm flipH="1">
            <a:off x="7524328" y="1484784"/>
            <a:ext cx="511115" cy="1224136"/>
          </a:xfrm>
          <a:prstGeom prst="rect">
            <a:avLst/>
          </a:prstGeom>
        </p:spPr>
      </p:pic>
      <p:pic>
        <p:nvPicPr>
          <p:cNvPr id="17" name="Obrázek 16" descr="kocarek.png"/>
          <p:cNvPicPr>
            <a:picLocks noChangeAspect="1"/>
          </p:cNvPicPr>
          <p:nvPr/>
        </p:nvPicPr>
        <p:blipFill>
          <a:blip r:embed="rId10" cstate="print"/>
          <a:stretch>
            <a:fillRect/>
          </a:stretch>
        </p:blipFill>
        <p:spPr>
          <a:xfrm>
            <a:off x="1043609" y="2996953"/>
            <a:ext cx="1143247" cy="1152127"/>
          </a:xfrm>
          <a:prstGeom prst="rect">
            <a:avLst/>
          </a:prstGeom>
        </p:spPr>
      </p:pic>
      <p:pic>
        <p:nvPicPr>
          <p:cNvPr id="18" name="Obrázek 17" descr="matka-dite.png"/>
          <p:cNvPicPr>
            <a:picLocks noChangeAspect="1"/>
          </p:cNvPicPr>
          <p:nvPr/>
        </p:nvPicPr>
        <p:blipFill>
          <a:blip r:embed="rId11" cstate="print"/>
          <a:stretch>
            <a:fillRect/>
          </a:stretch>
        </p:blipFill>
        <p:spPr>
          <a:xfrm>
            <a:off x="7092280" y="2996952"/>
            <a:ext cx="1127537" cy="1152129"/>
          </a:xfrm>
          <a:prstGeom prst="rect">
            <a:avLst/>
          </a:prstGeom>
        </p:spPr>
      </p:pic>
    </p:spTree>
    <p:extLst>
      <p:ext uri="{BB962C8B-B14F-4D97-AF65-F5344CB8AC3E}">
        <p14:creationId xmlns:p14="http://schemas.microsoft.com/office/powerpoint/2010/main" val="3811707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Obrázek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8319" y="3871804"/>
            <a:ext cx="642683" cy="694680"/>
          </a:xfrm>
          <a:prstGeom prst="rect">
            <a:avLst/>
          </a:prstGeom>
        </p:spPr>
      </p:pic>
      <p:sp>
        <p:nvSpPr>
          <p:cNvPr id="22" name="Obdélník 21"/>
          <p:cNvSpPr/>
          <p:nvPr/>
        </p:nvSpPr>
        <p:spPr>
          <a:xfrm>
            <a:off x="1967414" y="2975888"/>
            <a:ext cx="6416020" cy="2397451"/>
          </a:xfrm>
          <a:prstGeom prst="rect">
            <a:avLst/>
          </a:prstGeom>
          <a:ln w="28575">
            <a:solidFill>
              <a:srgbClr val="00B050"/>
            </a:solidFill>
          </a:ln>
        </p:spPr>
        <p:txBody>
          <a:bodyPr wrap="square">
            <a:spAutoFit/>
          </a:bodyPr>
          <a:lstStyle/>
          <a:p>
            <a:pPr>
              <a:lnSpc>
                <a:spcPct val="107000"/>
              </a:lnSpc>
              <a:spcAft>
                <a:spcPts val="0"/>
              </a:spcAft>
            </a:pPr>
            <a:r>
              <a:rPr lang="cs-CZ" sz="1400" dirty="0">
                <a:latin typeface="Arial" panose="020B0604020202020204" pitchFamily="34" charset="0"/>
                <a:ea typeface="Times New Roman" panose="02020603050405020304" pitchFamily="18" charset="0"/>
                <a:cs typeface="Arial" panose="020B0604020202020204" pitchFamily="34" charset="0"/>
              </a:rPr>
              <a:t>Jestliže při práci přichází v úvahu </a:t>
            </a:r>
            <a:r>
              <a:rPr lang="cs-CZ" sz="1400" b="1" dirty="0">
                <a:latin typeface="Arial" panose="020B0604020202020204" pitchFamily="34" charset="0"/>
                <a:ea typeface="Times New Roman" panose="02020603050405020304" pitchFamily="18" charset="0"/>
                <a:cs typeface="Arial" panose="020B0604020202020204" pitchFamily="34" charset="0"/>
              </a:rPr>
              <a:t>expozice rizikovým faktorům poškozujícím plod v těle matky,</a:t>
            </a:r>
            <a:r>
              <a:rPr lang="cs-CZ" sz="1400" b="1" dirty="0"/>
              <a:t> je zaměstnavatel povinen,</a:t>
            </a:r>
            <a:r>
              <a:rPr lang="cs-CZ" sz="1400" b="1" dirty="0">
                <a:latin typeface="Arial" panose="020B0604020202020204" pitchFamily="34" charset="0"/>
                <a:ea typeface="Times New Roman" panose="02020603050405020304" pitchFamily="18" charset="0"/>
                <a:cs typeface="Arial" panose="020B0604020202020204" pitchFamily="34" charset="0"/>
              </a:rPr>
              <a:t> informovat </a:t>
            </a:r>
            <a:br>
              <a:rPr lang="cs-CZ" sz="1400" b="1" dirty="0">
                <a:latin typeface="Arial" panose="020B0604020202020204" pitchFamily="34" charset="0"/>
                <a:ea typeface="Times New Roman" panose="02020603050405020304" pitchFamily="18" charset="0"/>
                <a:cs typeface="Arial" panose="020B0604020202020204" pitchFamily="34" charset="0"/>
              </a:rPr>
            </a:br>
            <a:r>
              <a:rPr lang="cs-CZ" sz="1400" b="1" dirty="0">
                <a:latin typeface="Arial" panose="020B0604020202020204" pitchFamily="34" charset="0"/>
                <a:ea typeface="Times New Roman" panose="02020603050405020304" pitchFamily="18" charset="0"/>
                <a:cs typeface="Arial" panose="020B0604020202020204" pitchFamily="34" charset="0"/>
              </a:rPr>
              <a:t>o tom zaměstnankyně</a:t>
            </a:r>
            <a:r>
              <a:rPr lang="cs-CZ" sz="1400" dirty="0">
                <a:latin typeface="Arial" panose="020B0604020202020204" pitchFamily="34" charset="0"/>
                <a:ea typeface="Times New Roman" panose="02020603050405020304" pitchFamily="18" charset="0"/>
                <a:cs typeface="Arial" panose="020B0604020202020204" pitchFamily="34" charset="0"/>
              </a:rPr>
              <a:t>. </a:t>
            </a:r>
          </a:p>
          <a:p>
            <a:pPr>
              <a:lnSpc>
                <a:spcPct val="107000"/>
              </a:lnSpc>
              <a:spcAft>
                <a:spcPts val="0"/>
              </a:spcAft>
            </a:pPr>
            <a:r>
              <a:rPr lang="cs-CZ" sz="1400" b="1" dirty="0">
                <a:latin typeface="Arial" panose="020B0604020202020204" pitchFamily="34" charset="0"/>
                <a:ea typeface="Times New Roman" panose="02020603050405020304" pitchFamily="18" charset="0"/>
                <a:cs typeface="Arial" panose="020B0604020202020204" pitchFamily="34" charset="0"/>
              </a:rPr>
              <a:t>Těhotné zaměstnankyně, zaměstnankyně, které kojí, a zaměstnankyně-matky do konce devátého měsíce po porodu je dále povinen seznámit </a:t>
            </a:r>
            <a:br>
              <a:rPr lang="cs-CZ" sz="1400" b="1" dirty="0">
                <a:latin typeface="Arial" panose="020B0604020202020204" pitchFamily="34" charset="0"/>
                <a:ea typeface="Times New Roman" panose="02020603050405020304" pitchFamily="18" charset="0"/>
                <a:cs typeface="Arial" panose="020B0604020202020204" pitchFamily="34" charset="0"/>
              </a:rPr>
            </a:br>
            <a:r>
              <a:rPr lang="cs-CZ" sz="1400" b="1" dirty="0">
                <a:latin typeface="Arial" panose="020B0604020202020204" pitchFamily="34" charset="0"/>
                <a:ea typeface="Times New Roman" panose="02020603050405020304" pitchFamily="18" charset="0"/>
                <a:cs typeface="Arial" panose="020B0604020202020204" pitchFamily="34" charset="0"/>
              </a:rPr>
              <a:t>s riziky a jejich možnými účinky na těhotenství, kojení nebo na jejich zdraví a učinit potřebná opatření</a:t>
            </a:r>
            <a:r>
              <a:rPr lang="cs-CZ" sz="1400" dirty="0">
                <a:latin typeface="Arial" panose="020B0604020202020204" pitchFamily="34" charset="0"/>
                <a:ea typeface="Times New Roman" panose="02020603050405020304" pitchFamily="18" charset="0"/>
                <a:cs typeface="Arial" panose="020B0604020202020204" pitchFamily="34" charset="0"/>
              </a:rPr>
              <a:t>, včetně opatření, která se týkají snížení rizika psychické a fyzické únavy a jiných druhů psychické a fyzické zátěže spojené s vykonávanou prací, a to po celou dobu, kdy je to nutné k ochraně jejich bezpečnosti nebo zdraví dítěte,</a:t>
            </a:r>
            <a:endParaRPr lang="cs-CZ" sz="1400" dirty="0">
              <a:latin typeface="Arial" panose="020B0604020202020204" pitchFamily="34" charset="0"/>
              <a:ea typeface="Calibri" panose="020F0502020204030204" pitchFamily="34" charset="0"/>
              <a:cs typeface="Arial" panose="020B0604020202020204" pitchFamily="34" charset="0"/>
            </a:endParaRPr>
          </a:p>
        </p:txBody>
      </p:sp>
      <p:sp>
        <p:nvSpPr>
          <p:cNvPr id="25" name="Obdélník 24"/>
          <p:cNvSpPr/>
          <p:nvPr/>
        </p:nvSpPr>
        <p:spPr>
          <a:xfrm>
            <a:off x="1967414" y="404664"/>
            <a:ext cx="6437561" cy="954107"/>
          </a:xfrm>
          <a:prstGeom prst="rect">
            <a:avLst/>
          </a:prstGeom>
          <a:ln w="28575">
            <a:solidFill>
              <a:srgbClr val="FF0000"/>
            </a:solidFill>
          </a:ln>
        </p:spPr>
        <p:txBody>
          <a:bodyPr wrap="square">
            <a:spAutoFit/>
          </a:bodyPr>
          <a:lstStyle/>
          <a:p>
            <a:r>
              <a:rPr lang="cs-CZ" sz="1400" dirty="0">
                <a:latin typeface="Arial" panose="020B0604020202020204" pitchFamily="34" charset="0"/>
                <a:ea typeface="Calibri" panose="020F0502020204030204" pitchFamily="34" charset="0"/>
                <a:cs typeface="Times New Roman" panose="02020603050405020304" pitchFamily="18" charset="0"/>
              </a:rPr>
              <a:t>Ženy (zaměstnankyně) </a:t>
            </a:r>
            <a:r>
              <a:rPr lang="cs-CZ" sz="1400" b="1" dirty="0">
                <a:latin typeface="Arial" panose="020B0604020202020204" pitchFamily="34" charset="0"/>
                <a:ea typeface="Calibri" panose="020F0502020204030204" pitchFamily="34" charset="0"/>
                <a:cs typeface="Times New Roman" panose="02020603050405020304" pitchFamily="18" charset="0"/>
              </a:rPr>
              <a:t>nesmějí být zaměstnávány pracemi, které ohrožují jejich mateřství</a:t>
            </a:r>
            <a:r>
              <a:rPr lang="cs-CZ" sz="1400" dirty="0">
                <a:latin typeface="Arial" panose="020B0604020202020204" pitchFamily="34" charset="0"/>
                <a:ea typeface="Calibri" panose="020F0502020204030204" pitchFamily="34" charset="0"/>
                <a:cs typeface="Times New Roman" panose="02020603050405020304" pitchFamily="18" charset="0"/>
              </a:rPr>
              <a:t>.  Vyhláška č. 180/2015 Sb., ve znění pozdějších předpisů, stanovuje, které práce a pracoviště jsou zakázány těhotným zaměstnankyním, kojícím zaměstnankyním a matkám do konce devátého měsíce po porodu.</a:t>
            </a:r>
            <a:endParaRPr lang="cs-CZ" sz="1400" dirty="0"/>
          </a:p>
        </p:txBody>
      </p:sp>
      <p:sp>
        <p:nvSpPr>
          <p:cNvPr id="31" name="Obdélník 30"/>
          <p:cNvSpPr/>
          <p:nvPr/>
        </p:nvSpPr>
        <p:spPr>
          <a:xfrm>
            <a:off x="1967413" y="1544883"/>
            <a:ext cx="6437561" cy="1244893"/>
          </a:xfrm>
          <a:prstGeom prst="rect">
            <a:avLst/>
          </a:prstGeom>
          <a:ln w="28575">
            <a:solidFill>
              <a:srgbClr val="FF0000"/>
            </a:solidFill>
          </a:ln>
        </p:spPr>
        <p:txBody>
          <a:bodyPr wrap="square">
            <a:spAutoFit/>
          </a:bodyPr>
          <a:lstStyle/>
          <a:p>
            <a:pPr>
              <a:lnSpc>
                <a:spcPct val="107000"/>
              </a:lnSpc>
              <a:spcAft>
                <a:spcPts val="0"/>
              </a:spcAft>
            </a:pPr>
            <a:r>
              <a:rPr lang="cs-CZ" sz="1400" dirty="0">
                <a:latin typeface="Arial" panose="020B0604020202020204" pitchFamily="34" charset="0"/>
                <a:ea typeface="Times New Roman" panose="02020603050405020304" pitchFamily="18" charset="0"/>
                <a:cs typeface="Arial" panose="020B0604020202020204" pitchFamily="34" charset="0"/>
              </a:rPr>
              <a:t>Právní úprava počítá i se situací, kdy bude nutné řešit ochranu zdraví mladistvé, která je těhotná. </a:t>
            </a:r>
            <a:r>
              <a:rPr lang="cs-CZ" sz="1400" b="1" dirty="0">
                <a:latin typeface="Arial" panose="020B0604020202020204" pitchFamily="34" charset="0"/>
                <a:ea typeface="Times New Roman" panose="02020603050405020304" pitchFamily="18" charset="0"/>
                <a:cs typeface="Arial" panose="020B0604020202020204" pitchFamily="34" charset="0"/>
              </a:rPr>
              <a:t>Rozsah prací zakázaných </a:t>
            </a:r>
            <a:r>
              <a:rPr lang="cs-CZ" sz="1400" b="1">
                <a:latin typeface="Arial" panose="020B0604020202020204" pitchFamily="34" charset="0"/>
                <a:ea typeface="Times New Roman" panose="02020603050405020304" pitchFamily="18" charset="0"/>
                <a:cs typeface="Arial" panose="020B0604020202020204" pitchFamily="34" charset="0"/>
              </a:rPr>
              <a:t>mladistvým ženám, </a:t>
            </a:r>
            <a:r>
              <a:rPr lang="cs-CZ" sz="1400" b="1" dirty="0">
                <a:latin typeface="Arial" panose="020B0604020202020204" pitchFamily="34" charset="0"/>
                <a:ea typeface="Times New Roman" panose="02020603050405020304" pitchFamily="18" charset="0"/>
                <a:cs typeface="Arial" panose="020B0604020202020204" pitchFamily="34" charset="0"/>
              </a:rPr>
              <a:t>které jsou těhotné, se proto rozšiřuje i na zákaz prací, které by jinak mladiství mohli konat z důvodu přípravy na budoucí povolání. </a:t>
            </a:r>
            <a:br>
              <a:rPr lang="cs-CZ" sz="1400" b="1" dirty="0">
                <a:latin typeface="Arial" panose="020B0604020202020204" pitchFamily="34" charset="0"/>
                <a:ea typeface="Times New Roman" panose="02020603050405020304" pitchFamily="18" charset="0"/>
                <a:cs typeface="Arial" panose="020B0604020202020204" pitchFamily="34" charset="0"/>
              </a:rPr>
            </a:br>
            <a:r>
              <a:rPr lang="cs-CZ" sz="1400" i="1" dirty="0">
                <a:latin typeface="Arial" panose="020B0604020202020204" pitchFamily="34" charset="0"/>
                <a:ea typeface="Times New Roman" panose="02020603050405020304" pitchFamily="18" charset="0"/>
                <a:cs typeface="Arial" panose="020B0604020202020204" pitchFamily="34" charset="0"/>
              </a:rPr>
              <a:t>Viz též kap. 3.3.</a:t>
            </a:r>
            <a:endParaRPr lang="cs-CZ" sz="1400" i="1" dirty="0">
              <a:latin typeface="Arial" panose="020B0604020202020204" pitchFamily="34" charset="0"/>
              <a:cs typeface="Arial" panose="020B0604020202020204" pitchFamily="34" charset="0"/>
            </a:endParaRPr>
          </a:p>
        </p:txBody>
      </p:sp>
      <p:sp>
        <p:nvSpPr>
          <p:cNvPr id="35" name="Obdélník 34"/>
          <p:cNvSpPr/>
          <p:nvPr/>
        </p:nvSpPr>
        <p:spPr>
          <a:xfrm>
            <a:off x="1956643" y="5567249"/>
            <a:ext cx="6437561" cy="783869"/>
          </a:xfrm>
          <a:prstGeom prst="rect">
            <a:avLst/>
          </a:prstGeom>
          <a:ln w="28575">
            <a:solidFill>
              <a:srgbClr val="0070C0"/>
            </a:solidFill>
          </a:ln>
        </p:spPr>
        <p:txBody>
          <a:bodyPr wrap="square">
            <a:spAutoFit/>
          </a:bodyPr>
          <a:lstStyle/>
          <a:p>
            <a:pPr>
              <a:lnSpc>
                <a:spcPct val="107000"/>
              </a:lnSpc>
              <a:spcAft>
                <a:spcPts val="0"/>
              </a:spcAft>
            </a:pPr>
            <a:r>
              <a:rPr lang="cs-CZ" sz="1400" dirty="0"/>
              <a:t>Zaměstnavatel je povinen ženě těhotné, kojící, a matce do konce devátého měsíce po porodu </a:t>
            </a:r>
            <a:r>
              <a:rPr lang="cs-CZ" sz="1400" b="1" dirty="0"/>
              <a:t>zajistit zdravotně vyhovující práci </a:t>
            </a:r>
            <a:r>
              <a:rPr lang="cs-CZ" sz="1400" dirty="0"/>
              <a:t>(záleží na lékařském posudku). </a:t>
            </a:r>
            <a:r>
              <a:rPr lang="cs-CZ" sz="1400" b="1" dirty="0"/>
              <a:t>Přitom jí musí zaručit stejné nebo vyšší finanční ohodnocení.</a:t>
            </a:r>
          </a:p>
        </p:txBody>
      </p:sp>
      <p:pic>
        <p:nvPicPr>
          <p:cNvPr id="36" name="Obrázek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8319" y="5589240"/>
            <a:ext cx="704604" cy="704604"/>
          </a:xfrm>
          <a:prstGeom prst="rect">
            <a:avLst/>
          </a:prstGeom>
        </p:spPr>
      </p:pic>
      <p:pic>
        <p:nvPicPr>
          <p:cNvPr id="11" name="Obrázek 10" descr="zakaz-prace-pc.png"/>
          <p:cNvPicPr>
            <a:picLocks noChangeAspect="1"/>
          </p:cNvPicPr>
          <p:nvPr/>
        </p:nvPicPr>
        <p:blipFill>
          <a:blip r:embed="rId4" cstate="print"/>
          <a:stretch>
            <a:fillRect/>
          </a:stretch>
        </p:blipFill>
        <p:spPr>
          <a:xfrm>
            <a:off x="683568" y="476672"/>
            <a:ext cx="770511" cy="770028"/>
          </a:xfrm>
          <a:prstGeom prst="rect">
            <a:avLst/>
          </a:prstGeom>
        </p:spPr>
      </p:pic>
      <p:pic>
        <p:nvPicPr>
          <p:cNvPr id="12" name="Obrázek 11" descr="zakaz-prace-pc.png"/>
          <p:cNvPicPr>
            <a:picLocks noChangeAspect="1"/>
          </p:cNvPicPr>
          <p:nvPr/>
        </p:nvPicPr>
        <p:blipFill>
          <a:blip r:embed="rId4" cstate="print"/>
          <a:stretch>
            <a:fillRect/>
          </a:stretch>
        </p:blipFill>
        <p:spPr>
          <a:xfrm>
            <a:off x="633137" y="1628800"/>
            <a:ext cx="770511" cy="770028"/>
          </a:xfrm>
          <a:prstGeom prst="rect">
            <a:avLst/>
          </a:prstGeom>
        </p:spPr>
      </p:pic>
    </p:spTree>
    <p:extLst>
      <p:ext uri="{BB962C8B-B14F-4D97-AF65-F5344CB8AC3E}">
        <p14:creationId xmlns:p14="http://schemas.microsoft.com/office/powerpoint/2010/main" val="684150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bdélník 26"/>
          <p:cNvSpPr/>
          <p:nvPr/>
        </p:nvSpPr>
        <p:spPr>
          <a:xfrm>
            <a:off x="2195736" y="1213747"/>
            <a:ext cx="6264696" cy="1600438"/>
          </a:xfrm>
          <a:prstGeom prst="rect">
            <a:avLst/>
          </a:prstGeom>
          <a:ln w="28575">
            <a:solidFill>
              <a:schemeClr val="tx1"/>
            </a:solidFill>
          </a:ln>
        </p:spPr>
        <p:txBody>
          <a:bodyPr wrap="square">
            <a:spAutoFit/>
          </a:bodyPr>
          <a:lstStyle/>
          <a:p>
            <a:r>
              <a:rPr lang="cs-CZ" sz="1400" dirty="0"/>
              <a:t>Zaměstnankyně pečující o dítě do 15 let, těhotná zaměstnankyně nebo zaměstnankyně, která prokáže, že převážně sama dlouhodobě pečuje</a:t>
            </a:r>
            <a:r>
              <a:rPr lang="cs-CZ" sz="1400" dirty="0">
                <a:solidFill>
                  <a:srgbClr val="FF0000"/>
                </a:solidFill>
              </a:rPr>
              <a:t> </a:t>
            </a:r>
            <a:br>
              <a:rPr lang="cs-CZ" sz="1400" dirty="0">
                <a:solidFill>
                  <a:srgbClr val="FF0000"/>
                </a:solidFill>
              </a:rPr>
            </a:br>
            <a:r>
              <a:rPr lang="cs-CZ" sz="1400" dirty="0"/>
              <a:t>o osobu, která se podle zvláštního právního předpisu považuje za osobu závislou na pomoci jiné fyzické osoby ve stupni II (středně těžká závislost), ve stupni III (těžká závislost) nebo stupni IV (úplná závislost), může </a:t>
            </a:r>
            <a:r>
              <a:rPr lang="cs-CZ" sz="1400" b="1" dirty="0"/>
              <a:t>požádat o kratší pracovní dobu nebo jinou vhodnou úpravu stanovené týdenní pracovní doby</a:t>
            </a:r>
            <a:r>
              <a:rPr lang="cs-CZ" sz="1400" dirty="0"/>
              <a:t> </a:t>
            </a:r>
            <a:r>
              <a:rPr lang="cs-CZ" sz="1400" b="1" dirty="0"/>
              <a:t>a zaměstnavatel je povinen této žádosti vyhovět</a:t>
            </a:r>
            <a:r>
              <a:rPr lang="cs-CZ" sz="1400" dirty="0"/>
              <a:t>. </a:t>
            </a:r>
          </a:p>
        </p:txBody>
      </p:sp>
      <p:sp>
        <p:nvSpPr>
          <p:cNvPr id="28" name="Obdélník 27"/>
          <p:cNvSpPr/>
          <p:nvPr/>
        </p:nvSpPr>
        <p:spPr>
          <a:xfrm>
            <a:off x="2086205" y="2915251"/>
            <a:ext cx="6483758" cy="954107"/>
          </a:xfrm>
          <a:prstGeom prst="rect">
            <a:avLst/>
          </a:prstGeom>
          <a:ln w="28575">
            <a:noFill/>
          </a:ln>
        </p:spPr>
        <p:txBody>
          <a:bodyPr wrap="square">
            <a:spAutoFit/>
          </a:bodyPr>
          <a:lstStyle/>
          <a:p>
            <a:r>
              <a:rPr lang="cs-CZ" sz="1400" dirty="0"/>
              <a:t>Výjimkou z této povinnosti je existence „vážných provozních důvodů“ na straně zaměstnavatele. </a:t>
            </a:r>
          </a:p>
          <a:p>
            <a:r>
              <a:rPr lang="cs-CZ" sz="1400" dirty="0"/>
              <a:t>Vážnými provozními důvody jsou důvody, kdy by byl znemožněn, narušen nebo vážně ohrožen řádný provoz (plnění úkolů nebo činnosti) zaměstnavatele.</a:t>
            </a:r>
          </a:p>
        </p:txBody>
      </p:sp>
      <p:sp>
        <p:nvSpPr>
          <p:cNvPr id="30" name="Obdélník 29"/>
          <p:cNvSpPr/>
          <p:nvPr/>
        </p:nvSpPr>
        <p:spPr>
          <a:xfrm>
            <a:off x="611560" y="620688"/>
            <a:ext cx="5678279" cy="338554"/>
          </a:xfrm>
          <a:prstGeom prst="rect">
            <a:avLst/>
          </a:prstGeom>
        </p:spPr>
        <p:txBody>
          <a:bodyPr wrap="square">
            <a:spAutoFit/>
          </a:bodyPr>
          <a:lstStyle/>
          <a:p>
            <a:pPr algn="just">
              <a:spcBef>
                <a:spcPts val="900"/>
              </a:spcBef>
              <a:spcAft>
                <a:spcPts val="450"/>
              </a:spcAft>
            </a:pPr>
            <a:r>
              <a:rPr lang="cs-CZ" sz="1600" b="1" dirty="0">
                <a:solidFill>
                  <a:srgbClr val="0070C0"/>
                </a:solidFill>
              </a:rPr>
              <a:t>PRACOVNÍ DOBA, ÚPRAVA PRACOVNÍ DOBY</a:t>
            </a:r>
            <a:endParaRPr lang="cs-CZ" sz="1500" b="1" kern="0" dirty="0">
              <a:solidFill>
                <a:srgbClr val="0070C0"/>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16" name="Obdélník 15"/>
          <p:cNvSpPr/>
          <p:nvPr/>
        </p:nvSpPr>
        <p:spPr>
          <a:xfrm>
            <a:off x="628150" y="4429718"/>
            <a:ext cx="1664238" cy="338554"/>
          </a:xfrm>
          <a:prstGeom prst="rect">
            <a:avLst/>
          </a:prstGeom>
        </p:spPr>
        <p:txBody>
          <a:bodyPr wrap="none">
            <a:spAutoFit/>
          </a:bodyPr>
          <a:lstStyle/>
          <a:p>
            <a:pPr algn="just">
              <a:spcBef>
                <a:spcPts val="900"/>
              </a:spcBef>
              <a:spcAft>
                <a:spcPts val="450"/>
              </a:spcAft>
            </a:pPr>
            <a:r>
              <a:rPr lang="cs-CZ" sz="1600" b="1" cap="all" dirty="0">
                <a:solidFill>
                  <a:srgbClr val="0070C0"/>
                </a:solidFill>
              </a:rPr>
              <a:t>PRÁCE v noci</a:t>
            </a:r>
            <a:endParaRPr lang="cs-CZ" sz="1500" b="1" kern="0" cap="all" dirty="0">
              <a:solidFill>
                <a:srgbClr val="0070C0"/>
              </a:solidFill>
              <a:latin typeface="Arial" panose="020B0604020202020204" pitchFamily="34" charset="0"/>
              <a:ea typeface="Times New Roman" panose="02020603050405020304" pitchFamily="18" charset="0"/>
              <a:cs typeface="Times New Roman" panose="02020603050405020304" pitchFamily="18" charset="0"/>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4187" y="1496546"/>
            <a:ext cx="833323" cy="833323"/>
          </a:xfrm>
          <a:prstGeom prst="rect">
            <a:avLst/>
          </a:prstGeom>
        </p:spPr>
      </p:pic>
      <p:sp>
        <p:nvSpPr>
          <p:cNvPr id="20" name="Obdélník 19"/>
          <p:cNvSpPr/>
          <p:nvPr/>
        </p:nvSpPr>
        <p:spPr>
          <a:xfrm>
            <a:off x="2123654" y="4990235"/>
            <a:ext cx="6264696" cy="1169551"/>
          </a:xfrm>
          <a:prstGeom prst="rect">
            <a:avLst/>
          </a:prstGeom>
          <a:ln w="28575">
            <a:solidFill>
              <a:schemeClr val="tx1"/>
            </a:solidFill>
          </a:ln>
        </p:spPr>
        <p:txBody>
          <a:bodyPr wrap="square">
            <a:spAutoFit/>
          </a:bodyPr>
          <a:lstStyle/>
          <a:p>
            <a:r>
              <a:rPr lang="cs-CZ" sz="1400" dirty="0"/>
              <a:t>Zaměstnavatel je povinen </a:t>
            </a:r>
            <a:r>
              <a:rPr lang="cs-CZ" sz="1400" b="1" dirty="0"/>
              <a:t>převést těhotnou zaměstnankyni, zaměstnankyni, která kojí, nebo zaměstnankyni-matku do konce devátého měsíce po porodu, která pracuje v noci, na denní práci, požádá-li o to </a:t>
            </a:r>
            <a:r>
              <a:rPr lang="cs-CZ" sz="1400" dirty="0"/>
              <a:t>zaměstnankyně. (Zaměstnavatel </a:t>
            </a:r>
            <a:r>
              <a:rPr lang="cs-CZ" sz="1400" b="1" dirty="0"/>
              <a:t>musí</a:t>
            </a:r>
            <a:r>
              <a:rPr lang="cs-CZ" sz="1400" b="1" dirty="0">
                <a:latin typeface="Arial" panose="020B0604020202020204" pitchFamily="34" charset="0"/>
                <a:ea typeface="Times New Roman" panose="02020603050405020304" pitchFamily="18" charset="0"/>
                <a:cs typeface="Arial" panose="020B0604020202020204" pitchFamily="34" charset="0"/>
              </a:rPr>
              <a:t> takovému požadavku vyhovět</a:t>
            </a:r>
            <a:r>
              <a:rPr lang="cs-CZ" sz="1400" dirty="0">
                <a:latin typeface="Arial" panose="020B0604020202020204" pitchFamily="34" charset="0"/>
                <a:ea typeface="Times New Roman" panose="02020603050405020304" pitchFamily="18" charset="0"/>
                <a:cs typeface="Arial" panose="020B0604020202020204" pitchFamily="34" charset="0"/>
              </a:rPr>
              <a:t>.)</a:t>
            </a:r>
            <a:endParaRPr lang="cs-CZ" sz="1400" dirty="0"/>
          </a:p>
        </p:txBody>
      </p:sp>
      <p:pic>
        <p:nvPicPr>
          <p:cNvPr id="21" name="Obrázek 2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4187" y="5152656"/>
            <a:ext cx="833323" cy="833323"/>
          </a:xfrm>
          <a:prstGeom prst="rect">
            <a:avLst/>
          </a:prstGeom>
        </p:spPr>
      </p:pic>
      <p:sp>
        <p:nvSpPr>
          <p:cNvPr id="12" name="TextovéPole 11"/>
          <p:cNvSpPr txBox="1"/>
          <p:nvPr/>
        </p:nvSpPr>
        <p:spPr>
          <a:xfrm rot="19254562">
            <a:off x="607748" y="3153352"/>
            <a:ext cx="1334496" cy="461665"/>
          </a:xfrm>
          <a:prstGeom prst="rect">
            <a:avLst/>
          </a:prstGeom>
          <a:noFill/>
        </p:spPr>
        <p:txBody>
          <a:bodyPr wrap="square" rtlCol="0">
            <a:spAutoFit/>
          </a:bodyPr>
          <a:lstStyle/>
          <a:p>
            <a:r>
              <a:rPr lang="cs-CZ" sz="2400" b="1" dirty="0">
                <a:solidFill>
                  <a:srgbClr val="339933"/>
                </a:solidFill>
              </a:rPr>
              <a:t>výjimka</a:t>
            </a:r>
          </a:p>
        </p:txBody>
      </p:sp>
    </p:spTree>
    <p:extLst>
      <p:ext uri="{BB962C8B-B14F-4D97-AF65-F5344CB8AC3E}">
        <p14:creationId xmlns:p14="http://schemas.microsoft.com/office/powerpoint/2010/main" val="2313905857"/>
      </p:ext>
    </p:extLst>
  </p:cSld>
  <p:clrMapOvr>
    <a:masterClrMapping/>
  </p:clrMapOvr>
</p:sld>
</file>

<file path=ppt/theme/theme1.xml><?xml version="1.0" encoding="utf-8"?>
<a:theme xmlns:a="http://schemas.openxmlformats.org/drawingml/2006/main" name="DUM-PPT-šablona">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DEF0949181426478BD7D22EB51DE706" ma:contentTypeVersion="15" ma:contentTypeDescription="Vytvoří nový dokument" ma:contentTypeScope="" ma:versionID="ef5a0bfcc4db2f1d34339c699313b297">
  <xsd:schema xmlns:xsd="http://www.w3.org/2001/XMLSchema" xmlns:xs="http://www.w3.org/2001/XMLSchema" xmlns:p="http://schemas.microsoft.com/office/2006/metadata/properties" xmlns:ns2="75e1dfde-f90c-4c28-bc15-aa72b8f11990" xmlns:ns3="ac9db819-4d8f-40bf-9c2f-ce867ded6740" targetNamespace="http://schemas.microsoft.com/office/2006/metadata/properties" ma:root="true" ma:fieldsID="cbaa2297b58bd9eeef0756644314f660" ns2:_="" ns3:_="">
    <xsd:import namespace="75e1dfde-f90c-4c28-bc15-aa72b8f11990"/>
    <xsd:import namespace="ac9db819-4d8f-40bf-9c2f-ce867ded674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e1dfde-f90c-4c28-bc15-aa72b8f119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Značky obrázků" ma:readOnly="false" ma:fieldId="{5cf76f15-5ced-4ddc-b409-7134ff3c332f}" ma:taxonomyMulti="true" ma:sspId="416d5b17-362a-4806-a8d2-31fa892a01ae"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c9db819-4d8f-40bf-9c2f-ce867ded674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35017405-8165-44fd-ab8b-a53e0b1ba1d2}" ma:internalName="TaxCatchAll" ma:showField="CatchAllData" ma:web="ac9db819-4d8f-40bf-9c2f-ce867ded6740">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B65906-E872-455E-B5F6-533B815C6B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e1dfde-f90c-4c28-bc15-aa72b8f11990"/>
    <ds:schemaRef ds:uri="ac9db819-4d8f-40bf-9c2f-ce867ded67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67F5650-D5AB-4318-A760-581625C8890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DUM-PPT-šablona</Template>
  <TotalTime>2540</TotalTime>
  <Words>4455</Words>
  <Application>Microsoft Office PowerPoint</Application>
  <PresentationFormat>Předvádění na obrazovce (4:3)</PresentationFormat>
  <Paragraphs>230</Paragraphs>
  <Slides>27</Slides>
  <Notes>14</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27</vt:i4>
      </vt:variant>
    </vt:vector>
  </HeadingPairs>
  <TitlesOfParts>
    <vt:vector size="35" baseType="lpstr">
      <vt:lpstr>Arial</vt:lpstr>
      <vt:lpstr>Calibri</vt:lpstr>
      <vt:lpstr>Courier New</vt:lpstr>
      <vt:lpstr>Segoe UI</vt:lpstr>
      <vt:lpstr>Symbol</vt:lpstr>
      <vt:lpstr>Times New Roman</vt:lpstr>
      <vt:lpstr>Trebuchet MS</vt:lpstr>
      <vt:lpstr>DUM-PPT-šablona</vt:lpstr>
      <vt:lpstr> BEZPEČNOST A OCHRANA ZDRAVÍ PŘI PRÁCI   zaměstnávání žen  a mladistvých  a ochrana jejich zdraví při práci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vt:lpstr>
      <vt:lpstr>  </vt:lpstr>
      <vt:lpstr>Prezentace aplikace PowerPoint</vt:lpstr>
      <vt:lpstr>Prezentace aplikace PowerPoint</vt:lpstr>
      <vt:lpstr>Prezentace aplikace PowerPoint</vt:lpstr>
      <vt:lpstr>Prezentace aplikace PowerPoint</vt:lpstr>
      <vt:lpstr>Prezentace aplikace PowerPoint</vt:lpstr>
      <vt:lpstr>3.5 Vybrané právní předpisy k zaměstnávání mladistvých</vt:lpstr>
      <vt:lpstr>Prezentace aplikace PowerPoint</vt:lpstr>
      <vt:lpstr>Použité ZDROJE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učebního materiálu</dc:title>
  <dc:creator>Tereza Bížová</dc:creator>
  <dc:description>Dostupné z Metodického portálu www.rvp.cz, ISSN: 1802-4785, financovaného z ESF a státního rozpočtu ČR. Provozováno Výzkumným ústavem pedagogickým v Praze.</dc:description>
  <cp:lastModifiedBy>Hrubá Kateřina</cp:lastModifiedBy>
  <cp:revision>457</cp:revision>
  <dcterms:created xsi:type="dcterms:W3CDTF">2010-10-19T08:27:42Z</dcterms:created>
  <dcterms:modified xsi:type="dcterms:W3CDTF">2024-03-28T11:48:05Z</dcterms:modified>
</cp:coreProperties>
</file>