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9" r:id="rId2"/>
    <p:sldId id="296" r:id="rId3"/>
    <p:sldId id="301" r:id="rId4"/>
    <p:sldId id="259" r:id="rId5"/>
    <p:sldId id="309" r:id="rId6"/>
    <p:sldId id="327" r:id="rId7"/>
    <p:sldId id="328" r:id="rId8"/>
    <p:sldId id="300" r:id="rId9"/>
    <p:sldId id="306" r:id="rId10"/>
    <p:sldId id="321" r:id="rId11"/>
    <p:sldId id="284" r:id="rId12"/>
    <p:sldId id="323" r:id="rId13"/>
    <p:sldId id="322" r:id="rId14"/>
    <p:sldId id="325" r:id="rId15"/>
    <p:sldId id="27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E4FF"/>
    <a:srgbClr val="47C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0334" autoAdjust="0"/>
  </p:normalViewPr>
  <p:slideViewPr>
    <p:cSldViewPr>
      <p:cViewPr varScale="1">
        <p:scale>
          <a:sx n="77" d="100"/>
          <a:sy n="77" d="100"/>
        </p:scale>
        <p:origin x="-116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25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889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99B21-2BB2-4028-9048-3A5D355FFB1F}" type="datetimeFigureOut">
              <a:rPr lang="cs-CZ" smtClean="0"/>
              <a:t>21. 4. 2020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54956-6465-4F44-B131-C92B90C6C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22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04283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54956-6465-4F44-B131-C92B90C6C6B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49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54956-6465-4F44-B131-C92B90C6C6B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258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54956-6465-4F44-B131-C92B90C6C6B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689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54956-6465-4F44-B131-C92B90C6C6B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977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54956-6465-4F44-B131-C92B90C6C6B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717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Diskuse s dětmi, vytvoření myšlenkové mapy nebo obrázku,</a:t>
            </a:r>
            <a:r>
              <a:rPr lang="cs-CZ" baseline="0" dirty="0" smtClean="0"/>
              <a:t> jak </a:t>
            </a:r>
            <a:r>
              <a:rPr lang="cs-CZ" baseline="0" smtClean="0"/>
              <a:t>snižovat riziko-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54956-6465-4F44-B131-C92B90C6C6B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58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21. 4. 2020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16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21. 4. 2020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67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21. 4. 2020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87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21. 4. 2020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61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21. 4. 2020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96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21. 4. 2020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77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21. 4. 2020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12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21. 4. 2020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98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21. 4. 2020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70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21. 4. 2020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8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21. 4. 2020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4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C7E47-6B6A-4245-A171-D460CCCBC887}" type="datetimeFigureOut">
              <a:rPr lang="cs-CZ" smtClean="0"/>
              <a:t>21. 4. 2020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18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url=https://www.parlamentnilisty.cz/arena/monitor/Na-ministerstvu-radi-policie-Zatkla-dva-lidi-z-IT-614644&amp;psig=AOvVaw34ennoN1x-HLc3g4mVRH-P&amp;ust=1586941596497000&amp;source=images&amp;cd=vfe&amp;ved=0CAIQjRxqFwoTCMCHjJzI5-gCFQAAAAAdAAAAAB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%C3%9Ara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lideplayer.cz/slide/2485859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s.wikipedia.org/wiki/Zlomenina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s.wikipedia.org/wiki/Zlomenin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Zlomenina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3548717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 b="1" kern="0" cap="all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kern="0" cap="all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 smtClean="0"/>
              <a:t>OCHRANA ZDRAVÍ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b="1" cap="all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škola byla </a:t>
            </a:r>
            <a:r>
              <a:rPr lang="cs-CZ" b="1" cap="all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b="1" cap="all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cap="all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bezpečné </a:t>
            </a:r>
            <a:r>
              <a:rPr lang="cs-CZ" b="1" cap="all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místo</a:t>
            </a:r>
            <a:r>
              <a:rPr lang="cs-CZ" sz="4000" b="1" kern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kern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 smtClean="0"/>
          </a:p>
        </p:txBody>
      </p:sp>
      <p:sp>
        <p:nvSpPr>
          <p:cNvPr id="3" name="Obdélník 2"/>
          <p:cNvSpPr/>
          <p:nvPr/>
        </p:nvSpPr>
        <p:spPr>
          <a:xfrm>
            <a:off x="1569349" y="5890781"/>
            <a:ext cx="7151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200" dirty="0" smtClean="0"/>
              <a:t>Zpracoval kolektiv autorů z Výzkumného ústavu bezpečnosti práce, v. v. i., v rámci projektu TIRSMPSV701 </a:t>
            </a:r>
            <a:r>
              <a:rPr lang="cs-CZ" sz="1200" dirty="0"/>
              <a:t>Inovativní řešení skupiny potřeb v oblasti optimalizace předpisů, postupů </a:t>
            </a:r>
            <a:r>
              <a:rPr lang="cs-CZ" sz="1200" dirty="0" smtClean="0"/>
              <a:t>a </a:t>
            </a:r>
            <a:r>
              <a:rPr lang="cs-CZ" sz="1200" dirty="0"/>
              <a:t>opatření </a:t>
            </a:r>
            <a:r>
              <a:rPr lang="cs-CZ" sz="1200" dirty="0" smtClean="0"/>
              <a:t>BOZP </a:t>
            </a:r>
            <a:r>
              <a:rPr lang="cs-CZ" sz="1200" dirty="0"/>
              <a:t>včetně diseminačních </a:t>
            </a:r>
            <a:r>
              <a:rPr lang="cs-CZ" sz="1200" dirty="0" smtClean="0"/>
              <a:t>opatření (TIMPSV0007 Podpora </a:t>
            </a:r>
            <a:r>
              <a:rPr lang="cs-CZ" sz="1200" dirty="0"/>
              <a:t>rozvoje odborných kompetencí budoucí pracovní síly </a:t>
            </a:r>
            <a:r>
              <a:rPr lang="cs-CZ" sz="1200" dirty="0" smtClean="0"/>
              <a:t>k</a:t>
            </a:r>
            <a:r>
              <a:rPr lang="cs-CZ" sz="1200" dirty="0"/>
              <a:t> bezpečnosti a ochraně zdraví při </a:t>
            </a:r>
            <a:r>
              <a:rPr lang="cs-CZ" sz="1200" dirty="0" smtClean="0"/>
              <a:t>práci).</a:t>
            </a:r>
            <a:endParaRPr lang="cs-CZ" sz="1200" dirty="0"/>
          </a:p>
        </p:txBody>
      </p:sp>
      <p:pic>
        <p:nvPicPr>
          <p:cNvPr id="1026" name="Picture 2" descr="Na ministerstvu řádí policie: Zatkla dva lidi z IT ..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931" y="159396"/>
            <a:ext cx="2065795" cy="100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" y="6013822"/>
            <a:ext cx="926114" cy="5849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860"/>
            <a:ext cx="1894303" cy="92017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475656" y="217706"/>
            <a:ext cx="4968552" cy="923330"/>
          </a:xfrm>
          <a:prstGeom prst="rect">
            <a:avLst/>
          </a:prstGeom>
          <a:solidFill>
            <a:schemeClr val="bg1"/>
          </a:solidFill>
          <a:ln>
            <a:solidFill>
              <a:srgbClr val="F0374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200" dirty="0" smtClean="0">
                <a:solidFill>
                  <a:srgbClr val="F03741"/>
                </a:solidFill>
              </a:rPr>
              <a:t>Tento projekt a jím dosažené výsledky byly spolufinancovány se </a:t>
            </a:r>
            <a:r>
              <a:rPr lang="cs-CZ" sz="1200" dirty="0">
                <a:solidFill>
                  <a:srgbClr val="F03741"/>
                </a:solidFill>
              </a:rPr>
              <a:t>státní </a:t>
            </a:r>
            <a:r>
              <a:rPr lang="cs-CZ" sz="1200" dirty="0" smtClean="0">
                <a:solidFill>
                  <a:srgbClr val="F03741"/>
                </a:solidFill>
              </a:rPr>
              <a:t>podporou Technologické agentury ČR v rámci Programu BETA2.</a:t>
            </a:r>
          </a:p>
          <a:p>
            <a:pPr algn="ctr"/>
            <a:r>
              <a:rPr lang="cs-CZ" sz="1200" b="1" dirty="0" smtClean="0">
                <a:solidFill>
                  <a:srgbClr val="F03741"/>
                </a:solidFill>
              </a:rPr>
              <a:t>www.tacr.cz</a:t>
            </a:r>
          </a:p>
          <a:p>
            <a:pPr algn="ctr">
              <a:lnSpc>
                <a:spcPct val="150000"/>
              </a:lnSpc>
            </a:pPr>
            <a:r>
              <a:rPr lang="cs-CZ" sz="1200" i="1" dirty="0" smtClean="0">
                <a:solidFill>
                  <a:srgbClr val="F03741"/>
                </a:solidFill>
              </a:rPr>
              <a:t>Výzkum užitečný pro společnost</a:t>
            </a:r>
            <a:r>
              <a:rPr lang="cs-CZ" sz="1200" i="1" dirty="0" smtClean="0">
                <a:solidFill>
                  <a:srgbClr val="FF0000"/>
                </a:solidFill>
              </a:rPr>
              <a:t>.</a:t>
            </a:r>
            <a:endParaRPr lang="cs-CZ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3528392"/>
          </a:xfrm>
        </p:spPr>
        <p:txBody>
          <a:bodyPr>
            <a:normAutofit/>
          </a:bodyPr>
          <a:lstStyle/>
          <a:p>
            <a:pPr marL="514350" indent="-457200"/>
            <a:endParaRPr lang="cs-CZ" dirty="0"/>
          </a:p>
          <a:p>
            <a:pPr lvl="1"/>
            <a:endParaRPr lang="cs-CZ" dirty="0" smtClean="0"/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58293" y="4869161"/>
            <a:ext cx="8229600" cy="185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97809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Co může snížit možnost vzniku úrazu?</a:t>
            </a:r>
            <a:br>
              <a:rPr lang="cs-CZ" dirty="0" smtClean="0"/>
            </a:br>
            <a:r>
              <a:rPr lang="cs-CZ" dirty="0" smtClean="0"/>
              <a:t>Co pro to mohu sám/sama udělat?</a:t>
            </a:r>
            <a:r>
              <a:rPr lang="cs-CZ" sz="9600" dirty="0" smtClean="0"/>
              <a:t/>
            </a:r>
            <a:br>
              <a:rPr lang="cs-CZ" sz="9600" dirty="0" smtClean="0"/>
            </a:b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805321"/>
            <a:ext cx="2845763" cy="1899324"/>
          </a:xfrm>
          <a:prstGeom prst="rect">
            <a:avLst/>
          </a:prstGeom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469816" y="5036347"/>
            <a:ext cx="482453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b="1" dirty="0" smtClean="0"/>
              <a:t>Debatujte společně o tom, co dalšího je ve vaší škole </a:t>
            </a:r>
          </a:p>
          <a:p>
            <a:pPr algn="l"/>
            <a:r>
              <a:rPr lang="cs-CZ" sz="1600" b="1" dirty="0" smtClean="0"/>
              <a:t>z důvodu bezpečnosti zakázáno.</a:t>
            </a:r>
            <a:endParaRPr lang="cs-CZ" sz="1600" b="1" dirty="0"/>
          </a:p>
        </p:txBody>
      </p:sp>
      <p:sp>
        <p:nvSpPr>
          <p:cNvPr id="14" name="Obdélník 13"/>
          <p:cNvSpPr/>
          <p:nvPr/>
        </p:nvSpPr>
        <p:spPr>
          <a:xfrm>
            <a:off x="469816" y="3672686"/>
            <a:ext cx="8363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000000"/>
                </a:solidFill>
              </a:rPr>
              <a:t>Ve škole je např. zakázáno: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otvírat okna </a:t>
            </a:r>
            <a:r>
              <a:rPr lang="cs-CZ" sz="1600" b="1" dirty="0">
                <a:solidFill>
                  <a:srgbClr val="000000"/>
                </a:solidFill>
              </a:rPr>
              <a:t>během přestávek, 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endParaRPr lang="cs-CZ" sz="16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zdržovat se v době mimo vyučování </a:t>
            </a:r>
            <a:r>
              <a:rPr lang="cs-CZ" sz="1600" b="1" dirty="0" smtClean="0">
                <a:solidFill>
                  <a:srgbClr val="000000"/>
                </a:solidFill>
              </a:rPr>
              <a:t>v </a:t>
            </a:r>
            <a:r>
              <a:rPr lang="cs-CZ" sz="1600" b="1" dirty="0">
                <a:solidFill>
                  <a:srgbClr val="000000"/>
                </a:solidFill>
              </a:rPr>
              <a:t>prostorách školy, pokud </a:t>
            </a:r>
            <a:r>
              <a:rPr lang="cs-CZ" sz="1600" b="1" dirty="0" smtClean="0">
                <a:solidFill>
                  <a:srgbClr val="000000"/>
                </a:solidFill>
              </a:rPr>
              <a:t>zde </a:t>
            </a:r>
            <a:r>
              <a:rPr lang="cs-CZ" sz="1600" b="1" dirty="0">
                <a:solidFill>
                  <a:srgbClr val="000000"/>
                </a:solidFill>
              </a:rPr>
              <a:t>není vykonáván </a:t>
            </a:r>
            <a:r>
              <a:rPr lang="cs-CZ" sz="1600" b="1" dirty="0" smtClean="0">
                <a:solidFill>
                  <a:srgbClr val="000000"/>
                </a:solidFill>
              </a:rPr>
              <a:t>dozor, </a:t>
            </a:r>
            <a:endParaRPr lang="cs-CZ" sz="16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manipulovat </a:t>
            </a:r>
            <a:r>
              <a:rPr lang="cs-CZ" sz="1600" b="1" dirty="0">
                <a:solidFill>
                  <a:srgbClr val="000000"/>
                </a:solidFill>
              </a:rPr>
              <a:t>s </a:t>
            </a:r>
            <a:r>
              <a:rPr lang="cs-CZ" sz="1600" b="1" dirty="0" smtClean="0">
                <a:solidFill>
                  <a:srgbClr val="000000"/>
                </a:solidFill>
              </a:rPr>
              <a:t>ohněm, elektrickými </a:t>
            </a:r>
            <a:r>
              <a:rPr lang="cs-CZ" sz="1600" b="1" dirty="0">
                <a:solidFill>
                  <a:srgbClr val="000000"/>
                </a:solidFill>
              </a:rPr>
              <a:t>spotřebiči, vypínači, hasicími přístroji, elektrickým </a:t>
            </a:r>
            <a:r>
              <a:rPr lang="cs-CZ" sz="1600" b="1" dirty="0" smtClean="0">
                <a:solidFill>
                  <a:srgbClr val="000000"/>
                </a:solidFill>
              </a:rPr>
              <a:t>vedením.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470238" y="1736902"/>
            <a:ext cx="8117655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000" b="1" dirty="0" smtClean="0">
                <a:solidFill>
                  <a:srgbClr val="FF0000"/>
                </a:solidFill>
              </a:rPr>
              <a:t>Riziko úrazů je možné </a:t>
            </a:r>
            <a:r>
              <a:rPr lang="cs-CZ" sz="2000" b="1" dirty="0">
                <a:solidFill>
                  <a:srgbClr val="FF0000"/>
                </a:solidFill>
              </a:rPr>
              <a:t>snižovat opatrností a dodržováním </a:t>
            </a:r>
            <a:r>
              <a:rPr lang="cs-CZ" sz="2000" b="1" dirty="0" smtClean="0">
                <a:solidFill>
                  <a:srgbClr val="FF0000"/>
                </a:solidFill>
              </a:rPr>
              <a:t>příslušných bezpečnostních </a:t>
            </a:r>
            <a:r>
              <a:rPr lang="cs-CZ" sz="2000" b="1" dirty="0">
                <a:solidFill>
                  <a:srgbClr val="FF0000"/>
                </a:solidFill>
              </a:rPr>
              <a:t>předpisů a zásad</a:t>
            </a:r>
            <a:r>
              <a:rPr lang="cs-CZ" sz="2000" b="1" dirty="0" smtClean="0">
                <a:solidFill>
                  <a:srgbClr val="FF0000"/>
                </a:solidFill>
              </a:rPr>
              <a:t>. Chování </a:t>
            </a:r>
            <a:r>
              <a:rPr lang="cs-CZ" sz="2000" b="1" dirty="0">
                <a:solidFill>
                  <a:srgbClr val="FF0000"/>
                </a:solidFill>
              </a:rPr>
              <a:t>žáků nesmí vést k </a:t>
            </a:r>
            <a:r>
              <a:rPr lang="cs-CZ" sz="2000" b="1" dirty="0" smtClean="0">
                <a:solidFill>
                  <a:srgbClr val="FF0000"/>
                </a:solidFill>
              </a:rPr>
              <a:t>jejich porušování.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70238" y="2870649"/>
            <a:ext cx="8117655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Chování žáka ve škole nesmí ohrozit jeho samého </a:t>
            </a:r>
            <a:r>
              <a:rPr lang="cs-CZ" sz="2000" b="1" dirty="0">
                <a:solidFill>
                  <a:srgbClr val="FF0000"/>
                </a:solidFill>
              </a:rPr>
              <a:t>ani </a:t>
            </a:r>
            <a:r>
              <a:rPr lang="cs-CZ" sz="2000" b="1" dirty="0" smtClean="0">
                <a:solidFill>
                  <a:srgbClr val="FF0000"/>
                </a:solidFill>
              </a:rPr>
              <a:t>jinou osobu, a nesmí ohrozit jeho vlastní nebo cizí majetek.  </a:t>
            </a:r>
            <a:endParaRPr lang="cs-CZ" sz="20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501848" y="5754983"/>
            <a:ext cx="482453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dirty="0" smtClean="0">
                <a:solidFill>
                  <a:schemeClr val="bg1"/>
                </a:solidFill>
              </a:rPr>
              <a:t>Můžete ve škole běhat?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3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Když se stane úraz, jak se zachovat?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72010" y="5252505"/>
            <a:ext cx="8114790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Zopakujte si v této vyučovací hodině nebo při nejbližší příležitosti své znalosti o poskytování první pomoci.  </a:t>
            </a:r>
            <a:endParaRPr lang="cs-CZ" sz="2000" b="1" dirty="0">
              <a:effectLst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72011" y="1680287"/>
            <a:ext cx="8117655" cy="10156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solidFill>
                  <a:schemeClr val="bg1"/>
                </a:solidFill>
              </a:rPr>
              <a:t>Stanete-li se v areálu školy svědkem úrazu, okamžitě o tom informujte </a:t>
            </a:r>
            <a:r>
              <a:rPr lang="cs-CZ" sz="2000" b="1" dirty="0" smtClean="0">
                <a:solidFill>
                  <a:schemeClr val="bg1"/>
                </a:solidFill>
              </a:rPr>
              <a:t>podle toho, kde se úraz stal, svého nebo jiného učitele</a:t>
            </a:r>
            <a:r>
              <a:rPr lang="cs-CZ" sz="2000" b="1" dirty="0">
                <a:solidFill>
                  <a:schemeClr val="bg1"/>
                </a:solidFill>
              </a:rPr>
              <a:t>, pedagogický dozor na chodbě nebo jiného zaměstnance </a:t>
            </a:r>
            <a:r>
              <a:rPr lang="cs-CZ" sz="2000" b="1" dirty="0" smtClean="0">
                <a:solidFill>
                  <a:schemeClr val="bg1"/>
                </a:solidFill>
              </a:rPr>
              <a:t>školy. 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572010" y="2983449"/>
            <a:ext cx="8117655" cy="40011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V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>
                <a:solidFill>
                  <a:schemeClr val="bg1"/>
                </a:solidFill>
              </a:rPr>
              <a:t>rámci svých </a:t>
            </a:r>
            <a:r>
              <a:rPr lang="cs-CZ" sz="2000" b="1" dirty="0" smtClean="0">
                <a:solidFill>
                  <a:schemeClr val="bg1"/>
                </a:solidFill>
              </a:rPr>
              <a:t>znalostí a </a:t>
            </a:r>
            <a:r>
              <a:rPr lang="cs-CZ" sz="2000" b="1" dirty="0">
                <a:solidFill>
                  <a:schemeClr val="bg1"/>
                </a:solidFill>
              </a:rPr>
              <a:t>možností </a:t>
            </a:r>
            <a:r>
              <a:rPr lang="cs-CZ" sz="2000" b="1" dirty="0" smtClean="0">
                <a:solidFill>
                  <a:schemeClr val="bg1"/>
                </a:solidFill>
              </a:rPr>
              <a:t>poskytněte zraněnému první pomoc.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705" y="3564848"/>
            <a:ext cx="2819400" cy="162877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72010" y="6165304"/>
            <a:ext cx="811479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 smtClean="0">
                <a:effectLst/>
              </a:rPr>
              <a:t>Uměli byste úrazy uvedené na jednom z předchozích snímků ošetřit?</a:t>
            </a:r>
            <a:endParaRPr lang="cs-CZ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6947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dalšího se může stát, když jste ve škole, a může to být příčinou úrazu?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683568" y="1843681"/>
            <a:ext cx="7800123" cy="2116832"/>
          </a:xfrm>
          <a:ln w="28575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sz="2000" dirty="0" smtClean="0"/>
              <a:t>Napadení spolužákem</a:t>
            </a:r>
          </a:p>
          <a:p>
            <a:pPr>
              <a:spcBef>
                <a:spcPts val="600"/>
              </a:spcBef>
            </a:pPr>
            <a:r>
              <a:rPr lang="cs-CZ" sz="2000" dirty="0"/>
              <a:t>Napadení </a:t>
            </a:r>
            <a:r>
              <a:rPr lang="cs-CZ" sz="2000" dirty="0" smtClean="0"/>
              <a:t>cizí osobou, která </a:t>
            </a:r>
            <a:br>
              <a:rPr lang="cs-CZ" sz="2000" dirty="0" smtClean="0"/>
            </a:br>
            <a:r>
              <a:rPr lang="cs-CZ" sz="2000" dirty="0" smtClean="0"/>
              <a:t>neoprávněně vnikla do školy </a:t>
            </a:r>
            <a:br>
              <a:rPr lang="cs-CZ" sz="2000" dirty="0" smtClean="0"/>
            </a:br>
            <a:r>
              <a:rPr lang="cs-CZ" sz="2000" dirty="0" smtClean="0"/>
              <a:t>nebo se zde pohybuje s vědomím </a:t>
            </a:r>
            <a:br>
              <a:rPr lang="cs-CZ" sz="2000" dirty="0" smtClean="0"/>
            </a:br>
            <a:r>
              <a:rPr lang="cs-CZ" sz="2000" dirty="0" smtClean="0"/>
              <a:t>ředitele</a:t>
            </a:r>
          </a:p>
          <a:p>
            <a:pPr>
              <a:spcBef>
                <a:spcPts val="600"/>
              </a:spcBef>
            </a:pPr>
            <a:endParaRPr lang="cs-CZ" sz="2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20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995" y="1877507"/>
            <a:ext cx="2226203" cy="20491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979" y="4624521"/>
            <a:ext cx="3686175" cy="2009775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683568" y="4149080"/>
            <a:ext cx="7790630" cy="247687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cs-CZ" sz="2000" dirty="0" smtClean="0"/>
              <a:t>Nenadálá událost (havárie vody, </a:t>
            </a:r>
            <a:br>
              <a:rPr lang="cs-CZ" sz="2000" dirty="0" smtClean="0"/>
            </a:br>
            <a:r>
              <a:rPr lang="cs-CZ" sz="2000" dirty="0" smtClean="0"/>
              <a:t>havárie/únik plynu, požár) 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Mimořádná událost - průmyslová havárie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Mimořádná událost - živelní pohroma</a:t>
            </a:r>
            <a:br>
              <a:rPr lang="cs-CZ" sz="2000" dirty="0" smtClean="0"/>
            </a:br>
            <a:r>
              <a:rPr lang="cs-CZ" sz="2000" dirty="0" smtClean="0"/>
              <a:t>(povodeň, vichřice, zemětřesení, apod.)</a:t>
            </a:r>
          </a:p>
          <a:p>
            <a:pPr>
              <a:spcBef>
                <a:spcPts val="6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13622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1" y="2263974"/>
            <a:ext cx="2979620" cy="146616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141577" y="3748185"/>
            <a:ext cx="1777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Nouzový východ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6402266" y="3717784"/>
            <a:ext cx="2044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Místo první pomoci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47" y="2479912"/>
            <a:ext cx="2569468" cy="256946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209" y="2132856"/>
            <a:ext cx="1548656" cy="1568639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4145126" y="4774789"/>
            <a:ext cx="1477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Shromaždiště </a:t>
            </a:r>
          </a:p>
          <a:p>
            <a:r>
              <a:rPr lang="cs-CZ" dirty="0" smtClean="0"/>
              <a:t>(při evakuaci)</a:t>
            </a:r>
            <a:endParaRPr lang="cs-CZ" dirty="0"/>
          </a:p>
        </p:txBody>
      </p:sp>
      <p:sp>
        <p:nvSpPr>
          <p:cNvPr id="19" name="Nadpis 18"/>
          <p:cNvSpPr>
            <a:spLocks noGrp="1"/>
          </p:cNvSpPr>
          <p:nvPr>
            <p:ph type="title"/>
          </p:nvPr>
        </p:nvSpPr>
        <p:spPr>
          <a:xfrm>
            <a:off x="467544" y="4965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 případě, že je potřeba školu </a:t>
            </a:r>
            <a:br>
              <a:rPr lang="cs-CZ" dirty="0" smtClean="0"/>
            </a:br>
            <a:r>
              <a:rPr lang="cs-CZ" dirty="0" smtClean="0"/>
              <a:t>z důvodu ohrožení opustit, hovoří </a:t>
            </a:r>
            <a:br>
              <a:rPr lang="cs-CZ" dirty="0" smtClean="0"/>
            </a:br>
            <a:r>
              <a:rPr lang="cs-CZ" dirty="0" smtClean="0"/>
              <a:t>k nám bezpečnostní tabulky 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524949" y="5589240"/>
            <a:ext cx="8114790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Znáte tyto značky důležité pro bezpečnost nás všech? </a:t>
            </a:r>
          </a:p>
          <a:p>
            <a:r>
              <a:rPr lang="cs-CZ" sz="2000" b="1" dirty="0" smtClean="0"/>
              <a:t>Jsou ve vaší škole stejné nebo se trochu liší?</a:t>
            </a:r>
          </a:p>
          <a:p>
            <a:r>
              <a:rPr lang="cs-CZ" sz="2000" b="1" dirty="0" smtClean="0"/>
              <a:t>Jsou ve vaší škole umístěny i další bezpečnostní značky? Jaké?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609635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dpis 18"/>
          <p:cNvSpPr>
            <a:spLocks noGrp="1"/>
          </p:cNvSpPr>
          <p:nvPr>
            <p:ph type="title"/>
          </p:nvPr>
        </p:nvSpPr>
        <p:spPr>
          <a:xfrm>
            <a:off x="467544" y="4965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Také pro případ požáru se používají bezpečnostní tabulky </a:t>
            </a:r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9" y="3022036"/>
            <a:ext cx="2069995" cy="2069995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928261" y="5042463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Hasicí přístroj</a:t>
            </a:r>
            <a:endParaRPr lang="cs-CZ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46168"/>
            <a:ext cx="2021733" cy="2021733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2322641"/>
            <a:ext cx="2325119" cy="2285519"/>
          </a:xfrm>
          <a:prstGeom prst="rect">
            <a:avLst/>
          </a:prstGeom>
        </p:spPr>
      </p:pic>
      <p:sp>
        <p:nvSpPr>
          <p:cNvPr id="21" name="Obdélník 20"/>
          <p:cNvSpPr/>
          <p:nvPr/>
        </p:nvSpPr>
        <p:spPr>
          <a:xfrm>
            <a:off x="6521725" y="5044513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Ohlašovna požáru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3175111" y="4642653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Nepoužívat výtah při požáru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524949" y="5589240"/>
            <a:ext cx="8114790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Znáte tyto požární značky spojené? </a:t>
            </a:r>
          </a:p>
          <a:p>
            <a:r>
              <a:rPr lang="cs-CZ" sz="2000" b="1" dirty="0" smtClean="0"/>
              <a:t>Jsou ve vaší škole stejné nebo se trochu liší?</a:t>
            </a:r>
          </a:p>
          <a:p>
            <a:r>
              <a:rPr lang="cs-CZ" sz="2000" b="1" dirty="0" smtClean="0"/>
              <a:t>Jsou ve vaší škole umístěny i další požární značky? Jaké?</a:t>
            </a:r>
            <a:endParaRPr lang="cs-CZ" sz="2000" b="1" dirty="0"/>
          </a:p>
        </p:txBody>
      </p:sp>
      <p:sp>
        <p:nvSpPr>
          <p:cNvPr id="24" name="Obdélník 23"/>
          <p:cNvSpPr/>
          <p:nvPr/>
        </p:nvSpPr>
        <p:spPr>
          <a:xfrm>
            <a:off x="467544" y="1831163"/>
            <a:ext cx="8114790" cy="40011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cs-CZ" sz="2000" dirty="0" smtClean="0"/>
              <a:t>Při požáru školu většinou také opouštíme.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17018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735" y="548680"/>
            <a:ext cx="8228721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 smtClean="0">
                <a:solidFill>
                  <a:srgbClr val="00B0F0"/>
                </a:solidFill>
              </a:rPr>
              <a:t>Text</a:t>
            </a:r>
          </a:p>
          <a:p>
            <a:r>
              <a:rPr lang="cs-CZ" sz="1400" dirty="0" smtClean="0"/>
              <a:t>Úraz. </a:t>
            </a:r>
            <a:r>
              <a:rPr lang="cs-CZ" sz="1400" i="1" dirty="0" smtClean="0">
                <a:cs typeface="Arial" panose="020B0604020202020204" pitchFamily="34" charset="0"/>
              </a:rPr>
              <a:t>Wikipedie</a:t>
            </a:r>
            <a:r>
              <a:rPr lang="cs-CZ" sz="1400" i="1" dirty="0">
                <a:cs typeface="Arial" panose="020B0604020202020204" pitchFamily="34" charset="0"/>
              </a:rPr>
              <a:t>: otevřená encyklopedie </a:t>
            </a:r>
            <a:r>
              <a:rPr lang="cs-CZ" sz="1400" dirty="0">
                <a:cs typeface="Arial" panose="020B0604020202020204" pitchFamily="34" charset="0"/>
              </a:rPr>
              <a:t>[online]. </a:t>
            </a:r>
            <a:r>
              <a:rPr lang="cs-CZ" sz="1400" dirty="0" err="1">
                <a:cs typeface="Arial" panose="020B0604020202020204" pitchFamily="34" charset="0"/>
              </a:rPr>
              <a:t>MediaWiki</a:t>
            </a:r>
            <a:r>
              <a:rPr lang="cs-CZ" sz="1400" dirty="0">
                <a:cs typeface="Arial" panose="020B0604020202020204" pitchFamily="34" charset="0"/>
              </a:rPr>
              <a:t>, stránka naposledy editována </a:t>
            </a:r>
            <a:r>
              <a:rPr lang="cs-CZ" sz="1400" dirty="0" smtClean="0">
                <a:cs typeface="Arial" panose="020B0604020202020204" pitchFamily="34" charset="0"/>
              </a:rPr>
              <a:t>12</a:t>
            </a:r>
            <a:r>
              <a:rPr lang="cs-CZ" sz="1400" dirty="0">
                <a:cs typeface="Arial" panose="020B0604020202020204" pitchFamily="34" charset="0"/>
              </a:rPr>
              <a:t>. 6. 2019 </a:t>
            </a:r>
            <a:r>
              <a:rPr lang="pt-BR" sz="1400" dirty="0" smtClean="0">
                <a:cs typeface="Arial" panose="020B0604020202020204" pitchFamily="34" charset="0"/>
              </a:rPr>
              <a:t>[</a:t>
            </a:r>
            <a:r>
              <a:rPr lang="pt-BR" sz="1400" dirty="0">
                <a:cs typeface="Arial" panose="020B0604020202020204" pitchFamily="34" charset="0"/>
              </a:rPr>
              <a:t>cit. 2019-</a:t>
            </a:r>
            <a:r>
              <a:rPr lang="cs-CZ" sz="1400" dirty="0">
                <a:cs typeface="Arial" panose="020B0604020202020204" pitchFamily="34" charset="0"/>
              </a:rPr>
              <a:t>11</a:t>
            </a:r>
            <a:r>
              <a:rPr lang="pt-BR" sz="1400" dirty="0">
                <a:cs typeface="Arial" panose="020B0604020202020204" pitchFamily="34" charset="0"/>
              </a:rPr>
              <a:t>-</a:t>
            </a:r>
            <a:r>
              <a:rPr lang="cs-CZ" sz="1400" dirty="0">
                <a:cs typeface="Arial" panose="020B0604020202020204" pitchFamily="34" charset="0"/>
              </a:rPr>
              <a:t>06</a:t>
            </a:r>
            <a:r>
              <a:rPr lang="pt-BR" sz="1400" dirty="0">
                <a:cs typeface="Arial" panose="020B0604020202020204" pitchFamily="34" charset="0"/>
              </a:rPr>
              <a:t>]</a:t>
            </a:r>
            <a:r>
              <a:rPr lang="cs-CZ" sz="1400" dirty="0">
                <a:cs typeface="Arial" panose="020B0604020202020204" pitchFamily="34" charset="0"/>
              </a:rPr>
              <a:t>. Dostupný z</a:t>
            </a:r>
            <a:r>
              <a:rPr lang="cs-CZ" sz="1400" dirty="0" smtClean="0">
                <a:cs typeface="Arial" panose="020B0604020202020204" pitchFamily="34" charset="0"/>
              </a:rPr>
              <a:t>: </a:t>
            </a:r>
            <a:r>
              <a:rPr lang="cs-CZ" sz="1400" dirty="0">
                <a:solidFill>
                  <a:srgbClr val="00B0F0"/>
                </a:solidFill>
                <a:hlinkClick r:id="rId3"/>
              </a:rPr>
              <a:t>https://cs.wikipedia.org/wiki/%</a:t>
            </a:r>
            <a:r>
              <a:rPr lang="cs-CZ" sz="1400" dirty="0" smtClean="0">
                <a:solidFill>
                  <a:srgbClr val="00B0F0"/>
                </a:solidFill>
                <a:hlinkClick r:id="rId3"/>
              </a:rPr>
              <a:t>C3%9Araz</a:t>
            </a:r>
            <a:r>
              <a:rPr lang="cs-CZ" sz="1400" dirty="0" smtClean="0"/>
              <a:t>.</a:t>
            </a:r>
            <a:r>
              <a:rPr lang="cs-CZ" sz="14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cs-CZ" sz="1400" dirty="0" smtClean="0"/>
              <a:t>Kvalita </a:t>
            </a:r>
            <a:r>
              <a:rPr lang="cs-CZ" sz="1400" dirty="0"/>
              <a:t>a efektivita vzdělávání a vzdělávací soustavy ve školním roce 2018/2019. Výroční zpráva České školní inspekce. Praha: Česká školní inspekce, 2019. 676 s</a:t>
            </a:r>
            <a:r>
              <a:rPr lang="cs-CZ" sz="1400" dirty="0" smtClean="0"/>
              <a:t>.</a:t>
            </a:r>
          </a:p>
          <a:p>
            <a:r>
              <a:rPr lang="cs-CZ" sz="1400" dirty="0"/>
              <a:t>Nařízení vlády č. 375/2017 Sb., o vzhledu, umístění a provedení bezpečnostních značek a značení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a </a:t>
            </a:r>
            <a:r>
              <a:rPr lang="cs-CZ" sz="1400" dirty="0"/>
              <a:t>zavedení </a:t>
            </a:r>
            <a:r>
              <a:rPr lang="cs-CZ" sz="1400" dirty="0" smtClean="0"/>
              <a:t>signálů. </a:t>
            </a:r>
          </a:p>
          <a:p>
            <a:r>
              <a:rPr lang="cs-CZ" sz="1400" cap="all" dirty="0" smtClean="0"/>
              <a:t>Petříková</a:t>
            </a:r>
            <a:r>
              <a:rPr lang="cs-CZ" sz="1400" dirty="0" smtClean="0"/>
              <a:t>, Zlatuše. </a:t>
            </a:r>
            <a:r>
              <a:rPr lang="cs-CZ" sz="1400" i="1" dirty="0" smtClean="0"/>
              <a:t>Prevence úrazů ve škole </a:t>
            </a:r>
            <a:r>
              <a:rPr lang="cs-CZ" sz="1400" dirty="0"/>
              <a:t>[online</a:t>
            </a:r>
            <a:r>
              <a:rPr lang="cs-CZ" sz="1400" dirty="0" smtClean="0"/>
              <a:t>], srpen 2011. © </a:t>
            </a:r>
            <a:r>
              <a:rPr lang="cs-CZ" sz="1400" dirty="0"/>
              <a:t>2020 SlidePlayer.cz Inc. </a:t>
            </a:r>
            <a:r>
              <a:rPr lang="pt-BR" sz="1400" dirty="0">
                <a:cs typeface="Arial" panose="020B0604020202020204" pitchFamily="34" charset="0"/>
              </a:rPr>
              <a:t>[cit. 2019-</a:t>
            </a:r>
            <a:r>
              <a:rPr lang="cs-CZ" sz="1400" dirty="0" smtClean="0">
                <a:cs typeface="Arial" panose="020B0604020202020204" pitchFamily="34" charset="0"/>
              </a:rPr>
              <a:t>10</a:t>
            </a:r>
            <a:r>
              <a:rPr lang="pt-BR" sz="1400" dirty="0" smtClean="0">
                <a:cs typeface="Arial" panose="020B0604020202020204" pitchFamily="34" charset="0"/>
              </a:rPr>
              <a:t>-</a:t>
            </a:r>
            <a:r>
              <a:rPr lang="cs-CZ" sz="1400" dirty="0" smtClean="0">
                <a:cs typeface="Arial" panose="020B0604020202020204" pitchFamily="34" charset="0"/>
              </a:rPr>
              <a:t>26</a:t>
            </a:r>
            <a:r>
              <a:rPr lang="pt-BR" sz="1400" dirty="0">
                <a:cs typeface="Arial" panose="020B0604020202020204" pitchFamily="34" charset="0"/>
              </a:rPr>
              <a:t>]</a:t>
            </a:r>
            <a:r>
              <a:rPr lang="cs-CZ" sz="1400" dirty="0">
                <a:cs typeface="Arial" panose="020B0604020202020204" pitchFamily="34" charset="0"/>
              </a:rPr>
              <a:t>. </a:t>
            </a:r>
            <a:r>
              <a:rPr lang="cs-CZ" sz="1400" dirty="0" smtClean="0"/>
              <a:t>Dostupný z: </a:t>
            </a:r>
            <a:r>
              <a:rPr lang="cs-CZ" sz="1400" dirty="0" smtClean="0">
                <a:hlinkClick r:id="rId4"/>
              </a:rPr>
              <a:t>https</a:t>
            </a:r>
            <a:r>
              <a:rPr lang="cs-CZ" sz="1400" dirty="0">
                <a:hlinkClick r:id="rId4"/>
              </a:rPr>
              <a:t>://slideplayer.cz/</a:t>
            </a:r>
            <a:r>
              <a:rPr lang="cs-CZ" sz="1400" dirty="0" err="1">
                <a:hlinkClick r:id="rId4"/>
              </a:rPr>
              <a:t>slide</a:t>
            </a:r>
            <a:r>
              <a:rPr lang="cs-CZ" sz="1400" dirty="0">
                <a:hlinkClick r:id="rId4"/>
              </a:rPr>
              <a:t>/2485859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smtClean="0"/>
              <a:t>. </a:t>
            </a:r>
            <a:endParaRPr lang="cs-CZ" sz="1400" dirty="0"/>
          </a:p>
          <a:p>
            <a:r>
              <a:rPr lang="cs-CZ" sz="1400" dirty="0"/>
              <a:t>Metodický pokyn k zajištění bezpečnosti a ochrany zdraví dětí, žáků a studentů ve školách a školských zařízeních zřizovaných Ministerstvem školství, mládeže </a:t>
            </a:r>
            <a:r>
              <a:rPr lang="pl-PL" sz="1400" dirty="0"/>
              <a:t>a tělovýchovy (č.j. 37 014/2005-25 ze dne 22.12.2005)“. </a:t>
            </a:r>
            <a:r>
              <a:rPr lang="cs-CZ" sz="1400" dirty="0"/>
              <a:t>Ročník LXII, sešit 2, únor 2006.</a:t>
            </a:r>
          </a:p>
          <a:p>
            <a:r>
              <a:rPr lang="cs-CZ" sz="1400" dirty="0" smtClean="0"/>
              <a:t>Školní řády vybraných základních a středních škol. </a:t>
            </a:r>
          </a:p>
          <a:p>
            <a:r>
              <a:rPr lang="cs-CZ" sz="1400" dirty="0" smtClean="0"/>
              <a:t>Směrnice </a:t>
            </a:r>
            <a:r>
              <a:rPr lang="cs-CZ" sz="1400" dirty="0"/>
              <a:t>k zajištění bezpečnosti a ochrany zdraví dětí, žáků a studentů ve školách a školských </a:t>
            </a:r>
            <a:r>
              <a:rPr lang="cs-CZ" sz="1400" dirty="0" smtClean="0"/>
              <a:t>zařízeních </a:t>
            </a:r>
            <a:r>
              <a:rPr lang="cs-CZ" sz="1400" dirty="0"/>
              <a:t>vybraných základních a středních škol. </a:t>
            </a:r>
          </a:p>
          <a:p>
            <a:endParaRPr lang="cs-CZ" sz="14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sz="1400" b="1" dirty="0" smtClean="0">
                <a:solidFill>
                  <a:srgbClr val="00B0F0"/>
                </a:solidFill>
              </a:rPr>
              <a:t>Fotografie </a:t>
            </a:r>
            <a:r>
              <a:rPr lang="cs-CZ" sz="1400" b="1" dirty="0">
                <a:solidFill>
                  <a:srgbClr val="00B0F0"/>
                </a:solidFill>
              </a:rPr>
              <a:t>a další obrazový </a:t>
            </a:r>
            <a:r>
              <a:rPr lang="cs-CZ" sz="1400" b="1" dirty="0" smtClean="0">
                <a:solidFill>
                  <a:srgbClr val="00B0F0"/>
                </a:solidFill>
              </a:rPr>
              <a:t>materiál</a:t>
            </a:r>
            <a:r>
              <a:rPr lang="cs-CZ" sz="14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cs-CZ" sz="1400" smtClean="0"/>
              <a:t>Fotobanka </a:t>
            </a:r>
            <a:r>
              <a:rPr lang="cs-CZ" sz="1400" dirty="0"/>
              <a:t>Depositphotos.com</a:t>
            </a:r>
            <a:r>
              <a:rPr lang="cs-CZ" sz="1400" b="1" dirty="0"/>
              <a:t> </a:t>
            </a:r>
            <a:r>
              <a:rPr lang="cs-CZ" sz="1400" dirty="0"/>
              <a:t>(v rámci standardní licence pro Výzkumný ústav bezpečnosti práce, v. v. i., na období květen 2019 až duben 2020</a:t>
            </a:r>
            <a:r>
              <a:rPr lang="cs-CZ" sz="1400" dirty="0" smtClean="0"/>
              <a:t>).</a:t>
            </a:r>
          </a:p>
          <a:p>
            <a:r>
              <a:rPr lang="cs-CZ" sz="1400" dirty="0"/>
              <a:t>Nařízení vlády č. 375/2017 Sb., o vzhledu, umístění a provedení bezpečnostních značek a značení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a </a:t>
            </a:r>
            <a:r>
              <a:rPr lang="cs-CZ" sz="1400" dirty="0"/>
              <a:t>zavedení </a:t>
            </a:r>
            <a:r>
              <a:rPr lang="cs-CZ" sz="1400" dirty="0" smtClean="0"/>
              <a:t>signálů.</a:t>
            </a:r>
            <a:endParaRPr lang="cs-CZ" sz="1400" dirty="0"/>
          </a:p>
          <a:p>
            <a:pPr marL="0" indent="0">
              <a:buNone/>
            </a:pPr>
            <a:endParaRPr lang="cs-CZ" sz="1200" dirty="0" smtClean="0">
              <a:solidFill>
                <a:srgbClr val="00B0F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536" y="188640"/>
            <a:ext cx="651819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25"/>
              </a:spcBef>
            </a:pPr>
            <a:r>
              <a:rPr lang="cs-CZ" sz="1350" b="1" cap="all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Použité </a:t>
            </a:r>
            <a:r>
              <a:rPr lang="cs-CZ" sz="1350" b="1" cap="all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zdroje </a:t>
            </a:r>
            <a:endParaRPr lang="cs-CZ" sz="1350" b="1" cap="all" dirty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3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Může se stát úraz ve škole?</a:t>
            </a:r>
          </a:p>
        </p:txBody>
      </p:sp>
      <p:sp>
        <p:nvSpPr>
          <p:cNvPr id="3" name="Obdélník 2"/>
          <p:cNvSpPr/>
          <p:nvPr/>
        </p:nvSpPr>
        <p:spPr>
          <a:xfrm>
            <a:off x="505497" y="1790211"/>
            <a:ext cx="8229600" cy="2031325"/>
          </a:xfrm>
          <a:prstGeom prst="rect">
            <a:avLst/>
          </a:prstGeom>
          <a:solidFill>
            <a:srgbClr val="97E4FF"/>
          </a:solidFill>
        </p:spPr>
        <p:txBody>
          <a:bodyPr wrap="square">
            <a:spAutoFit/>
          </a:bodyPr>
          <a:lstStyle/>
          <a:p>
            <a:r>
              <a:rPr lang="cs-CZ" dirty="0"/>
              <a:t>Úraz je porucha zdraví způsobená náhle a vnější příčinou</a:t>
            </a:r>
            <a:r>
              <a:rPr lang="cs-CZ" dirty="0" smtClean="0"/>
              <a:t>. Pro úraz se </a:t>
            </a:r>
            <a:r>
              <a:rPr lang="cs-CZ" dirty="0"/>
              <a:t>používají </a:t>
            </a:r>
            <a:r>
              <a:rPr lang="cs-CZ" dirty="0" smtClean="0"/>
              <a:t>také termíny: </a:t>
            </a:r>
            <a:r>
              <a:rPr lang="cs-CZ" b="1" dirty="0"/>
              <a:t>zranění, poranění </a:t>
            </a:r>
            <a:r>
              <a:rPr lang="cs-CZ" b="1" dirty="0" smtClean="0"/>
              <a:t>nebo </a:t>
            </a:r>
            <a:r>
              <a:rPr lang="cs-CZ" b="1" dirty="0"/>
              <a:t>újma na zdraví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Z lékařského pohledu se rozlišují poranění/úrazy: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lehké,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středně těžké,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těžké (zpravidla s trvalými následky), 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neslučitelné se životem (jinými slovy: smrtelné).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57200" y="1371471"/>
            <a:ext cx="814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B0F0"/>
                </a:solidFill>
              </a:rPr>
              <a:t>Co je úraz?</a:t>
            </a:r>
            <a:endParaRPr lang="cs-CZ" sz="2400" dirty="0">
              <a:solidFill>
                <a:srgbClr val="00B0F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05064"/>
            <a:ext cx="3865004" cy="257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72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4585658" y="3861048"/>
            <a:ext cx="4019235" cy="21602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Úrazy ve škole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498903"/>
            <a:ext cx="4019235" cy="2002212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Clr>
                <a:srgbClr val="00B0F0"/>
              </a:buClr>
            </a:pPr>
            <a:r>
              <a:rPr lang="cs-CZ" sz="1800" dirty="0" smtClean="0"/>
              <a:t>tělesná výchova – skupinová činnost</a:t>
            </a:r>
          </a:p>
          <a:p>
            <a:pPr>
              <a:buClr>
                <a:srgbClr val="00B0F0"/>
              </a:buClr>
            </a:pPr>
            <a:r>
              <a:rPr lang="cs-CZ" sz="1800" dirty="0" smtClean="0"/>
              <a:t>přestávka</a:t>
            </a:r>
          </a:p>
          <a:p>
            <a:pPr>
              <a:buClr>
                <a:srgbClr val="00B0F0"/>
              </a:buClr>
            </a:pPr>
            <a:r>
              <a:rPr lang="cs-CZ" sz="1800" dirty="0"/>
              <a:t>tělesná výchova – </a:t>
            </a:r>
            <a:r>
              <a:rPr lang="cs-CZ" sz="1800" dirty="0" smtClean="0"/>
              <a:t>individuální činnost</a:t>
            </a:r>
          </a:p>
          <a:p>
            <a:pPr>
              <a:buClr>
                <a:srgbClr val="00B0F0"/>
              </a:buClr>
            </a:pPr>
            <a:r>
              <a:rPr lang="cs-CZ" sz="1800" dirty="0" smtClean="0"/>
              <a:t>„běžná“ vyučovací hodina</a:t>
            </a:r>
          </a:p>
          <a:p>
            <a:pPr>
              <a:buClr>
                <a:srgbClr val="00B0F0"/>
              </a:buClr>
            </a:pPr>
            <a:r>
              <a:rPr lang="cs-CZ" sz="1800" dirty="0"/>
              <a:t>j</a:t>
            </a:r>
            <a:r>
              <a:rPr lang="cs-CZ" sz="1800" dirty="0" smtClean="0"/>
              <a:t>iné činnosti </a:t>
            </a:r>
          </a:p>
          <a:p>
            <a:pPr>
              <a:buClr>
                <a:srgbClr val="00B0F0"/>
              </a:buClr>
            </a:pPr>
            <a:r>
              <a:rPr lang="cs-CZ" sz="1800" dirty="0" smtClean="0"/>
              <a:t>sportovní akce a soutěže + sportovní a sportovně-turistické kurzy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6611" y="1598066"/>
            <a:ext cx="4038600" cy="452596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1240937"/>
            <a:ext cx="4019235" cy="805645"/>
          </a:xfrm>
          <a:prstGeom prst="rect">
            <a:avLst/>
          </a:prstGeom>
          <a:solidFill>
            <a:srgbClr val="97E4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 smtClean="0"/>
              <a:t>Základní škola</a:t>
            </a:r>
            <a:endParaRPr lang="cs-CZ" sz="2800" cap="all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585658" y="1240937"/>
            <a:ext cx="4019235" cy="805645"/>
          </a:xfrm>
          <a:prstGeom prst="rect">
            <a:avLst/>
          </a:prstGeom>
          <a:solidFill>
            <a:srgbClr val="97E4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 smtClean="0"/>
              <a:t>Střední škola</a:t>
            </a:r>
            <a:endParaRPr lang="cs-CZ" sz="2800" cap="all" dirty="0"/>
          </a:p>
        </p:txBody>
      </p:sp>
      <p:sp>
        <p:nvSpPr>
          <p:cNvPr id="11" name="Obdélník 10"/>
          <p:cNvSpPr/>
          <p:nvPr/>
        </p:nvSpPr>
        <p:spPr>
          <a:xfrm>
            <a:off x="2962896" y="2054841"/>
            <a:ext cx="3286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Nejčastější úrazy podle </a:t>
            </a:r>
            <a:r>
              <a:rPr lang="cs-CZ" b="1" dirty="0" smtClean="0"/>
              <a:t>činnosti: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626611" y="2491897"/>
            <a:ext cx="4019235" cy="201622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F0"/>
              </a:buClr>
            </a:pPr>
            <a:r>
              <a:rPr lang="cs-CZ" sz="1800" dirty="0" smtClean="0"/>
              <a:t>tělesná výchova – skupinová činnost</a:t>
            </a:r>
          </a:p>
          <a:p>
            <a:pPr>
              <a:buClr>
                <a:srgbClr val="00B0F0"/>
              </a:buClr>
            </a:pPr>
            <a:r>
              <a:rPr lang="cs-CZ" sz="1800" dirty="0" smtClean="0"/>
              <a:t>praktické vyučování nebo praktická příprava</a:t>
            </a:r>
          </a:p>
          <a:p>
            <a:pPr>
              <a:buClr>
                <a:srgbClr val="00B0F0"/>
              </a:buClr>
            </a:pPr>
            <a:r>
              <a:rPr lang="cs-CZ" sz="1800" dirty="0" smtClean="0"/>
              <a:t>tělesná </a:t>
            </a:r>
            <a:r>
              <a:rPr lang="cs-CZ" sz="1800" dirty="0"/>
              <a:t>výchova – individuální </a:t>
            </a:r>
            <a:r>
              <a:rPr lang="cs-CZ" sz="1800" dirty="0" smtClean="0"/>
              <a:t>činnost</a:t>
            </a:r>
          </a:p>
          <a:p>
            <a:pPr>
              <a:buClr>
                <a:srgbClr val="00B0F0"/>
              </a:buClr>
            </a:pPr>
            <a:r>
              <a:rPr lang="cs-CZ" sz="1800" dirty="0"/>
              <a:t>sportovní a sportovně-turistické kurzy</a:t>
            </a:r>
          </a:p>
          <a:p>
            <a:pPr>
              <a:buClr>
                <a:srgbClr val="00B0F0"/>
              </a:buClr>
            </a:pPr>
            <a:r>
              <a:rPr lang="cs-CZ" sz="1800" dirty="0" smtClean="0"/>
              <a:t>přestávka</a:t>
            </a:r>
          </a:p>
          <a:p>
            <a:pPr>
              <a:buClr>
                <a:srgbClr val="00B0F0"/>
              </a:buClr>
            </a:pPr>
            <a:r>
              <a:rPr lang="cs-CZ" sz="1800" dirty="0"/>
              <a:t>„běžná“ vyučovací </a:t>
            </a:r>
            <a:r>
              <a:rPr lang="cs-CZ" sz="1800" dirty="0" smtClean="0"/>
              <a:t>hodina + </a:t>
            </a:r>
            <a:r>
              <a:rPr lang="cs-CZ" sz="1800" dirty="0"/>
              <a:t>sportovní akce a soutěže </a:t>
            </a:r>
          </a:p>
          <a:p>
            <a:endParaRPr lang="cs-CZ" sz="1800" dirty="0" smtClean="0"/>
          </a:p>
        </p:txBody>
      </p:sp>
      <p:sp>
        <p:nvSpPr>
          <p:cNvPr id="14" name="Obdélník 13"/>
          <p:cNvSpPr/>
          <p:nvPr/>
        </p:nvSpPr>
        <p:spPr>
          <a:xfrm>
            <a:off x="3180990" y="4808862"/>
            <a:ext cx="2891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Nejčastěji zraněná část </a:t>
            </a:r>
            <a:r>
              <a:rPr lang="cs-CZ" b="1" dirty="0" smtClean="0"/>
              <a:t>těla: </a:t>
            </a:r>
            <a:endParaRPr lang="cs-CZ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187" y="5186731"/>
            <a:ext cx="3134941" cy="13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Víte o nějakém úrazu, </a:t>
            </a:r>
            <a:br>
              <a:rPr lang="cs-CZ" dirty="0" smtClean="0"/>
            </a:br>
            <a:r>
              <a:rPr lang="cs-CZ" dirty="0" smtClean="0"/>
              <a:t>který se stal ve vaší škole?</a:t>
            </a:r>
            <a:endParaRPr lang="cs-CZ" dirty="0"/>
          </a:p>
        </p:txBody>
      </p:sp>
      <p:sp>
        <p:nvSpPr>
          <p:cNvPr id="5" name="AutoShape 2" descr="Výsledek obrázku pro úraz ve škol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2406" y="171763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400" dirty="0" smtClean="0">
                <a:solidFill>
                  <a:srgbClr val="47CFFF"/>
                </a:solidFill>
              </a:rPr>
              <a:t>Stal se někomu z vaší nebo jiné třídy?</a:t>
            </a:r>
            <a:endParaRPr lang="cs-CZ" sz="3400" dirty="0">
              <a:solidFill>
                <a:srgbClr val="47CFFF"/>
              </a:solidFill>
            </a:endParaRP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63500" y="3069884"/>
            <a:ext cx="8166100" cy="3240360"/>
          </a:xfrm>
        </p:spPr>
        <p:txBody>
          <a:bodyPr>
            <a:normAutofit fontScale="85000" lnSpcReduction="10000"/>
          </a:bodyPr>
          <a:lstStyle/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Na jakém místě (kde) a při jaké činnosti se úraz stal? 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Bylo to v hodině nebo o přestávce, na výletě nebo jinde?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Co osoba, která se zranila, </a:t>
            </a:r>
            <a:r>
              <a:rPr lang="cs-CZ" dirty="0"/>
              <a:t>právě dělala a </a:t>
            </a:r>
            <a:r>
              <a:rPr lang="cs-CZ" dirty="0" smtClean="0"/>
              <a:t>co se jí stalo?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Měl </a:t>
            </a:r>
            <a:r>
              <a:rPr lang="cs-CZ" dirty="0"/>
              <a:t>úraz </a:t>
            </a:r>
            <a:r>
              <a:rPr lang="cs-CZ" dirty="0" smtClean="0"/>
              <a:t>nějaké větší následky</a:t>
            </a:r>
            <a:r>
              <a:rPr lang="cs-CZ" dirty="0"/>
              <a:t>?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Zavinila si zraněná osoba úraz sama nebo byl zaviněný někým jiným? 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cs-CZ" dirty="0"/>
              <a:t>Proč myslíte, že se úraz </a:t>
            </a:r>
            <a:r>
              <a:rPr lang="cs-CZ" dirty="0" smtClean="0"/>
              <a:t>stal a dalo se mu předejít? Muselo k němu dojít nebo ne?</a:t>
            </a:r>
          </a:p>
          <a:p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539552" y="2534872"/>
            <a:ext cx="7776864" cy="369332"/>
          </a:xfrm>
          <a:prstGeom prst="rect">
            <a:avLst/>
          </a:prstGeom>
          <a:solidFill>
            <a:srgbClr val="97E4FF"/>
          </a:solidFill>
        </p:spPr>
        <p:txBody>
          <a:bodyPr wrap="square">
            <a:spAutoFit/>
          </a:bodyPr>
          <a:lstStyle/>
          <a:p>
            <a:r>
              <a:rPr lang="cs-CZ" b="1" dirty="0"/>
              <a:t>Vyberte </a:t>
            </a:r>
            <a:r>
              <a:rPr lang="cs-CZ" b="1" dirty="0" smtClean="0"/>
              <a:t>ze zkušenosti </a:t>
            </a:r>
            <a:r>
              <a:rPr lang="cs-CZ" b="1" dirty="0"/>
              <a:t>jeden příklad a zkuste </a:t>
            </a:r>
            <a:r>
              <a:rPr lang="cs-CZ" b="1" dirty="0" smtClean="0"/>
              <a:t>jej zhodnotit: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088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4585658" y="3861048"/>
            <a:ext cx="4019235" cy="21602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8519" y="3257504"/>
            <a:ext cx="4004749" cy="2547760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>
              <a:buClr>
                <a:srgbClr val="00B0F0"/>
              </a:buClr>
            </a:pPr>
            <a:r>
              <a:rPr lang="cs-CZ" sz="2600" dirty="0" smtClean="0"/>
              <a:t>chodby a schodiště</a:t>
            </a:r>
          </a:p>
          <a:p>
            <a:pPr>
              <a:buClr>
                <a:srgbClr val="00B0F0"/>
              </a:buClr>
            </a:pPr>
            <a:r>
              <a:rPr lang="cs-CZ" sz="2600" dirty="0" smtClean="0"/>
              <a:t>šatny</a:t>
            </a:r>
            <a:endParaRPr lang="cs-CZ" sz="2600" dirty="0"/>
          </a:p>
          <a:p>
            <a:pPr>
              <a:buClr>
                <a:srgbClr val="00B0F0"/>
              </a:buClr>
            </a:pPr>
            <a:r>
              <a:rPr lang="cs-CZ" sz="2600" dirty="0" smtClean="0"/>
              <a:t>WC a umývárny</a:t>
            </a:r>
            <a:endParaRPr lang="cs-CZ" sz="2600" dirty="0"/>
          </a:p>
          <a:p>
            <a:pPr>
              <a:buClr>
                <a:srgbClr val="00B0F0"/>
              </a:buClr>
            </a:pPr>
            <a:r>
              <a:rPr lang="cs-CZ" sz="2600" dirty="0" smtClean="0"/>
              <a:t>třídy (běžné třídy, odborné učebny, tělocvična, laboratoře, dílny, cvičná školní kuchyně)</a:t>
            </a:r>
            <a:endParaRPr lang="cs-CZ" sz="2600" dirty="0"/>
          </a:p>
          <a:p>
            <a:pPr>
              <a:buClr>
                <a:srgbClr val="00B0F0"/>
              </a:buClr>
            </a:pPr>
            <a:r>
              <a:rPr lang="cs-CZ" sz="2600" dirty="0"/>
              <a:t>j</a:t>
            </a:r>
            <a:r>
              <a:rPr lang="cs-CZ" sz="2600" dirty="0" smtClean="0"/>
              <a:t>ídelna</a:t>
            </a:r>
            <a:endParaRPr lang="cs-CZ" sz="2600" dirty="0"/>
          </a:p>
          <a:p>
            <a:pPr>
              <a:buClr>
                <a:srgbClr val="00B0F0"/>
              </a:buClr>
            </a:pPr>
            <a:r>
              <a:rPr lang="cs-CZ" sz="2600" dirty="0" smtClean="0"/>
              <a:t>školní </a:t>
            </a:r>
            <a:r>
              <a:rPr lang="cs-CZ" sz="2600" dirty="0"/>
              <a:t>družina nebo </a:t>
            </a:r>
            <a:r>
              <a:rPr lang="cs-CZ" sz="2600" dirty="0" smtClean="0"/>
              <a:t>klub</a:t>
            </a:r>
          </a:p>
          <a:p>
            <a:pPr>
              <a:buClr>
                <a:srgbClr val="00B0F0"/>
              </a:buClr>
            </a:pPr>
            <a:r>
              <a:rPr lang="cs-CZ" sz="2600" dirty="0" smtClean="0"/>
              <a:t>ostatní (kabinety, školní hřiště, školní zahrada, </a:t>
            </a:r>
            <a:r>
              <a:rPr lang="cs-CZ" sz="2600" dirty="0"/>
              <a:t>prostory pro praktické </a:t>
            </a:r>
            <a:r>
              <a:rPr lang="cs-CZ" sz="2600" dirty="0" smtClean="0"/>
              <a:t>vyučování </a:t>
            </a:r>
            <a:r>
              <a:rPr lang="cs-CZ" sz="2600" smtClean="0"/>
              <a:t>a odborný </a:t>
            </a:r>
            <a:r>
              <a:rPr lang="cs-CZ" sz="2600" dirty="0" smtClean="0"/>
              <a:t>výcvik, </a:t>
            </a:r>
            <a:r>
              <a:rPr lang="cs-CZ" sz="2600" dirty="0"/>
              <a:t>…)</a:t>
            </a:r>
          </a:p>
          <a:p>
            <a:pPr>
              <a:buClr>
                <a:srgbClr val="00B0F0"/>
              </a:buClr>
            </a:pPr>
            <a:endParaRPr lang="cs-CZ" sz="180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2534" y="1598066"/>
            <a:ext cx="4038600" cy="452596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62500" lnSpcReduction="20000"/>
          </a:bodyPr>
          <a:lstStyle/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98519" y="2451859"/>
            <a:ext cx="4019235" cy="805645"/>
          </a:xfrm>
          <a:prstGeom prst="rect">
            <a:avLst/>
          </a:prstGeom>
          <a:solidFill>
            <a:srgbClr val="97E4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/>
              <a:t>místo ve škole</a:t>
            </a:r>
            <a:endParaRPr lang="cs-CZ" sz="32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46977" y="2454456"/>
            <a:ext cx="4074157" cy="805645"/>
          </a:xfrm>
          <a:prstGeom prst="rect">
            <a:avLst/>
          </a:prstGeom>
          <a:solidFill>
            <a:srgbClr val="97E4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/>
              <a:t>ú</a:t>
            </a:r>
            <a:r>
              <a:rPr lang="cs-CZ" sz="3200" dirty="0" smtClean="0"/>
              <a:t>sek školního dne</a:t>
            </a:r>
            <a:endParaRPr lang="cs-CZ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661463" y="3257504"/>
            <a:ext cx="4019235" cy="18996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7CFFF"/>
              </a:buClr>
            </a:pPr>
            <a:r>
              <a:rPr lang="cs-CZ" sz="1700" dirty="0" smtClean="0"/>
              <a:t>před vyučováním (příchod do školy) </a:t>
            </a:r>
          </a:p>
          <a:p>
            <a:pPr>
              <a:buClr>
                <a:srgbClr val="47CFFF"/>
              </a:buClr>
            </a:pPr>
            <a:r>
              <a:rPr lang="cs-CZ" sz="1700" dirty="0" smtClean="0"/>
              <a:t>vyučování (vyučovací hodina) </a:t>
            </a:r>
          </a:p>
          <a:p>
            <a:pPr>
              <a:buClr>
                <a:srgbClr val="47CFFF"/>
              </a:buClr>
            </a:pPr>
            <a:r>
              <a:rPr lang="cs-CZ" sz="1700" dirty="0" smtClean="0"/>
              <a:t>přestávky </a:t>
            </a:r>
          </a:p>
          <a:p>
            <a:pPr>
              <a:buClr>
                <a:srgbClr val="47CFFF"/>
              </a:buClr>
            </a:pPr>
            <a:r>
              <a:rPr lang="cs-CZ" sz="1700" dirty="0" smtClean="0"/>
              <a:t>po </a:t>
            </a:r>
            <a:r>
              <a:rPr lang="cs-CZ" sz="1700" dirty="0"/>
              <a:t>vyučování </a:t>
            </a:r>
            <a:r>
              <a:rPr lang="cs-CZ" sz="1700" dirty="0" smtClean="0"/>
              <a:t>(přemisťování se do jídelny, </a:t>
            </a:r>
            <a:r>
              <a:rPr lang="cs-CZ" sz="1700" dirty="0"/>
              <a:t>školní </a:t>
            </a:r>
            <a:r>
              <a:rPr lang="cs-CZ" sz="1700" dirty="0" smtClean="0"/>
              <a:t>družiny </a:t>
            </a:r>
            <a:r>
              <a:rPr lang="cs-CZ" sz="1700" dirty="0"/>
              <a:t>nebo </a:t>
            </a:r>
            <a:r>
              <a:rPr lang="cs-CZ" sz="1700" dirty="0" smtClean="0"/>
              <a:t>klubu a pobyt v těchto částech školy)</a:t>
            </a:r>
          </a:p>
          <a:p>
            <a:pPr>
              <a:buClr>
                <a:srgbClr val="47CFFF"/>
              </a:buClr>
            </a:pPr>
            <a:r>
              <a:rPr lang="cs-CZ" sz="1700" dirty="0" smtClean="0"/>
              <a:t>po vyučování (odchod </a:t>
            </a:r>
            <a:r>
              <a:rPr lang="cs-CZ" sz="1700" dirty="0"/>
              <a:t>ze </a:t>
            </a:r>
            <a:r>
              <a:rPr lang="cs-CZ" sz="1700" dirty="0" smtClean="0"/>
              <a:t>školy) </a:t>
            </a:r>
            <a:endParaRPr lang="cs-CZ" sz="1700" dirty="0"/>
          </a:p>
          <a:p>
            <a:endParaRPr lang="cs-CZ" sz="1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sz="1800" dirty="0" smtClean="0"/>
          </a:p>
        </p:txBody>
      </p:sp>
      <p:sp>
        <p:nvSpPr>
          <p:cNvPr id="20" name="Nadpis 4"/>
          <p:cNvSpPr>
            <a:spLocks noGrp="1"/>
          </p:cNvSpPr>
          <p:nvPr>
            <p:ph type="title"/>
          </p:nvPr>
        </p:nvSpPr>
        <p:spPr>
          <a:xfrm>
            <a:off x="436612" y="353125"/>
            <a:ext cx="8229600" cy="1498178"/>
          </a:xfrm>
        </p:spPr>
        <p:txBody>
          <a:bodyPr>
            <a:normAutofit/>
          </a:bodyPr>
          <a:lstStyle/>
          <a:p>
            <a:r>
              <a:rPr lang="cs-CZ" dirty="0" smtClean="0"/>
              <a:t>Přemýšlejte:</a:t>
            </a:r>
            <a:endParaRPr lang="cs-CZ" dirty="0"/>
          </a:p>
        </p:txBody>
      </p:sp>
      <p:sp>
        <p:nvSpPr>
          <p:cNvPr id="11" name="Nadpis 4"/>
          <p:cNvSpPr txBox="1">
            <a:spLocks/>
          </p:cNvSpPr>
          <p:nvPr/>
        </p:nvSpPr>
        <p:spPr>
          <a:xfrm>
            <a:off x="436612" y="1647734"/>
            <a:ext cx="8229600" cy="1009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4400" dirty="0" smtClean="0">
                <a:solidFill>
                  <a:srgbClr val="47CFFF"/>
                </a:solidFill>
              </a:rPr>
              <a:t>Kde všude a kdy se může úraz stát? </a:t>
            </a:r>
          </a:p>
          <a:p>
            <a:r>
              <a:rPr lang="cs-CZ" sz="9600" dirty="0" smtClean="0"/>
              <a:t/>
            </a:r>
            <a:br>
              <a:rPr lang="cs-CZ" sz="9600" dirty="0" smtClean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437549" y="6167571"/>
            <a:ext cx="2227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(Budova a areál školy)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641" y="5284425"/>
            <a:ext cx="857250" cy="8001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225" y="5303475"/>
            <a:ext cx="800100" cy="78105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208" y="5298712"/>
            <a:ext cx="8477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860"/>
            <a:ext cx="2554322" cy="1679571"/>
          </a:xfrm>
          <a:prstGeom prst="rect">
            <a:avLst/>
          </a:prstGeom>
        </p:spPr>
      </p:pic>
      <p:sp>
        <p:nvSpPr>
          <p:cNvPr id="20" name="Nadpis 4"/>
          <p:cNvSpPr>
            <a:spLocks noGrp="1"/>
          </p:cNvSpPr>
          <p:nvPr>
            <p:ph type="title"/>
          </p:nvPr>
        </p:nvSpPr>
        <p:spPr>
          <a:xfrm>
            <a:off x="436612" y="353125"/>
            <a:ext cx="8229600" cy="719649"/>
          </a:xfrm>
        </p:spPr>
        <p:txBody>
          <a:bodyPr>
            <a:noAutofit/>
          </a:bodyPr>
          <a:lstStyle/>
          <a:p>
            <a:r>
              <a:rPr lang="cs-CZ" dirty="0" smtClean="0"/>
              <a:t>Připomeňte si:</a:t>
            </a:r>
            <a:endParaRPr lang="cs-CZ" dirty="0"/>
          </a:p>
        </p:txBody>
      </p:sp>
      <p:sp>
        <p:nvSpPr>
          <p:cNvPr id="11" name="Nadpis 4"/>
          <p:cNvSpPr txBox="1">
            <a:spLocks/>
          </p:cNvSpPr>
          <p:nvPr/>
        </p:nvSpPr>
        <p:spPr>
          <a:xfrm>
            <a:off x="457200" y="1351134"/>
            <a:ext cx="8229600" cy="1717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>
                <a:solidFill>
                  <a:srgbClr val="47CFFF"/>
                </a:solidFill>
              </a:rPr>
              <a:t>Při jakých činnostech nebo </a:t>
            </a:r>
            <a:r>
              <a:rPr lang="cs-CZ" sz="3600" dirty="0" smtClean="0">
                <a:solidFill>
                  <a:srgbClr val="47CFFF"/>
                </a:solidFill>
              </a:rPr>
              <a:t>pohybu </a:t>
            </a:r>
            <a:r>
              <a:rPr lang="cs-CZ" sz="3600" dirty="0">
                <a:solidFill>
                  <a:srgbClr val="47CFFF"/>
                </a:solidFill>
              </a:rPr>
              <a:t/>
            </a:r>
            <a:br>
              <a:rPr lang="cs-CZ" sz="3600" dirty="0">
                <a:solidFill>
                  <a:srgbClr val="47CFFF"/>
                </a:solidFill>
              </a:rPr>
            </a:br>
            <a:r>
              <a:rPr lang="cs-CZ" sz="3600" dirty="0">
                <a:solidFill>
                  <a:srgbClr val="47CFFF"/>
                </a:solidFill>
              </a:rPr>
              <a:t>se může stát úraz</a:t>
            </a:r>
            <a:r>
              <a:rPr lang="cs-CZ" sz="3600" dirty="0" smtClean="0">
                <a:solidFill>
                  <a:srgbClr val="47CFFF"/>
                </a:solidFill>
              </a:rPr>
              <a:t>?</a:t>
            </a:r>
          </a:p>
          <a:p>
            <a:r>
              <a:rPr lang="cs-CZ" sz="3600" dirty="0" smtClean="0"/>
              <a:t/>
            </a:r>
            <a:br>
              <a:rPr lang="cs-CZ" sz="3600" dirty="0" smtClean="0"/>
            </a:br>
            <a:endParaRPr lang="cs-CZ" sz="3600" dirty="0"/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2466817" y="2659358"/>
            <a:ext cx="4019235" cy="805645"/>
          </a:xfrm>
          <a:prstGeom prst="rect">
            <a:avLst/>
          </a:prstGeom>
          <a:solidFill>
            <a:srgbClr val="97E4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/>
              <a:t>aktivita, druh pohybu</a:t>
            </a:r>
            <a:endParaRPr lang="cs-CZ" sz="3200" dirty="0"/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2466817" y="3465004"/>
            <a:ext cx="4019235" cy="26590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F0"/>
              </a:buClr>
            </a:pPr>
            <a:r>
              <a:rPr lang="cs-CZ" sz="1800" dirty="0" smtClean="0"/>
              <a:t>chůze </a:t>
            </a:r>
          </a:p>
          <a:p>
            <a:pPr>
              <a:buClr>
                <a:srgbClr val="00B0F0"/>
              </a:buClr>
            </a:pPr>
            <a:r>
              <a:rPr lang="cs-CZ" sz="1800" dirty="0" smtClean="0"/>
              <a:t>převlékání se</a:t>
            </a:r>
            <a:endParaRPr lang="cs-CZ" sz="1800" dirty="0"/>
          </a:p>
          <a:p>
            <a:pPr>
              <a:buClr>
                <a:srgbClr val="00B0F0"/>
              </a:buClr>
            </a:pPr>
            <a:r>
              <a:rPr lang="cs-CZ" sz="1800" dirty="0"/>
              <a:t>provádění hygieny</a:t>
            </a:r>
            <a:endParaRPr lang="cs-CZ" sz="1800" dirty="0" smtClean="0"/>
          </a:p>
          <a:p>
            <a:pPr>
              <a:buClr>
                <a:srgbClr val="00B0F0"/>
              </a:buClr>
            </a:pPr>
            <a:r>
              <a:rPr lang="cs-CZ" sz="1800" dirty="0" smtClean="0"/>
              <a:t>výuka v hodině, vč. manuálních/pracovních aktivit, laboratorní činnosti,  tělovýchovných/sportovních aktivit, odborného výcviku aj.</a:t>
            </a:r>
          </a:p>
          <a:p>
            <a:pPr>
              <a:buClr>
                <a:srgbClr val="00B0F0"/>
              </a:buClr>
            </a:pPr>
            <a:r>
              <a:rPr lang="cs-CZ" sz="1800" dirty="0" smtClean="0"/>
              <a:t>stravování </a:t>
            </a:r>
          </a:p>
          <a:p>
            <a:pPr>
              <a:buClr>
                <a:srgbClr val="00B0F0"/>
              </a:buClr>
            </a:pPr>
            <a:r>
              <a:rPr lang="cs-CZ" sz="1800" dirty="0" smtClean="0"/>
              <a:t>drobná pomoc učitelům (nošení/přemisťování pomůcek) </a:t>
            </a:r>
          </a:p>
          <a:p>
            <a:pPr>
              <a:buClr>
                <a:srgbClr val="00B0F0"/>
              </a:buClr>
            </a:pPr>
            <a:r>
              <a:rPr lang="cs-CZ" sz="1800" dirty="0" smtClean="0"/>
              <a:t>řízené výchovné a další činnosti nebo hry </a:t>
            </a:r>
          </a:p>
          <a:p>
            <a:pPr>
              <a:buClr>
                <a:srgbClr val="00B0F0"/>
              </a:buClr>
            </a:pPr>
            <a:endParaRPr lang="cs-CZ" sz="1800" dirty="0" smtClean="0"/>
          </a:p>
        </p:txBody>
      </p:sp>
      <p:sp>
        <p:nvSpPr>
          <p:cNvPr id="7" name="Obdélník 6"/>
          <p:cNvSpPr/>
          <p:nvPr/>
        </p:nvSpPr>
        <p:spPr>
          <a:xfrm>
            <a:off x="3420062" y="6166832"/>
            <a:ext cx="2227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(Budova a areál školy)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87" y="2659350"/>
            <a:ext cx="2556642" cy="170455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" y="2746994"/>
            <a:ext cx="2425371" cy="1616914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98" y="4451283"/>
            <a:ext cx="2516621" cy="16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8873"/>
            <a:ext cx="4627833" cy="308912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381" y="0"/>
            <a:ext cx="4227619" cy="2736304"/>
          </a:xfrm>
          <a:prstGeom prst="rect">
            <a:avLst/>
          </a:prstGeom>
          <a:solidFill>
            <a:srgbClr val="97E4FF"/>
          </a:solidFill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848" y="3793232"/>
            <a:ext cx="4597152" cy="306476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" y="3472"/>
            <a:ext cx="3851920" cy="25707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04864"/>
            <a:ext cx="3672408" cy="24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8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4585658" y="2381832"/>
            <a:ext cx="4019235" cy="3639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57200" y="2420888"/>
            <a:ext cx="4019235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Více o úrazech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383937"/>
            <a:ext cx="4019235" cy="3637351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cs-CZ" sz="3400" dirty="0"/>
              <a:t>uklouznutí, </a:t>
            </a:r>
            <a:endParaRPr lang="cs-CZ" sz="3400" dirty="0" smtClean="0"/>
          </a:p>
          <a:p>
            <a:r>
              <a:rPr lang="cs-CZ" sz="3400" dirty="0" smtClean="0"/>
              <a:t>pád (na rovině, z vyvýšeného místa, ze schodů, při lyžování)</a:t>
            </a:r>
          </a:p>
          <a:p>
            <a:r>
              <a:rPr lang="cs-CZ" sz="3400" dirty="0" smtClean="0"/>
              <a:t>náraz </a:t>
            </a:r>
            <a:r>
              <a:rPr lang="cs-CZ" sz="3400" dirty="0"/>
              <a:t>do předmětu nebo pád předmětu na tělo</a:t>
            </a:r>
          </a:p>
          <a:p>
            <a:r>
              <a:rPr lang="cs-CZ" sz="3400" dirty="0"/>
              <a:t>poranění ostrým předmětem (plech, drát, kámen)</a:t>
            </a:r>
          </a:p>
          <a:p>
            <a:r>
              <a:rPr lang="cs-CZ" sz="3400" dirty="0"/>
              <a:t>poškození </a:t>
            </a:r>
            <a:r>
              <a:rPr lang="cs-CZ" sz="3400" dirty="0" smtClean="0"/>
              <a:t>nářadím, nástrojem </a:t>
            </a:r>
            <a:r>
              <a:rPr lang="cs-CZ" sz="3400" dirty="0"/>
              <a:t>nebo </a:t>
            </a:r>
            <a:r>
              <a:rPr lang="cs-CZ" sz="3400" dirty="0" smtClean="0"/>
              <a:t>strojem</a:t>
            </a:r>
          </a:p>
          <a:p>
            <a:r>
              <a:rPr lang="cs-CZ" sz="3400" dirty="0" smtClean="0"/>
              <a:t>popálenina</a:t>
            </a:r>
            <a:endParaRPr lang="cs-CZ" sz="3400" dirty="0"/>
          </a:p>
          <a:p>
            <a:r>
              <a:rPr lang="cs-CZ" sz="3400" dirty="0"/>
              <a:t>úraz elektrickým proudem</a:t>
            </a:r>
          </a:p>
          <a:p>
            <a:r>
              <a:rPr lang="cs-CZ" sz="3400" dirty="0" smtClean="0"/>
              <a:t>napadení (člověkem, zvířetem) </a:t>
            </a:r>
          </a:p>
          <a:p>
            <a:r>
              <a:rPr lang="cs-CZ" sz="3400" dirty="0" smtClean="0"/>
              <a:t>dopravní nehoda</a:t>
            </a:r>
            <a:endParaRPr lang="cs-CZ" sz="3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416731" y="2486556"/>
            <a:ext cx="3250704" cy="36283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zlomenina</a:t>
            </a:r>
          </a:p>
          <a:p>
            <a:r>
              <a:rPr lang="cs-CZ" sz="2400" dirty="0" smtClean="0"/>
              <a:t>podvrtnutí</a:t>
            </a:r>
          </a:p>
          <a:p>
            <a:r>
              <a:rPr lang="cs-CZ" sz="2400" dirty="0" smtClean="0"/>
              <a:t>vykloubení</a:t>
            </a:r>
          </a:p>
          <a:p>
            <a:r>
              <a:rPr lang="cs-CZ" sz="2400" dirty="0" smtClean="0"/>
              <a:t>rána, tržná rána </a:t>
            </a:r>
          </a:p>
          <a:p>
            <a:r>
              <a:rPr lang="cs-CZ" sz="2400" dirty="0" smtClean="0"/>
              <a:t>bodná, sečná rána</a:t>
            </a:r>
            <a:endParaRPr lang="cs-CZ" sz="2400" dirty="0"/>
          </a:p>
          <a:p>
            <a:r>
              <a:rPr lang="cs-CZ" sz="2400" dirty="0"/>
              <a:t>střelná rána</a:t>
            </a:r>
          </a:p>
          <a:p>
            <a:r>
              <a:rPr lang="cs-CZ" sz="2400" dirty="0" smtClean="0"/>
              <a:t>krvácení</a:t>
            </a:r>
          </a:p>
          <a:p>
            <a:r>
              <a:rPr lang="cs-CZ" sz="2400" dirty="0" smtClean="0"/>
              <a:t>poranění hlavy</a:t>
            </a:r>
          </a:p>
          <a:p>
            <a:r>
              <a:rPr lang="cs-CZ" sz="2400" dirty="0"/>
              <a:t>otřes mozku</a:t>
            </a:r>
          </a:p>
          <a:p>
            <a:r>
              <a:rPr lang="cs-CZ" sz="2400" dirty="0" smtClean="0"/>
              <a:t>poranění oka</a:t>
            </a:r>
          </a:p>
          <a:p>
            <a:r>
              <a:rPr lang="cs-CZ" sz="2400" dirty="0" smtClean="0"/>
              <a:t>poranění páteře</a:t>
            </a:r>
          </a:p>
          <a:p>
            <a:r>
              <a:rPr lang="cs-CZ" sz="2400" dirty="0"/>
              <a:t>j</a:t>
            </a:r>
            <a:r>
              <a:rPr lang="cs-CZ" sz="2400" dirty="0" smtClean="0"/>
              <a:t>iný úraz</a:t>
            </a:r>
          </a:p>
          <a:p>
            <a:pPr lvl="2"/>
            <a:endParaRPr lang="cs-CZ" dirty="0" smtClean="0"/>
          </a:p>
          <a:p>
            <a:pPr lvl="2"/>
            <a:endParaRPr lang="cs-CZ" dirty="0">
              <a:solidFill>
                <a:schemeClr val="accent6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1240937"/>
            <a:ext cx="4019235" cy="1143000"/>
          </a:xfrm>
          <a:prstGeom prst="rect">
            <a:avLst/>
          </a:prstGeom>
          <a:solidFill>
            <a:srgbClr val="97E4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/>
              <a:t>úrazy podle příčiny</a:t>
            </a:r>
            <a:endParaRPr lang="cs-CZ" sz="32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585658" y="1240937"/>
            <a:ext cx="4019235" cy="1143000"/>
          </a:xfrm>
          <a:prstGeom prst="rect">
            <a:avLst/>
          </a:prstGeom>
          <a:solidFill>
            <a:srgbClr val="97E4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/>
              <a:t>příklady úrazů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77163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3528392"/>
          </a:xfrm>
        </p:spPr>
        <p:txBody>
          <a:bodyPr>
            <a:normAutofit/>
          </a:bodyPr>
          <a:lstStyle/>
          <a:p>
            <a:pPr marL="514350" indent="-457200"/>
            <a:endParaRPr lang="cs-CZ" dirty="0"/>
          </a:p>
          <a:p>
            <a:pPr lvl="1"/>
            <a:endParaRPr lang="cs-CZ" dirty="0" smtClean="0"/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58293" y="4869161"/>
            <a:ext cx="8229600" cy="185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513891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 se ve škole chovat, aby se nestal úraz, a škola byla bezpečné místo?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78173" y="4966140"/>
            <a:ext cx="3719805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</a:rPr>
              <a:t>Účastnit se školou </a:t>
            </a:r>
            <a:r>
              <a:rPr lang="cs-CZ" sz="2000" b="1" dirty="0" err="1" smtClean="0">
                <a:solidFill>
                  <a:srgbClr val="000000"/>
                </a:solidFill>
              </a:rPr>
              <a:t>organizova-ných</a:t>
            </a:r>
            <a:r>
              <a:rPr lang="cs-CZ" sz="2000" b="1" dirty="0" smtClean="0">
                <a:solidFill>
                  <a:srgbClr val="000000"/>
                </a:solidFill>
              </a:rPr>
              <a:t> poučení a instruktáží. </a:t>
            </a:r>
            <a:endParaRPr lang="cs-CZ" sz="2000" b="1" dirty="0"/>
          </a:p>
        </p:txBody>
      </p:sp>
      <p:sp>
        <p:nvSpPr>
          <p:cNvPr id="2" name="Obdélník 1"/>
          <p:cNvSpPr/>
          <p:nvPr/>
        </p:nvSpPr>
        <p:spPr>
          <a:xfrm>
            <a:off x="578173" y="1716288"/>
            <a:ext cx="7967734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solidFill>
                  <a:srgbClr val="000000"/>
                </a:solidFill>
              </a:rPr>
              <a:t>D</a:t>
            </a:r>
            <a:r>
              <a:rPr lang="cs-CZ" sz="2000" b="1" dirty="0" smtClean="0">
                <a:solidFill>
                  <a:srgbClr val="000000"/>
                </a:solidFill>
              </a:rPr>
              <a:t>održovat školní řád.</a:t>
            </a:r>
            <a:endParaRPr lang="cs-CZ" sz="2000" b="1" dirty="0"/>
          </a:p>
        </p:txBody>
      </p:sp>
      <p:sp>
        <p:nvSpPr>
          <p:cNvPr id="12" name="Obdélník 11"/>
          <p:cNvSpPr/>
          <p:nvPr/>
        </p:nvSpPr>
        <p:spPr>
          <a:xfrm>
            <a:off x="575059" y="3351075"/>
            <a:ext cx="3705795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</a:rPr>
              <a:t>Řídit </a:t>
            </a:r>
            <a:r>
              <a:rPr lang="cs-CZ" sz="2000" b="1" dirty="0">
                <a:solidFill>
                  <a:srgbClr val="000000"/>
                </a:solidFill>
              </a:rPr>
              <a:t>se </a:t>
            </a:r>
            <a:r>
              <a:rPr lang="cs-CZ" sz="2000" b="1" dirty="0" smtClean="0">
                <a:solidFill>
                  <a:srgbClr val="000000"/>
                </a:solidFill>
              </a:rPr>
              <a:t>předpisy </a:t>
            </a:r>
            <a:r>
              <a:rPr lang="cs-CZ" sz="2000" b="1" dirty="0">
                <a:solidFill>
                  <a:srgbClr val="000000"/>
                </a:solidFill>
              </a:rPr>
              <a:t>požární </a:t>
            </a:r>
            <a:r>
              <a:rPr lang="cs-CZ" sz="2000" b="1" dirty="0" smtClean="0">
                <a:solidFill>
                  <a:srgbClr val="000000"/>
                </a:solidFill>
              </a:rPr>
              <a:t>ochrany (dodržovat požární směrnice).</a:t>
            </a:r>
            <a:endParaRPr lang="cs-CZ" sz="2000" b="1" dirty="0"/>
          </a:p>
        </p:txBody>
      </p:sp>
      <p:sp>
        <p:nvSpPr>
          <p:cNvPr id="13" name="Obdélník 12"/>
          <p:cNvSpPr/>
          <p:nvPr/>
        </p:nvSpPr>
        <p:spPr>
          <a:xfrm>
            <a:off x="578173" y="2233099"/>
            <a:ext cx="7967734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solidFill>
                  <a:srgbClr val="000000"/>
                </a:solidFill>
              </a:rPr>
              <a:t>D</a:t>
            </a:r>
            <a:r>
              <a:rPr lang="cs-CZ" sz="2000" b="1" dirty="0" smtClean="0">
                <a:solidFill>
                  <a:srgbClr val="000000"/>
                </a:solidFill>
              </a:rPr>
              <a:t>održovat provozní řád běžných i specializovaných učeben (laboratoře, počítačové učebny, multimediální učebny, tělocvična, učebny dílen, školní pozemek, hřiště, …).</a:t>
            </a:r>
            <a:endParaRPr lang="cs-CZ" sz="2000" b="1" dirty="0"/>
          </a:p>
        </p:txBody>
      </p:sp>
      <p:sp>
        <p:nvSpPr>
          <p:cNvPr id="14" name="Obdélník 13"/>
          <p:cNvSpPr/>
          <p:nvPr/>
        </p:nvSpPr>
        <p:spPr>
          <a:xfrm>
            <a:off x="575059" y="4161275"/>
            <a:ext cx="3705795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</a:rPr>
              <a:t>Řídit </a:t>
            </a:r>
            <a:r>
              <a:rPr lang="cs-CZ" sz="2000" b="1" dirty="0">
                <a:solidFill>
                  <a:srgbClr val="000000"/>
                </a:solidFill>
              </a:rPr>
              <a:t>se zásadami bezpečnosti </a:t>
            </a:r>
            <a:endParaRPr lang="cs-CZ" sz="2000" b="1" dirty="0" smtClean="0">
              <a:solidFill>
                <a:srgbClr val="000000"/>
              </a:solidFill>
            </a:endParaRPr>
          </a:p>
          <a:p>
            <a:r>
              <a:rPr lang="cs-CZ" sz="2000" b="1" dirty="0" smtClean="0">
                <a:solidFill>
                  <a:srgbClr val="000000"/>
                </a:solidFill>
              </a:rPr>
              <a:t>a </a:t>
            </a:r>
            <a:r>
              <a:rPr lang="cs-CZ" sz="2000" b="1" dirty="0">
                <a:solidFill>
                  <a:srgbClr val="000000"/>
                </a:solidFill>
              </a:rPr>
              <a:t>ochrany zdraví při </a:t>
            </a:r>
            <a:r>
              <a:rPr lang="cs-CZ" sz="2000" b="1" dirty="0" smtClean="0">
                <a:solidFill>
                  <a:srgbClr val="000000"/>
                </a:solidFill>
              </a:rPr>
              <a:t>práci.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569212" y="5776340"/>
            <a:ext cx="3719805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0000"/>
                </a:solidFill>
              </a:rPr>
              <a:t>D</a:t>
            </a:r>
            <a:r>
              <a:rPr lang="cs-CZ" sz="2000" b="1" dirty="0" smtClean="0">
                <a:solidFill>
                  <a:srgbClr val="000000"/>
                </a:solidFill>
              </a:rPr>
              <a:t>bát </a:t>
            </a:r>
            <a:r>
              <a:rPr lang="cs-CZ" sz="2000" b="1" dirty="0">
                <a:solidFill>
                  <a:srgbClr val="000000"/>
                </a:solidFill>
              </a:rPr>
              <a:t>pokynů </a:t>
            </a:r>
            <a:r>
              <a:rPr lang="cs-CZ" sz="2000" b="1" dirty="0" smtClean="0">
                <a:solidFill>
                  <a:srgbClr val="000000"/>
                </a:solidFill>
              </a:rPr>
              <a:t>učitelů i dalších pedagogických a </a:t>
            </a:r>
            <a:r>
              <a:rPr lang="cs-CZ" sz="2000" b="1" dirty="0">
                <a:solidFill>
                  <a:srgbClr val="000000"/>
                </a:solidFill>
              </a:rPr>
              <a:t>ostatních </a:t>
            </a:r>
            <a:r>
              <a:rPr lang="cs-CZ" sz="2000" b="1" dirty="0" smtClean="0">
                <a:solidFill>
                  <a:srgbClr val="000000"/>
                </a:solidFill>
              </a:rPr>
              <a:t>pracovníků </a:t>
            </a:r>
            <a:r>
              <a:rPr lang="cs-CZ" sz="2000" b="1" dirty="0">
                <a:solidFill>
                  <a:srgbClr val="000000"/>
                </a:solidFill>
              </a:rPr>
              <a:t>školy. </a:t>
            </a:r>
            <a:endParaRPr lang="cs-CZ" sz="20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97" y="3645296"/>
            <a:ext cx="4020892" cy="268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625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1055</Words>
  <Application>Microsoft Office PowerPoint</Application>
  <PresentationFormat>Předvádění na obrazovce (4:3)</PresentationFormat>
  <Paragraphs>175</Paragraphs>
  <Slides>15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 OCHRANA ZDRAVÍ   Aby škola byla  bezpečné místo </vt:lpstr>
      <vt:lpstr>Může se stát úraz ve škole?</vt:lpstr>
      <vt:lpstr>Úrazy ve škole</vt:lpstr>
      <vt:lpstr>Víte o nějakém úrazu,  který se stal ve vaší škole?</vt:lpstr>
      <vt:lpstr>Přemýšlejte:</vt:lpstr>
      <vt:lpstr>Připomeňte si:</vt:lpstr>
      <vt:lpstr>Prezentace aplikace PowerPoint</vt:lpstr>
      <vt:lpstr>Více o úrazech</vt:lpstr>
      <vt:lpstr>Jak se ve škole chovat, aby se nestal úraz, a škola byla bezpečné místo? </vt:lpstr>
      <vt:lpstr> Co může snížit možnost vzniku úrazu? Co pro to mohu sám/sama udělat? </vt:lpstr>
      <vt:lpstr>Když se stane úraz, jak se zachovat? </vt:lpstr>
      <vt:lpstr>Co dalšího se může stát, když jste ve škole, a může to být příčinou úrazu?</vt:lpstr>
      <vt:lpstr>V případě, že je potřeba školu  z důvodu ohrožení opustit, hovoří  k nám bezpečnostní tabulky </vt:lpstr>
      <vt:lpstr>Také pro případ požáru se používají bezpečnostní tabulky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Aby byla škola bezpečné místo</dc:title>
  <dc:creator>Uživatel systému Windows</dc:creator>
  <cp:lastModifiedBy>petr</cp:lastModifiedBy>
  <cp:revision>364</cp:revision>
  <dcterms:created xsi:type="dcterms:W3CDTF">2019-07-27T19:01:59Z</dcterms:created>
  <dcterms:modified xsi:type="dcterms:W3CDTF">2020-04-21T07:38:27Z</dcterms:modified>
</cp:coreProperties>
</file>