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271" r:id="rId3"/>
    <p:sldId id="294" r:id="rId4"/>
    <p:sldId id="296" r:id="rId5"/>
    <p:sldId id="311" r:id="rId6"/>
    <p:sldId id="272" r:id="rId7"/>
    <p:sldId id="312" r:id="rId8"/>
    <p:sldId id="274" r:id="rId9"/>
    <p:sldId id="273" r:id="rId10"/>
    <p:sldId id="317" r:id="rId11"/>
    <p:sldId id="298" r:id="rId12"/>
    <p:sldId id="302" r:id="rId13"/>
    <p:sldId id="297" r:id="rId14"/>
    <p:sldId id="293" r:id="rId15"/>
    <p:sldId id="300" r:id="rId16"/>
    <p:sldId id="301" r:id="rId17"/>
    <p:sldId id="303" r:id="rId18"/>
    <p:sldId id="304" r:id="rId19"/>
    <p:sldId id="31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E1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6087" autoAdjust="0"/>
  </p:normalViewPr>
  <p:slideViewPr>
    <p:cSldViewPr>
      <p:cViewPr varScale="1">
        <p:scale>
          <a:sx n="65" d="100"/>
          <a:sy n="65" d="100"/>
        </p:scale>
        <p:origin x="12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99B21-2BB2-4028-9048-3A5D355FFB1F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54956-6465-4F44-B131-C92B90C6C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22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428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4956-6465-4F44-B131-C92B90C6C6B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093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6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67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87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61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96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7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2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98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70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8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4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7E47-6B6A-4245-A171-D460CCCBC887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F6C0-5817-4201-8767-11DE5A6F9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18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www.parlamentnilisty.cz/arena/monitor/Na-ministerstvu-radi-policie-Zatkla-dva-lidi-z-IT-614644&amp;psig=AOvVaw34ennoN1x-HLc3g4mVRH-P&amp;ust=1586941596497000&amp;source=images&amp;cd=vfe&amp;ved=0CAIQjRxqFwoTCMCHjJzI5-g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italia.cz/clanky/jak-poznat-syndrom-karpalniho-tunelu-brni-pri-nem-tri-prsty/" TargetMode="External"/><Relationship Id="rId3" Type="http://schemas.openxmlformats.org/officeDocument/2006/relationships/hyperlink" Target="https://cs.wikipedia.org/wiki/Ergonomie" TargetMode="External"/><Relationship Id="rId7" Type="http://schemas.openxmlformats.org/officeDocument/2006/relationships/hyperlink" Target="http://www.lekarnickekapky.cz/leky/volne-prodejne-leky/syndrom-karpalniho-tunelu.html" TargetMode="External"/><Relationship Id="rId2" Type="http://schemas.openxmlformats.org/officeDocument/2006/relationships/hyperlink" Target="https://cs.wikipedia.org/wiki/Informa&#269;n&#237;_spole&#269;nos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zdraviakrasa.cz/syndrom-karpalniho-tunelu-trapi-35-000-cechu-814/" TargetMode="External"/><Relationship Id="rId5" Type="http://schemas.openxmlformats.org/officeDocument/2006/relationships/hyperlink" Target="https://www.cpzp.cz/clanek/1504-0-Syndrom-karpalniho-tunelu.html" TargetMode="External"/><Relationship Id="rId10" Type="http://schemas.openxmlformats.org/officeDocument/2006/relationships/hyperlink" Target="https://zdravi.euro.cz/leky/karpalni-tunel-priznaky-priciny-lecba/" TargetMode="External"/><Relationship Id="rId4" Type="http://schemas.openxmlformats.org/officeDocument/2006/relationships/hyperlink" Target="https://cs.wikipedia.org/wiki/Prevence" TargetMode="External"/><Relationship Id="rId9" Type="http://schemas.openxmlformats.org/officeDocument/2006/relationships/hyperlink" Target="https://www.idnes.cz/onadnes/zdravi/prace-u-pocitace-nici-zada-jak-s-tim-bojovat.A120327_105422_zdravi_pet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zu.cz/uploads/documents/czzp/edice/plne_znani/plakaty/bud_aktivni_pri_praci_vsede.pdf" TargetMode="External"/><Relationship Id="rId3" Type="http://schemas.openxmlformats.org/officeDocument/2006/relationships/hyperlink" Target="https://www.rehabilitace.info/nemoci/mysitida-znate-ji-bacha-na-ni/" TargetMode="External"/><Relationship Id="rId7" Type="http://schemas.openxmlformats.org/officeDocument/2006/relationships/hyperlink" Target="https://www.idnes.cz/onadnes/zdravi/digitalni-nemoci-tabletove-rameno-kyberchondrie-technostres-zavislost.A170511_193934_zdravi_brv" TargetMode="External"/><Relationship Id="rId2" Type="http://schemas.openxmlformats.org/officeDocument/2006/relationships/hyperlink" Target="https://medicina.ronnie.cz/c-26274-negativni-dopady-sezeni-nejen-na-sportovni-vyko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zdraviakrasa.cz/bolesti-zad-u-deti-4637/" TargetMode="External"/><Relationship Id="rId5" Type="http://schemas.openxmlformats.org/officeDocument/2006/relationships/hyperlink" Target="https://www.idnes.cz/mobil/tech-trendy/za-bolesti-rukou-muze-caste-psani-sms.A080203_000628_mob_tech_jm" TargetMode="External"/><Relationship Id="rId10" Type="http://schemas.openxmlformats.org/officeDocument/2006/relationships/hyperlink" Target="https://www.bydleni.cz/zprava/Kolik-casu-travi-skolni-deti-sezenim-Sedavy-zpusob-zivota-je-nebezpecny" TargetMode="External"/><Relationship Id="rId4" Type="http://schemas.openxmlformats.org/officeDocument/2006/relationships/hyperlink" Target="https://zena-in.cz/clanek/posilate-sms-jak-o-zivot" TargetMode="External"/><Relationship Id="rId9" Type="http://schemas.openxmlformats.org/officeDocument/2006/relationships/hyperlink" Target="http://www.szu.cz/uploads/documents/czzp/edice/plne_znani/plakaty/usnadni_si_praci_u_pocitace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zs25.plzen.eu/Files/zs25/ostatni_dokumenty/201603031514.pdf" TargetMode="External"/><Relationship Id="rId2" Type="http://schemas.openxmlformats.org/officeDocument/2006/relationships/hyperlink" Target="https://ebozp.vubp.cz/wiki/index.php?title=Nemoci_z_p%C5%99et%C4%9B%C5%BEov%C3%A1n%C3%AD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7772400" cy="28083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/>
              <a:t>OCHRANA ZDRAVÍ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cap="all" dirty="0">
                <a:solidFill>
                  <a:srgbClr val="CE1F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záda nebolela</a:t>
            </a:r>
            <a: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569349" y="5890781"/>
            <a:ext cx="7151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 smtClean="0"/>
              <a:t>Zpracoval kolektiv autorů z Výzkumného ústavu bezpečnosti práce, v. v. i., v rámci projektu TIRSMPSV701 </a:t>
            </a:r>
            <a:r>
              <a:rPr lang="cs-CZ" sz="1200" dirty="0"/>
              <a:t>Inovativní řešení skupiny potřeb v oblasti optimalizace předpisů, postupů </a:t>
            </a:r>
            <a:r>
              <a:rPr lang="cs-CZ" sz="1200" dirty="0" smtClean="0"/>
              <a:t>a </a:t>
            </a:r>
            <a:r>
              <a:rPr lang="cs-CZ" sz="1200" dirty="0"/>
              <a:t>opatření </a:t>
            </a:r>
            <a:r>
              <a:rPr lang="cs-CZ" sz="1200" dirty="0" smtClean="0"/>
              <a:t>BOZP </a:t>
            </a:r>
            <a:r>
              <a:rPr lang="cs-CZ" sz="1200" dirty="0"/>
              <a:t>včetně diseminačních </a:t>
            </a:r>
            <a:r>
              <a:rPr lang="cs-CZ" sz="1200" dirty="0" smtClean="0"/>
              <a:t>opatření (TIMPSV0007 Podpora </a:t>
            </a:r>
            <a:r>
              <a:rPr lang="cs-CZ" sz="1200" dirty="0"/>
              <a:t>rozvoje odborných kompetencí budoucí pracovní síly </a:t>
            </a:r>
            <a:r>
              <a:rPr lang="cs-CZ" sz="1200" dirty="0" smtClean="0"/>
              <a:t>k</a:t>
            </a:r>
            <a:r>
              <a:rPr lang="cs-CZ" sz="1200" dirty="0"/>
              <a:t> bezpečnosti a ochraně zdraví při </a:t>
            </a:r>
            <a:r>
              <a:rPr lang="cs-CZ" sz="1200" dirty="0" smtClean="0"/>
              <a:t>práci).</a:t>
            </a:r>
            <a:endParaRPr lang="cs-CZ" sz="1200" dirty="0"/>
          </a:p>
        </p:txBody>
      </p:sp>
      <p:pic>
        <p:nvPicPr>
          <p:cNvPr id="1026" name="Picture 2" descr="Na ministerstvu řádí policie: Zatkla dva lidi z IT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31" y="159396"/>
            <a:ext cx="2065795" cy="10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6013822"/>
            <a:ext cx="926114" cy="5849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860"/>
            <a:ext cx="1894303" cy="92017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5656" y="217706"/>
            <a:ext cx="4968552" cy="923330"/>
          </a:xfrm>
          <a:prstGeom prst="rect">
            <a:avLst/>
          </a:prstGeom>
          <a:solidFill>
            <a:schemeClr val="bg1"/>
          </a:solidFill>
          <a:ln>
            <a:solidFill>
              <a:srgbClr val="F0374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200" dirty="0" smtClean="0">
                <a:solidFill>
                  <a:srgbClr val="F03741"/>
                </a:solidFill>
              </a:rPr>
              <a:t>Tento projekt a jím dosažené výsledky byly spolufinancovány se </a:t>
            </a:r>
            <a:r>
              <a:rPr lang="cs-CZ" sz="1200" dirty="0">
                <a:solidFill>
                  <a:srgbClr val="F03741"/>
                </a:solidFill>
              </a:rPr>
              <a:t>státní </a:t>
            </a:r>
            <a:r>
              <a:rPr lang="cs-CZ" sz="1200" dirty="0" smtClean="0">
                <a:solidFill>
                  <a:srgbClr val="F03741"/>
                </a:solidFill>
              </a:rPr>
              <a:t>podporou Technologické agentury ČR v rámci Programu BETA2.</a:t>
            </a:r>
          </a:p>
          <a:p>
            <a:pPr algn="ctr"/>
            <a:r>
              <a:rPr lang="cs-CZ" sz="1200" b="1" dirty="0" smtClean="0">
                <a:solidFill>
                  <a:srgbClr val="F03741"/>
                </a:solidFill>
              </a:rPr>
              <a:t>www.tacr.cz</a:t>
            </a:r>
          </a:p>
          <a:p>
            <a:pPr algn="ctr">
              <a:lnSpc>
                <a:spcPct val="150000"/>
              </a:lnSpc>
            </a:pPr>
            <a:r>
              <a:rPr lang="cs-CZ" sz="1200" i="1" dirty="0" smtClean="0">
                <a:solidFill>
                  <a:srgbClr val="F03741"/>
                </a:solidFill>
              </a:rPr>
              <a:t>Výzkum užitečný pro společnost</a:t>
            </a:r>
            <a:r>
              <a:rPr lang="cs-CZ" sz="1200" i="1" dirty="0" smtClean="0">
                <a:solidFill>
                  <a:srgbClr val="FF0000"/>
                </a:solidFill>
              </a:rPr>
              <a:t>.</a:t>
            </a:r>
            <a:endParaRPr lang="cs-CZ" sz="1200" i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59932" y="4867904"/>
            <a:ext cx="1058303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aktualizace</a:t>
            </a:r>
            <a:r>
              <a:rPr lang="cs-CZ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2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71" y="2708920"/>
            <a:ext cx="2004766" cy="289577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339752" y="1916832"/>
            <a:ext cx="6624735" cy="47089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Jak se naučit sedět vzpřímeně, a tedy správně?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Důležité je </a:t>
            </a: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lehké sklopení </a:t>
            </a:r>
            <a:r>
              <a:rPr lang="cs-CZ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pánve </a:t>
            </a: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dopředu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Nohy jsou </a:t>
            </a:r>
            <a:r>
              <a:rPr lang="cs-CZ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mírně od sebe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přibližně na šířku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pánve.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Krční </a:t>
            </a:r>
            <a:r>
              <a:rPr lang="cs-CZ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páteř je </a:t>
            </a: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vytažená vzhůru.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Břišní </a:t>
            </a:r>
            <a:r>
              <a:rPr lang="cs-CZ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stěna </a:t>
            </a: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je zpevněná.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amena jsou stažená </a:t>
            </a:r>
            <a:r>
              <a:rPr lang="cs-CZ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dolů. </a:t>
            </a:r>
            <a:endParaRPr lang="cs-CZ" sz="2000" b="1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Správnému sedu se dá naučit. Víte jak?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Nácvikem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20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Ten začíná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nácvikem klopení pánve dopředu. </a:t>
            </a:r>
            <a:endParaRPr lang="cs-CZ" sz="20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Ke klopení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pánve se současně přidá nácvik zvedání hrudní kosti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za kontroly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přibližování a oddalování rukou.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(Při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správném klopení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pánve dopředu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a zvednuté hrudní kosti dochází též ke vzpřímení krční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páteře.)</a:t>
            </a:r>
          </a:p>
          <a:p>
            <a:endParaRPr lang="cs-CZ" sz="20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Zjednodušený postup nácviku ukazuje obrázek.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199" y="476672"/>
            <a:ext cx="8229600" cy="114300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Nácvik správného sedu</a:t>
            </a: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1569980" y="6625813"/>
            <a:ext cx="5668500" cy="116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1569980" y="6036827"/>
            <a:ext cx="0" cy="6006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CCCC"/>
          </a:solidFill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Jak vypadá a co způsobuje nesprávné sezení?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44597" y="1657105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 smtClean="0">
                <a:cs typeface="Arial" panose="020B0604020202020204" pitchFamily="34" charset="0"/>
              </a:rPr>
              <a:t>Obrázek znázorňuje </a:t>
            </a:r>
            <a:r>
              <a:rPr lang="cs-CZ" sz="2000" dirty="0">
                <a:cs typeface="Arial" panose="020B0604020202020204" pitchFamily="34" charset="0"/>
              </a:rPr>
              <a:t>špatné </a:t>
            </a:r>
            <a:r>
              <a:rPr lang="cs-CZ" sz="2000" dirty="0" smtClean="0">
                <a:cs typeface="Arial" panose="020B0604020202020204" pitchFamily="34" charset="0"/>
              </a:rPr>
              <a:t>sezení. Ukazuje, </a:t>
            </a:r>
            <a:r>
              <a:rPr lang="cs-CZ" sz="2000" dirty="0">
                <a:cs typeface="Arial" panose="020B0604020202020204" pitchFamily="34" charset="0"/>
              </a:rPr>
              <a:t>co vše je sezením ovlivněno </a:t>
            </a:r>
            <a:r>
              <a:rPr lang="cs-CZ" sz="2000" dirty="0" smtClean="0">
                <a:cs typeface="Arial" panose="020B0604020202020204" pitchFamily="34" charset="0"/>
              </a:rPr>
              <a:t/>
            </a:r>
            <a:br>
              <a:rPr lang="cs-CZ" sz="2000" dirty="0" smtClean="0">
                <a:cs typeface="Arial" panose="020B0604020202020204" pitchFamily="34" charset="0"/>
              </a:rPr>
            </a:br>
            <a:r>
              <a:rPr lang="cs-CZ" sz="2000" dirty="0" smtClean="0">
                <a:cs typeface="Arial" panose="020B0604020202020204" pitchFamily="34" charset="0"/>
              </a:rPr>
              <a:t>a </a:t>
            </a:r>
            <a:r>
              <a:rPr lang="cs-CZ" sz="2000" dirty="0">
                <a:cs typeface="Arial" panose="020B0604020202020204" pitchFamily="34" charset="0"/>
              </a:rPr>
              <a:t>musí být kompenzováno cvičením.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92" y="2303436"/>
            <a:ext cx="8316416" cy="415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2992" y="2720604"/>
            <a:ext cx="2694934" cy="3977498"/>
          </a:xfrm>
          <a:prstGeom prst="rect">
            <a:avLst/>
          </a:prstGeom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81256" y="1544766"/>
            <a:ext cx="8229600" cy="9697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 smtClean="0"/>
              <a:t>Víte, že nesprávné sezení u počítače a práce s digitálními technologiemi (ICT) může vedle bolestí zad způsobovat další zdravotní potíže a dokonce nemoci? Říká se jim </a:t>
            </a:r>
            <a:r>
              <a:rPr lang="cs-CZ" sz="2200" dirty="0" smtClean="0">
                <a:solidFill>
                  <a:srgbClr val="CE1F4D"/>
                </a:solidFill>
              </a:rPr>
              <a:t>digitální nemoci</a:t>
            </a:r>
            <a:r>
              <a:rPr lang="cs-CZ" sz="2200" dirty="0" smtClean="0"/>
              <a:t>. </a:t>
            </a:r>
            <a:endParaRPr lang="cs-CZ" sz="2200" dirty="0"/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25439" y="2521969"/>
            <a:ext cx="4409238" cy="539222"/>
          </a:xfrm>
          <a:prstGeom prst="rect">
            <a:avLst/>
          </a:prstGeom>
          <a:solidFill>
            <a:srgbClr val="CE1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/>
              <a:t>Syndrom esemeskového krku (želví krk)</a:t>
            </a:r>
            <a:endParaRPr lang="cs-CZ" b="1" dirty="0"/>
          </a:p>
        </p:txBody>
      </p:sp>
      <p:sp>
        <p:nvSpPr>
          <p:cNvPr id="15" name="Obdélník 14"/>
          <p:cNvSpPr/>
          <p:nvPr/>
        </p:nvSpPr>
        <p:spPr>
          <a:xfrm rot="19631655">
            <a:off x="428706" y="2925778"/>
            <a:ext cx="1913980" cy="458241"/>
          </a:xfrm>
          <a:prstGeom prst="rect">
            <a:avLst/>
          </a:prstGeom>
          <a:solidFill>
            <a:srgbClr val="CE1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Tabletové rameno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925439" y="3216359"/>
            <a:ext cx="4409238" cy="594216"/>
          </a:xfrm>
          <a:prstGeom prst="rect">
            <a:avLst/>
          </a:prstGeom>
          <a:solidFill>
            <a:srgbClr val="CE1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/>
              <a:t>„</a:t>
            </a:r>
            <a:r>
              <a:rPr lang="cs-CZ" b="1" dirty="0"/>
              <a:t>E</a:t>
            </a:r>
            <a:r>
              <a:rPr lang="cs-CZ" b="1" dirty="0" smtClean="0"/>
              <a:t>semeskové zranění (Text </a:t>
            </a:r>
            <a:r>
              <a:rPr lang="cs-CZ" b="1" dirty="0" err="1"/>
              <a:t>Message</a:t>
            </a:r>
            <a:r>
              <a:rPr lang="cs-CZ" b="1" dirty="0"/>
              <a:t> </a:t>
            </a:r>
            <a:r>
              <a:rPr lang="cs-CZ" b="1" dirty="0" err="1" smtClean="0"/>
              <a:t>Injury</a:t>
            </a:r>
            <a:r>
              <a:rPr lang="cs-CZ" b="1" dirty="0" smtClean="0"/>
              <a:t>, TMI)</a:t>
            </a:r>
            <a:endParaRPr lang="cs-CZ" b="1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3919869" y="4565148"/>
            <a:ext cx="4503226" cy="120376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Zjistěte více o tom: </a:t>
            </a:r>
          </a:p>
          <a:p>
            <a:r>
              <a:rPr lang="cs-CZ" sz="2400" dirty="0"/>
              <a:t>c</a:t>
            </a:r>
            <a:r>
              <a:rPr lang="cs-CZ" sz="2400" dirty="0" smtClean="0"/>
              <a:t>o kterou nemoc způsobuje,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ak se projevuje,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ak jí předcházet.</a:t>
            </a:r>
          </a:p>
          <a:p>
            <a:endParaRPr lang="cs-CZ" sz="2400" dirty="0" smtClean="0"/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</p:txBody>
      </p:sp>
      <p:sp>
        <p:nvSpPr>
          <p:cNvPr id="1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CCC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Jak vypadá a co přispívá </a:t>
            </a:r>
            <a:br>
              <a:rPr lang="cs-CZ" dirty="0" smtClean="0"/>
            </a:br>
            <a:r>
              <a:rPr lang="cs-CZ" dirty="0" smtClean="0"/>
              <a:t>k nesprávnému držení těla?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933814" y="3906109"/>
            <a:ext cx="4409238" cy="539222"/>
          </a:xfrm>
          <a:prstGeom prst="rect">
            <a:avLst/>
          </a:prstGeom>
          <a:solidFill>
            <a:srgbClr val="CE1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/>
              <a:t>„Esemeskový palec“</a:t>
            </a:r>
            <a:endParaRPr lang="cs-CZ" b="1" dirty="0"/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481256" y="6261203"/>
            <a:ext cx="8073571" cy="571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900" dirty="0" smtClean="0"/>
              <a:t>Patří k nim i</a:t>
            </a: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4631917" y="6066660"/>
            <a:ext cx="4380915" cy="85857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500" dirty="0" smtClean="0"/>
              <a:t>S tímto zdravotním neduhem se můžete seznámit v samostatném výukovém materiálu.</a:t>
            </a:r>
            <a:endParaRPr lang="cs-CZ" sz="3500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830125" y="6239861"/>
            <a:ext cx="2765931" cy="458241"/>
          </a:xfrm>
          <a:prstGeom prst="rect">
            <a:avLst/>
          </a:prstGeom>
          <a:solidFill>
            <a:srgbClr val="CE1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</a:t>
            </a:r>
            <a:r>
              <a:rPr lang="cs-CZ" b="1" dirty="0" smtClean="0"/>
              <a:t>yndrom karpálního tunelu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177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bolesti zad předejít?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008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>
              <a:solidFill>
                <a:srgbClr val="FFC000"/>
              </a:solidFill>
            </a:endParaRPr>
          </a:p>
          <a:p>
            <a:endParaRPr lang="cs-CZ" dirty="0"/>
          </a:p>
          <a:p>
            <a:r>
              <a:rPr lang="cs-CZ" dirty="0" smtClean="0">
                <a:solidFill>
                  <a:srgbClr val="CE1F4D"/>
                </a:solidFill>
              </a:rPr>
              <a:t>Krátká</a:t>
            </a:r>
            <a:r>
              <a:rPr lang="cs-CZ" dirty="0">
                <a:solidFill>
                  <a:srgbClr val="CE1F4D"/>
                </a:solidFill>
              </a:rPr>
              <a:t>, pravidelná kompenzační cvičení jsou lepší než nárazové a velmi náročné </a:t>
            </a:r>
            <a:r>
              <a:rPr lang="cs-CZ" dirty="0" smtClean="0">
                <a:solidFill>
                  <a:srgbClr val="CE1F4D"/>
                </a:solidFill>
              </a:rPr>
              <a:t>cvičení.</a:t>
            </a:r>
            <a:endParaRPr lang="cs-CZ" dirty="0">
              <a:solidFill>
                <a:srgbClr val="CE1F4D"/>
              </a:solidFill>
            </a:endParaRPr>
          </a:p>
          <a:p>
            <a:r>
              <a:rPr lang="cs-CZ" dirty="0">
                <a:solidFill>
                  <a:srgbClr val="CE1F4D"/>
                </a:solidFill>
              </a:rPr>
              <a:t>Stačí pár minut několikrát </a:t>
            </a:r>
            <a:r>
              <a:rPr lang="cs-CZ" dirty="0" smtClean="0">
                <a:solidFill>
                  <a:srgbClr val="CE1F4D"/>
                </a:solidFill>
              </a:rPr>
              <a:t>denně.</a:t>
            </a:r>
          </a:p>
          <a:p>
            <a:r>
              <a:rPr lang="cs-CZ" dirty="0">
                <a:solidFill>
                  <a:srgbClr val="CE1F4D"/>
                </a:solidFill>
              </a:rPr>
              <a:t>Čím dříve začneme, tím lépe.</a:t>
            </a:r>
          </a:p>
          <a:p>
            <a:r>
              <a:rPr lang="cs-CZ" dirty="0" smtClean="0">
                <a:solidFill>
                  <a:srgbClr val="CE1F4D"/>
                </a:solidFill>
              </a:rPr>
              <a:t>Důležité </a:t>
            </a:r>
            <a:r>
              <a:rPr lang="cs-CZ" dirty="0">
                <a:solidFill>
                  <a:srgbClr val="CE1F4D"/>
                </a:solidFill>
              </a:rPr>
              <a:t>jsou správné pohybové </a:t>
            </a:r>
            <a:r>
              <a:rPr lang="cs-CZ" dirty="0" smtClean="0">
                <a:solidFill>
                  <a:srgbClr val="CE1F4D"/>
                </a:solidFill>
              </a:rPr>
              <a:t>návyky (stání</a:t>
            </a:r>
            <a:r>
              <a:rPr lang="cs-CZ" smtClean="0">
                <a:solidFill>
                  <a:srgbClr val="CE1F4D"/>
                </a:solidFill>
              </a:rPr>
              <a:t>, sezení). </a:t>
            </a:r>
            <a:endParaRPr lang="cs-CZ" dirty="0" smtClean="0">
              <a:solidFill>
                <a:srgbClr val="CE1F4D"/>
              </a:solidFill>
            </a:endParaRPr>
          </a:p>
          <a:p>
            <a:r>
              <a:rPr lang="cs-CZ" dirty="0">
                <a:solidFill>
                  <a:srgbClr val="CE1F4D"/>
                </a:solidFill>
              </a:rPr>
              <a:t>Jednostranná zátěž také </a:t>
            </a:r>
            <a:r>
              <a:rPr lang="cs-CZ" dirty="0" smtClean="0">
                <a:solidFill>
                  <a:srgbClr val="CE1F4D"/>
                </a:solidFill>
              </a:rPr>
              <a:t>škodí.</a:t>
            </a:r>
            <a:endParaRPr lang="cs-CZ" dirty="0">
              <a:solidFill>
                <a:srgbClr val="CE1F4D"/>
              </a:solidFill>
            </a:endParaRPr>
          </a:p>
          <a:p>
            <a:r>
              <a:rPr lang="cs-CZ" dirty="0" smtClean="0">
                <a:solidFill>
                  <a:srgbClr val="CE1F4D"/>
                </a:solidFill>
              </a:rPr>
              <a:t>Pokud </a:t>
            </a:r>
            <a:r>
              <a:rPr lang="cs-CZ" dirty="0">
                <a:solidFill>
                  <a:srgbClr val="CE1F4D"/>
                </a:solidFill>
              </a:rPr>
              <a:t>pravidelně sportujete, nezapomínejte na strečink a střídání pohybových </a:t>
            </a:r>
            <a:r>
              <a:rPr lang="cs-CZ" dirty="0" smtClean="0">
                <a:solidFill>
                  <a:srgbClr val="CE1F4D"/>
                </a:solidFill>
              </a:rPr>
              <a:t>aktivit.</a:t>
            </a:r>
            <a:endParaRPr lang="cs-CZ" dirty="0">
              <a:solidFill>
                <a:srgbClr val="CE1F4D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27584" y="1700808"/>
            <a:ext cx="7344673" cy="710952"/>
          </a:xfrm>
          <a:prstGeom prst="rect">
            <a:avLst/>
          </a:prstGeom>
          <a:solidFill>
            <a:srgbClr val="FFCCCC"/>
          </a:solidFill>
          <a:ln w="38100">
            <a:solidFill>
              <a:srgbClr val="CE1F4D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CE1F4D"/>
                </a:solidFill>
              </a:rPr>
              <a:t>minimální prevence</a:t>
            </a:r>
            <a:endParaRPr lang="cs-CZ" b="1" dirty="0">
              <a:solidFill>
                <a:srgbClr val="CE1F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dělat, když už záda bolí?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007" y="1340768"/>
            <a:ext cx="8229600" cy="515719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dirty="0" smtClean="0"/>
              <a:t>V </a:t>
            </a:r>
            <a:r>
              <a:rPr lang="cs-CZ" sz="2200" dirty="0"/>
              <a:t>době, kdy se tělo začíná ozývat tím, že bolí, je většinou už skoro </a:t>
            </a:r>
            <a:r>
              <a:rPr lang="cs-CZ" sz="2200" dirty="0" smtClean="0"/>
              <a:t>pozdě, proto</a:t>
            </a:r>
            <a:endParaRPr lang="cs-CZ" sz="2200" b="1" dirty="0"/>
          </a:p>
          <a:p>
            <a:endParaRPr lang="cs-CZ" b="1" dirty="0" smtClean="0"/>
          </a:p>
          <a:p>
            <a:endParaRPr lang="cs-CZ" sz="2200" b="1" dirty="0" smtClean="0"/>
          </a:p>
          <a:p>
            <a:r>
              <a:rPr lang="cs-CZ" sz="2200" b="1" dirty="0" smtClean="0"/>
              <a:t>Posilujte </a:t>
            </a:r>
            <a:r>
              <a:rPr lang="cs-CZ" sz="2200" b="1" dirty="0"/>
              <a:t>pravidelně několikrát týdně střed </a:t>
            </a:r>
            <a:r>
              <a:rPr lang="cs-CZ" sz="2200" b="1" dirty="0" smtClean="0"/>
              <a:t>těla a zádové </a:t>
            </a:r>
            <a:r>
              <a:rPr lang="cs-CZ" sz="2200" b="1" dirty="0"/>
              <a:t>svaly. </a:t>
            </a:r>
            <a:endParaRPr lang="cs-CZ" sz="2200" b="1" dirty="0" smtClean="0"/>
          </a:p>
          <a:p>
            <a:endParaRPr lang="cs-CZ" b="1" dirty="0"/>
          </a:p>
          <a:p>
            <a:endParaRPr lang="cs-CZ" b="1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78929" y="2204864"/>
            <a:ext cx="7344673" cy="710952"/>
          </a:xfrm>
          <a:prstGeom prst="rect">
            <a:avLst/>
          </a:prstGeom>
          <a:solidFill>
            <a:srgbClr val="FFCCCC"/>
          </a:solidFill>
          <a:ln w="38100">
            <a:solidFill>
              <a:srgbClr val="CE1F4D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CE1F4D"/>
                </a:solidFill>
              </a:rPr>
              <a:t>n</a:t>
            </a:r>
            <a:r>
              <a:rPr lang="cs-CZ" b="1" dirty="0" smtClean="0">
                <a:solidFill>
                  <a:srgbClr val="CE1F4D"/>
                </a:solidFill>
              </a:rPr>
              <a:t>ebuďte odevzdaní a lhostejní</a:t>
            </a:r>
            <a:endParaRPr lang="cs-CZ" b="1" dirty="0">
              <a:solidFill>
                <a:srgbClr val="CE1F4D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06778" y="3410624"/>
            <a:ext cx="7416824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Myslete na </a:t>
            </a:r>
            <a:r>
              <a:rPr lang="cs-CZ" b="1" dirty="0">
                <a:solidFill>
                  <a:schemeClr val="tx1"/>
                </a:solidFill>
              </a:rPr>
              <a:t>správné držení těla </a:t>
            </a:r>
            <a:r>
              <a:rPr lang="cs-CZ" dirty="0">
                <a:solidFill>
                  <a:schemeClr val="tx1"/>
                </a:solidFill>
              </a:rPr>
              <a:t>- cvičení jako je </a:t>
            </a:r>
            <a:r>
              <a:rPr lang="cs-CZ" dirty="0" err="1">
                <a:solidFill>
                  <a:schemeClr val="tx1"/>
                </a:solidFill>
              </a:rPr>
              <a:t>pilates</a:t>
            </a:r>
            <a:r>
              <a:rPr lang="cs-CZ" dirty="0">
                <a:solidFill>
                  <a:schemeClr val="tx1"/>
                </a:solidFill>
              </a:rPr>
              <a:t> nebo jóga </a:t>
            </a:r>
            <a:r>
              <a:rPr lang="cs-CZ" dirty="0" smtClean="0">
                <a:solidFill>
                  <a:schemeClr val="tx1"/>
                </a:solidFill>
              </a:rPr>
              <a:t>pomohou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 při </a:t>
            </a:r>
            <a:r>
              <a:rPr lang="cs-CZ" dirty="0">
                <a:solidFill>
                  <a:schemeClr val="tx1"/>
                </a:solidFill>
              </a:rPr>
              <a:t>posílení hluboce uložených svalových </a:t>
            </a:r>
            <a:r>
              <a:rPr lang="cs-CZ" dirty="0" smtClean="0">
                <a:solidFill>
                  <a:schemeClr val="tx1"/>
                </a:solidFill>
              </a:rPr>
              <a:t>skupin.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b="1" dirty="0" smtClean="0">
                <a:solidFill>
                  <a:schemeClr val="tx1"/>
                </a:solidFill>
              </a:rPr>
              <a:t>Choďte</a:t>
            </a:r>
            <a:r>
              <a:rPr lang="cs-CZ" b="1" dirty="0">
                <a:solidFill>
                  <a:schemeClr val="tx1"/>
                </a:solidFill>
              </a:rPr>
              <a:t>, plavejte - buďte v </a:t>
            </a:r>
            <a:r>
              <a:rPr lang="cs-CZ" b="1" dirty="0" smtClean="0">
                <a:solidFill>
                  <a:schemeClr val="tx1"/>
                </a:solidFill>
              </a:rPr>
              <a:t>pohybu.</a:t>
            </a:r>
            <a:r>
              <a:rPr lang="cs-CZ" dirty="0"/>
              <a:t> </a:t>
            </a:r>
          </a:p>
        </p:txBody>
      </p:sp>
      <p:sp>
        <p:nvSpPr>
          <p:cNvPr id="6" name="Obdélník 5"/>
          <p:cNvSpPr/>
          <p:nvPr/>
        </p:nvSpPr>
        <p:spPr>
          <a:xfrm>
            <a:off x="806778" y="4864195"/>
            <a:ext cx="74137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Důležité jsou: </a:t>
            </a:r>
            <a:r>
              <a:rPr lang="cs-CZ" b="1" dirty="0" smtClean="0"/>
              <a:t>správně </a:t>
            </a:r>
            <a:r>
              <a:rPr lang="cs-CZ" b="1" dirty="0"/>
              <a:t>zvolená matrace </a:t>
            </a:r>
            <a:r>
              <a:rPr lang="cs-CZ" dirty="0" smtClean="0"/>
              <a:t>a </a:t>
            </a:r>
            <a:r>
              <a:rPr lang="cs-CZ" b="1" dirty="0" smtClean="0"/>
              <a:t>správné </a:t>
            </a:r>
            <a:r>
              <a:rPr lang="cs-CZ" b="1" dirty="0"/>
              <a:t>sezení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trávíte </a:t>
            </a:r>
            <a:r>
              <a:rPr lang="cs-CZ" dirty="0" smtClean="0"/>
              <a:t>dlouhý čas </a:t>
            </a:r>
            <a:r>
              <a:rPr lang="cs-CZ" dirty="0"/>
              <a:t>sezením u počítače, </a:t>
            </a:r>
            <a:r>
              <a:rPr lang="cs-CZ" dirty="0" smtClean="0"/>
              <a:t>měli byste </a:t>
            </a:r>
            <a:r>
              <a:rPr lang="cs-CZ" dirty="0"/>
              <a:t>si </a:t>
            </a:r>
            <a:r>
              <a:rPr lang="cs-CZ" b="1" dirty="0"/>
              <a:t>správně </a:t>
            </a:r>
            <a:r>
              <a:rPr lang="cs-CZ" b="1" dirty="0" smtClean="0"/>
              <a:t>uspořádat pracovní místo </a:t>
            </a:r>
            <a:r>
              <a:rPr lang="cs-CZ" dirty="0" smtClean="0"/>
              <a:t>(nastavit správnou výšku stolu, židle, monitoru atd. a zvolit správné vzdálenosti). </a:t>
            </a:r>
            <a:r>
              <a:rPr lang="cs-CZ" dirty="0" smtClean="0">
                <a:solidFill>
                  <a:srgbClr val="CE1F4D"/>
                </a:solidFill>
              </a:rPr>
              <a:t>Za chvíli si ukážeme, jak na to. </a:t>
            </a:r>
            <a:r>
              <a:rPr lang="cs-CZ" b="1" dirty="0" smtClean="0"/>
              <a:t>Vhodné je se během práce na židli protahovat, občas vstát a projít se nebo si zacvičit. </a:t>
            </a:r>
            <a:r>
              <a:rPr lang="cs-CZ" dirty="0" smtClean="0">
                <a:solidFill>
                  <a:srgbClr val="CE1F4D"/>
                </a:solidFill>
              </a:rPr>
              <a:t>Později si můžete za pomoci pracovního listu 3 některé cviky zkusit. </a:t>
            </a:r>
            <a:endParaRPr lang="cs-CZ" dirty="0">
              <a:solidFill>
                <a:srgbClr val="CE1F4D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57200" y="4509120"/>
            <a:ext cx="7413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Pohyb je důležitý, ale není to všechno. </a:t>
            </a:r>
            <a:endParaRPr lang="cs-CZ" sz="2200" dirty="0"/>
          </a:p>
          <a:p>
            <a:endParaRPr lang="cs-CZ" dirty="0">
              <a:solidFill>
                <a:srgbClr val="CE1F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E1F4D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Jak má vypadat správné sezení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a pracovní místo u počítače?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8560947" cy="605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57199" y="1844824"/>
            <a:ext cx="6192688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Ramena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– držte volně, horní část paže je podél těla.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Hlava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– hlavu nezaklánějte a držte ji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rovně -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krční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páteř je vytažená vzhůru</a:t>
            </a:r>
            <a:r>
              <a:rPr lang="cs-CZ" sz="2000" dirty="0" smtClean="0"/>
              <a:t>; k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e správné poloze hlavy napomáhá opěrka hlavy.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Záda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– záda mějte rovná a opírejte se jimi </a:t>
            </a:r>
            <a:b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o opěradlo židle, důležité je zejména opora zad </a:t>
            </a:r>
            <a:b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v oblasti beder.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Lokty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– lokty mějte ve stejné výši/úrovni jako je </a:t>
            </a:r>
            <a:b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deska stolu (a klávesnice), jde o pravý úhel (90 st.).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Kolena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– seďte tak, aby kolena svírala pravý úhel </a:t>
            </a:r>
            <a:b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90 st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.), abyste to mohli splnit, velmi záleží na výšce židle i stolu</a:t>
            </a:r>
            <a:r>
              <a:rPr lang="cs-CZ" sz="2000" dirty="0" smtClean="0"/>
              <a:t>;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nohy 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jsou mírně od sebe přibližně na šířku 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pánve.</a:t>
            </a:r>
            <a:endParaRPr lang="cs-CZ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Chodidla</a:t>
            </a:r>
            <a:r>
              <a:rPr lang="cs-CZ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– chodidla mějte celá položena na podlaze (rovnoběžně s podlahou).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199" y="476672"/>
            <a:ext cx="8229600" cy="1143000"/>
          </a:xfrm>
          <a:prstGeom prst="rect">
            <a:avLst/>
          </a:prstGeom>
          <a:solidFill>
            <a:srgbClr val="CE1F4D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Na co si ještě dát pozor při sezení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u počítače?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3" t="4231" r="21085" b="4850"/>
          <a:stretch/>
        </p:blipFill>
        <p:spPr>
          <a:xfrm>
            <a:off x="6408752" y="2910177"/>
            <a:ext cx="2170706" cy="227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31110" y="525930"/>
            <a:ext cx="6518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5"/>
              </a:spcBef>
            </a:pPr>
            <a:r>
              <a:rPr lang="cs-CZ" sz="4000" dirty="0">
                <a:solidFill>
                  <a:srgbClr val="CE1F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Použité </a:t>
            </a:r>
            <a:r>
              <a:rPr lang="cs-CZ" sz="4000" dirty="0" smtClean="0">
                <a:solidFill>
                  <a:srgbClr val="CE1F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endParaRPr lang="cs-CZ" sz="4000" dirty="0">
              <a:solidFill>
                <a:srgbClr val="CE1F4D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6274" y="1256007"/>
            <a:ext cx="806693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300" b="1" dirty="0" smtClean="0">
                <a:solidFill>
                  <a:srgbClr val="CE1F4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Text </a:t>
            </a:r>
          </a:p>
          <a:p>
            <a:pPr lvl="0"/>
            <a:endParaRPr lang="cs-CZ" sz="1300" b="1" dirty="0" smtClean="0">
              <a:solidFill>
                <a:srgbClr val="CE1F4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 smtClean="0"/>
              <a:t>MALÝ</a:t>
            </a:r>
            <a:r>
              <a:rPr lang="cs-CZ" sz="1300" dirty="0"/>
              <a:t>, Stanislav …[et al.]. </a:t>
            </a:r>
            <a:r>
              <a:rPr lang="cs-CZ" sz="1300" i="1" dirty="0"/>
              <a:t>Ergonomické stresory pod kontrolou aneb Ergonomie: jak na to. </a:t>
            </a:r>
            <a:r>
              <a:rPr lang="cs-CZ" sz="1300" dirty="0"/>
              <a:t>2. vyd. Praha: Výzkumný ústav bezpečnosti práce, 2019. 224 s. ISBN 978-80-87676-28-8.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Informační společnost.</a:t>
            </a:r>
            <a:r>
              <a:rPr lang="cs-CZ" sz="1300" i="1" dirty="0"/>
              <a:t> Wikipedie: otevřená encyklopedie</a:t>
            </a:r>
            <a:r>
              <a:rPr lang="cs-CZ" sz="1300" dirty="0"/>
              <a:t> [online]. </a:t>
            </a:r>
            <a:r>
              <a:rPr lang="cs-CZ" sz="1300" dirty="0" err="1"/>
              <a:t>MediaWiki</a:t>
            </a:r>
            <a:r>
              <a:rPr lang="cs-CZ" sz="1300" dirty="0"/>
              <a:t>, stránka naposledy editována 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 smtClean="0"/>
              <a:t>7</a:t>
            </a:r>
            <a:r>
              <a:rPr lang="cs-CZ" sz="1300" dirty="0"/>
              <a:t>. 9. 2019 [cit. 2020-01-11]. Dostupný z: </a:t>
            </a:r>
            <a:r>
              <a:rPr lang="cs-CZ" sz="1300" u="sng" dirty="0">
                <a:hlinkClick r:id="rId2"/>
              </a:rPr>
              <a:t>https://cs.wikipedia.org/wiki/</a:t>
            </a:r>
            <a:r>
              <a:rPr lang="cs-CZ" sz="1300" u="sng" dirty="0" err="1">
                <a:hlinkClick r:id="rId2"/>
              </a:rPr>
              <a:t>Informační_společnost</a:t>
            </a:r>
            <a:r>
              <a:rPr lang="cs-CZ" sz="13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Ergonomie. </a:t>
            </a:r>
            <a:r>
              <a:rPr lang="cs-CZ" sz="1300" i="1" dirty="0"/>
              <a:t>Wikipedie: otevřená encyklopedie</a:t>
            </a:r>
            <a:r>
              <a:rPr lang="cs-CZ" sz="1300" dirty="0"/>
              <a:t> [online]. </a:t>
            </a:r>
            <a:r>
              <a:rPr lang="cs-CZ" sz="1300" dirty="0" err="1"/>
              <a:t>MediaWiki</a:t>
            </a:r>
            <a:r>
              <a:rPr lang="cs-CZ" sz="1300" dirty="0"/>
              <a:t>, stránka naposledy editována 25. 9. 2019 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 smtClean="0"/>
              <a:t>[</a:t>
            </a:r>
            <a:r>
              <a:rPr lang="cs-CZ" sz="1300" dirty="0"/>
              <a:t>cit. 2020-01-13]. Dostupný z: </a:t>
            </a:r>
            <a:r>
              <a:rPr lang="cs-CZ" sz="1300" u="sng" dirty="0">
                <a:hlinkClick r:id="rId3"/>
              </a:rPr>
              <a:t>https://cs.wikipedia.org/wiki/Ergonomie</a:t>
            </a:r>
            <a:r>
              <a:rPr lang="cs-CZ" sz="13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Prevence. </a:t>
            </a:r>
            <a:r>
              <a:rPr lang="cs-CZ" sz="1300" i="1" dirty="0"/>
              <a:t>Wikipedie: otevřená encyklopedie </a:t>
            </a:r>
            <a:r>
              <a:rPr lang="cs-CZ" sz="1300" dirty="0"/>
              <a:t>[online]. </a:t>
            </a:r>
            <a:r>
              <a:rPr lang="cs-CZ" sz="1300" dirty="0" err="1"/>
              <a:t>MediaWiki</a:t>
            </a:r>
            <a:r>
              <a:rPr lang="cs-CZ" sz="1300" dirty="0"/>
              <a:t>, stránka naposledy editována 3. 10. 2019 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 smtClean="0"/>
              <a:t>[</a:t>
            </a:r>
            <a:r>
              <a:rPr lang="cs-CZ" sz="1300" dirty="0"/>
              <a:t>cit. 2020-01-13]. Dostupný z: </a:t>
            </a:r>
            <a:r>
              <a:rPr lang="cs-CZ" sz="1300" u="sng" dirty="0">
                <a:hlinkClick r:id="rId4"/>
              </a:rPr>
              <a:t>https://cs.wikipedia.org/wiki/Prevence</a:t>
            </a:r>
            <a:r>
              <a:rPr lang="cs-CZ" sz="13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i="1" dirty="0"/>
              <a:t>Syndrom karpálního tunelu </a:t>
            </a:r>
            <a:r>
              <a:rPr lang="cs-CZ" sz="1300" dirty="0"/>
              <a:t>[online]. Česká průmyslová zdravotní pojišťovna [cit. 2020-01-14]. Dostupný z: </a:t>
            </a:r>
            <a:r>
              <a:rPr lang="cs-CZ" sz="1300" u="sng" dirty="0">
                <a:hlinkClick r:id="rId5"/>
              </a:rPr>
              <a:t>https://www.cpzp.cz/</a:t>
            </a:r>
            <a:r>
              <a:rPr lang="cs-CZ" sz="1300" u="sng" dirty="0" err="1">
                <a:hlinkClick r:id="rId5"/>
              </a:rPr>
              <a:t>clanek</a:t>
            </a:r>
            <a:r>
              <a:rPr lang="cs-CZ" sz="1300" u="sng" dirty="0">
                <a:hlinkClick r:id="rId5"/>
              </a:rPr>
              <a:t>/1504-0-Syndrom-karpalniho-tunelu.html</a:t>
            </a:r>
            <a:r>
              <a:rPr lang="cs-CZ" sz="1300" u="sng" dirty="0"/>
              <a:t>.</a:t>
            </a:r>
            <a:endParaRPr lang="cs-CZ" sz="1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RŮŽIČKOVÁ, Pavla. Syndrom karpálního tunelu trápí 35 000 Čechů. </a:t>
            </a:r>
            <a:r>
              <a:rPr lang="cs-CZ" sz="1300" i="1" dirty="0"/>
              <a:t>Zdraví a krása</a:t>
            </a:r>
            <a:r>
              <a:rPr lang="cs-CZ" sz="1300" dirty="0"/>
              <a:t> [online]. </a:t>
            </a:r>
            <a:r>
              <a:rPr lang="cs-CZ" sz="1300" dirty="0" err="1"/>
              <a:t>Contentpub</a:t>
            </a:r>
            <a:r>
              <a:rPr lang="cs-CZ" sz="1300" dirty="0"/>
              <a:t>, 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 smtClean="0"/>
              <a:t>25</a:t>
            </a:r>
            <a:r>
              <a:rPr lang="cs-CZ" sz="1300" dirty="0"/>
              <a:t>. 10. 2016 [cit. 2020-01-22]. Dostupný z: </a:t>
            </a:r>
            <a:r>
              <a:rPr lang="cs-CZ" sz="1300" u="sng" dirty="0">
                <a:hlinkClick r:id="rId6"/>
              </a:rPr>
              <a:t>https://www.zdraviakrasa.cz/syndrom-karpalniho-tunelu-trapi-35-000-cechu-814/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MINARČÍKOVÁ, Ivana. Syndrom karpálního tunelu. </a:t>
            </a:r>
            <a:r>
              <a:rPr lang="cs-CZ" sz="1300" i="1" dirty="0"/>
              <a:t>Lékárnické kapky </a:t>
            </a:r>
            <a:r>
              <a:rPr lang="cs-CZ" sz="1300" dirty="0"/>
              <a:t>[online]. Česká lékárnická komora, 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 smtClean="0"/>
              <a:t>30</a:t>
            </a:r>
            <a:r>
              <a:rPr lang="cs-CZ" sz="1300" dirty="0"/>
              <a:t>. 5. 2018 [cit. 2020-01-18]. Dostupný z: </a:t>
            </a:r>
            <a:r>
              <a:rPr lang="cs-CZ" sz="1300" u="sng" dirty="0">
                <a:hlinkClick r:id="rId7"/>
              </a:rPr>
              <a:t>http://www.lekarnickekapky.cz/</a:t>
            </a:r>
            <a:r>
              <a:rPr lang="cs-CZ" sz="1300" u="sng" dirty="0" err="1">
                <a:hlinkClick r:id="rId7"/>
              </a:rPr>
              <a:t>leky</a:t>
            </a:r>
            <a:r>
              <a:rPr lang="cs-CZ" sz="1300" u="sng" dirty="0">
                <a:hlinkClick r:id="rId7"/>
              </a:rPr>
              <a:t>/</a:t>
            </a:r>
            <a:r>
              <a:rPr lang="cs-CZ" sz="1300" u="sng" dirty="0" err="1">
                <a:hlinkClick r:id="rId7"/>
              </a:rPr>
              <a:t>volne-prodejne-leky</a:t>
            </a:r>
            <a:r>
              <a:rPr lang="cs-CZ" sz="1300" u="sng" dirty="0">
                <a:hlinkClick r:id="rId7"/>
              </a:rPr>
              <a:t>/syndrom-karpalniho-tunelu.html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KRBCOVÁ, Lenka. Jak poznat syndrom karpálního tunelu?: brní při něm tři prsty. </a:t>
            </a:r>
            <a:r>
              <a:rPr lang="cs-CZ" sz="1300" i="1" dirty="0"/>
              <a:t>Vitalia.cz </a:t>
            </a:r>
            <a:r>
              <a:rPr lang="cs-CZ" sz="1300" dirty="0"/>
              <a:t>[online]. Internet </a:t>
            </a:r>
            <a:r>
              <a:rPr lang="cs-CZ" sz="1300" dirty="0" err="1"/>
              <a:t>Info</a:t>
            </a:r>
            <a:r>
              <a:rPr lang="cs-CZ" sz="1300" dirty="0"/>
              <a:t>, 12. 5. 2017. [cit. 2020-01-22]. Dostupný z: </a:t>
            </a:r>
            <a:r>
              <a:rPr lang="cs-CZ" sz="1300" u="sng" dirty="0">
                <a:hlinkClick r:id="rId8"/>
              </a:rPr>
              <a:t>https://www.vitalia.cz/</a:t>
            </a:r>
            <a:r>
              <a:rPr lang="cs-CZ" sz="1300" u="sng" dirty="0" err="1">
                <a:hlinkClick r:id="rId8"/>
              </a:rPr>
              <a:t>clanky</a:t>
            </a:r>
            <a:r>
              <a:rPr lang="cs-CZ" sz="1300" u="sng" dirty="0">
                <a:hlinkClick r:id="rId8"/>
              </a:rPr>
              <a:t>/jak-poznat-syndrom-</a:t>
            </a:r>
            <a:r>
              <a:rPr lang="cs-CZ" sz="1300" u="sng" dirty="0" err="1">
                <a:hlinkClick r:id="rId8"/>
              </a:rPr>
              <a:t>karpalniho</a:t>
            </a:r>
            <a:r>
              <a:rPr lang="cs-CZ" sz="1300" u="sng" dirty="0">
                <a:hlinkClick r:id="rId8"/>
              </a:rPr>
              <a:t>-tunelu-</a:t>
            </a:r>
            <a:r>
              <a:rPr lang="cs-CZ" sz="1300" u="sng" dirty="0" err="1">
                <a:hlinkClick r:id="rId8"/>
              </a:rPr>
              <a:t>brni</a:t>
            </a:r>
            <a:r>
              <a:rPr lang="cs-CZ" sz="1300" u="sng" dirty="0">
                <a:hlinkClick r:id="rId8"/>
              </a:rPr>
              <a:t>-</a:t>
            </a:r>
            <a:r>
              <a:rPr lang="cs-CZ" sz="1300" u="sng" dirty="0" err="1">
                <a:hlinkClick r:id="rId8"/>
              </a:rPr>
              <a:t>pri</a:t>
            </a:r>
            <a:r>
              <a:rPr lang="cs-CZ" sz="1300" u="sng" dirty="0">
                <a:hlinkClick r:id="rId8"/>
              </a:rPr>
              <a:t>-</a:t>
            </a:r>
            <a:r>
              <a:rPr lang="cs-CZ" sz="1300" u="sng" dirty="0" err="1">
                <a:hlinkClick r:id="rId8"/>
              </a:rPr>
              <a:t>nem</a:t>
            </a:r>
            <a:r>
              <a:rPr lang="cs-CZ" sz="1300" u="sng" dirty="0">
                <a:hlinkClick r:id="rId8"/>
              </a:rPr>
              <a:t>-</a:t>
            </a:r>
            <a:r>
              <a:rPr lang="cs-CZ" sz="1300" u="sng" dirty="0" err="1">
                <a:hlinkClick r:id="rId8"/>
              </a:rPr>
              <a:t>tri</a:t>
            </a:r>
            <a:r>
              <a:rPr lang="cs-CZ" sz="1300" u="sng" dirty="0">
                <a:hlinkClick r:id="rId8"/>
              </a:rPr>
              <a:t>-prsty/</a:t>
            </a:r>
            <a:r>
              <a:rPr lang="cs-CZ" sz="13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STRNADOVÁ, Tereza. Práce u počítače ničí zdraví. Jak s tím bojovat?</a:t>
            </a:r>
            <a:r>
              <a:rPr lang="cs-CZ" sz="1300" b="1" dirty="0"/>
              <a:t> </a:t>
            </a:r>
            <a:r>
              <a:rPr lang="cs-CZ" sz="1300" i="1" dirty="0"/>
              <a:t>iDnes.cz </a:t>
            </a:r>
            <a:r>
              <a:rPr lang="cs-CZ" sz="1300" dirty="0"/>
              <a:t>[online].</a:t>
            </a:r>
            <a:r>
              <a:rPr lang="cs-CZ" sz="1300" b="1" dirty="0"/>
              <a:t> </a:t>
            </a:r>
            <a:r>
              <a:rPr lang="cs-CZ" sz="1300" dirty="0"/>
              <a:t>MAFRA, 28. března 2012 [cit. 2020-01-21]. Dostupný z: </a:t>
            </a:r>
            <a:r>
              <a:rPr lang="cs-CZ" sz="1300" u="sng" dirty="0">
                <a:hlinkClick r:id="rId9"/>
              </a:rPr>
              <a:t>https://www.idnes.cz/</a:t>
            </a:r>
            <a:r>
              <a:rPr lang="cs-CZ" sz="1300" u="sng" dirty="0" err="1">
                <a:hlinkClick r:id="rId9"/>
              </a:rPr>
              <a:t>onadnes</a:t>
            </a:r>
            <a:r>
              <a:rPr lang="cs-CZ" sz="1300" u="sng" dirty="0">
                <a:hlinkClick r:id="rId9"/>
              </a:rPr>
              <a:t>/</a:t>
            </a:r>
            <a:r>
              <a:rPr lang="cs-CZ" sz="1300" u="sng" dirty="0" err="1">
                <a:hlinkClick r:id="rId9"/>
              </a:rPr>
              <a:t>zdravi</a:t>
            </a:r>
            <a:r>
              <a:rPr lang="cs-CZ" sz="1300" u="sng" dirty="0">
                <a:hlinkClick r:id="rId9"/>
              </a:rPr>
              <a:t>/prace-u-pocitace-nici-zada-jak-s-tim-bojovat.A120327_105422_zdravi_pet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Karpální tunel je nejčastější nemocí rukou: jaké jsou příznaky? </a:t>
            </a:r>
            <a:r>
              <a:rPr lang="cs-CZ" sz="1300" i="1" dirty="0"/>
              <a:t>Zdravotnictví a medicína</a:t>
            </a:r>
            <a:r>
              <a:rPr lang="cs-CZ" sz="1300" dirty="0"/>
              <a:t> [online]. Zdraví.Euro.cz [cit. 2020-01-25]. Dostupný z: </a:t>
            </a:r>
            <a:r>
              <a:rPr lang="cs-CZ" sz="1300" u="sng" dirty="0">
                <a:hlinkClick r:id="rId10"/>
              </a:rPr>
              <a:t>https://zdravi.euro.cz/</a:t>
            </a:r>
            <a:r>
              <a:rPr lang="cs-CZ" sz="1300" u="sng" dirty="0" err="1">
                <a:hlinkClick r:id="rId10"/>
              </a:rPr>
              <a:t>leky</a:t>
            </a:r>
            <a:r>
              <a:rPr lang="cs-CZ" sz="1300" u="sng" dirty="0">
                <a:hlinkClick r:id="rId10"/>
              </a:rPr>
              <a:t>/</a:t>
            </a:r>
            <a:r>
              <a:rPr lang="cs-CZ" sz="1300" u="sng" dirty="0" err="1">
                <a:hlinkClick r:id="rId10"/>
              </a:rPr>
              <a:t>karpalni</a:t>
            </a:r>
            <a:r>
              <a:rPr lang="cs-CZ" sz="1300" u="sng" dirty="0">
                <a:hlinkClick r:id="rId10"/>
              </a:rPr>
              <a:t>-tunel-</a:t>
            </a:r>
            <a:r>
              <a:rPr lang="cs-CZ" sz="1300" u="sng" dirty="0" err="1">
                <a:hlinkClick r:id="rId10"/>
              </a:rPr>
              <a:t>priznaky</a:t>
            </a:r>
            <a:r>
              <a:rPr lang="cs-CZ" sz="1300" u="sng" dirty="0">
                <a:hlinkClick r:id="rId10"/>
              </a:rPr>
              <a:t>-</a:t>
            </a:r>
            <a:r>
              <a:rPr lang="cs-CZ" sz="1300" u="sng" dirty="0" err="1">
                <a:hlinkClick r:id="rId10"/>
              </a:rPr>
              <a:t>priciny-lecba</a:t>
            </a:r>
            <a:r>
              <a:rPr lang="cs-CZ" sz="1300" u="sng" dirty="0" smtClean="0">
                <a:hlinkClick r:id="rId10"/>
              </a:rPr>
              <a:t>/</a:t>
            </a:r>
            <a:r>
              <a:rPr lang="cs-CZ" sz="1300" dirty="0" smtClean="0"/>
              <a:t>.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3799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31110" y="525930"/>
            <a:ext cx="6518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5"/>
              </a:spcBef>
            </a:pPr>
            <a:r>
              <a:rPr lang="cs-CZ" sz="4000" dirty="0">
                <a:solidFill>
                  <a:srgbClr val="CE1F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Použité </a:t>
            </a:r>
            <a:r>
              <a:rPr lang="cs-CZ" sz="4000" dirty="0" smtClean="0">
                <a:solidFill>
                  <a:srgbClr val="CE1F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zdroje - pokračování </a:t>
            </a:r>
            <a:endParaRPr lang="cs-CZ" sz="4000" dirty="0">
              <a:solidFill>
                <a:srgbClr val="CE1F4D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6274" y="1256007"/>
            <a:ext cx="806693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CE1F4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Text – </a:t>
            </a:r>
            <a:r>
              <a:rPr lang="cs-CZ" sz="1300" b="1" dirty="0" err="1" smtClean="0">
                <a:solidFill>
                  <a:srgbClr val="CE1F4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pokrač</a:t>
            </a:r>
            <a:r>
              <a:rPr lang="cs-CZ" sz="1300" b="1" dirty="0" smtClean="0">
                <a:solidFill>
                  <a:srgbClr val="CE1F4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cs-CZ" sz="1300" b="1" dirty="0" smtClean="0">
              <a:solidFill>
                <a:srgbClr val="CE1F4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/>
              <a:t>MEIER, Vojtěch. Negativní dopady sezení nejen na sportovní výkon. </a:t>
            </a:r>
            <a:r>
              <a:rPr lang="cs-CZ" sz="1300" i="1" dirty="0"/>
              <a:t>Ronnie.cz</a:t>
            </a:r>
            <a:r>
              <a:rPr lang="cs-CZ" sz="1300" dirty="0"/>
              <a:t> [online]. </a:t>
            </a:r>
            <a:r>
              <a:rPr lang="cs-CZ" sz="1300" dirty="0" err="1" smtClean="0"/>
              <a:t>Erasport</a:t>
            </a:r>
            <a:r>
              <a:rPr lang="cs-CZ" sz="1300" dirty="0" smtClean="0"/>
              <a:t>, 28</a:t>
            </a:r>
            <a:r>
              <a:rPr lang="cs-CZ" sz="1300" dirty="0"/>
              <a:t>. 11. 2016 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 smtClean="0"/>
              <a:t>[</a:t>
            </a:r>
            <a:r>
              <a:rPr lang="cs-CZ" sz="1300" dirty="0"/>
              <a:t>cit. 2020-01-13]. Dostupný z: </a:t>
            </a:r>
            <a:r>
              <a:rPr lang="cs-CZ" sz="1300" u="sng" dirty="0">
                <a:hlinkClick r:id="rId2"/>
              </a:rPr>
              <a:t>https://medicina.ronnie.cz/c-26274-negativni-dopady-sezeni-nejen-na-sportovni-vykon.html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 err="1" smtClean="0"/>
              <a:t>Myšitida</a:t>
            </a:r>
            <a:r>
              <a:rPr lang="cs-CZ" sz="1300" dirty="0"/>
              <a:t>: znáte ji?: bacha na ni!</a:t>
            </a:r>
            <a:r>
              <a:rPr lang="cs-CZ" sz="1300" i="1" dirty="0"/>
              <a:t> Rehabilitace.info: magazín o zdraví</a:t>
            </a:r>
            <a:r>
              <a:rPr lang="cs-CZ" sz="1300" dirty="0"/>
              <a:t> [online]. 23 října 2014 [cit. 2020-01-21]. Dostupný z: </a:t>
            </a:r>
            <a:r>
              <a:rPr lang="cs-CZ" sz="1300" u="sng" dirty="0">
                <a:hlinkClick r:id="rId3"/>
              </a:rPr>
              <a:t>https://www.rehabilitace.info/nemoci/</a:t>
            </a:r>
            <a:r>
              <a:rPr lang="cs-CZ" sz="1300" u="sng" dirty="0" err="1">
                <a:hlinkClick r:id="rId3"/>
              </a:rPr>
              <a:t>mysitida</a:t>
            </a:r>
            <a:r>
              <a:rPr lang="cs-CZ" sz="1300" u="sng" dirty="0">
                <a:hlinkClick r:id="rId3"/>
              </a:rPr>
              <a:t>-</a:t>
            </a:r>
            <a:r>
              <a:rPr lang="cs-CZ" sz="1300" u="sng" dirty="0" err="1">
                <a:hlinkClick r:id="rId3"/>
              </a:rPr>
              <a:t>znate</a:t>
            </a:r>
            <a:r>
              <a:rPr lang="cs-CZ" sz="1300" u="sng" dirty="0">
                <a:hlinkClick r:id="rId3"/>
              </a:rPr>
              <a:t>-ji-bacha-na-ni/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Posíláte </a:t>
            </a:r>
            <a:r>
              <a:rPr lang="cs-CZ" sz="1300" dirty="0" err="1"/>
              <a:t>sms</a:t>
            </a:r>
            <a:r>
              <a:rPr lang="cs-CZ" sz="1300" dirty="0"/>
              <a:t> jak o život?</a:t>
            </a:r>
            <a:r>
              <a:rPr lang="cs-CZ" sz="1300" i="1" dirty="0"/>
              <a:t> ŽENA-IN.cz </a:t>
            </a:r>
            <a:r>
              <a:rPr lang="cs-CZ" sz="1300" dirty="0"/>
              <a:t>[online] [cit. 2020-01-22]. Dostupný z: </a:t>
            </a:r>
            <a:r>
              <a:rPr lang="cs-CZ" sz="1300" u="sng" dirty="0">
                <a:hlinkClick r:id="rId4"/>
              </a:rPr>
              <a:t>https://zena-in.cz/</a:t>
            </a:r>
            <a:r>
              <a:rPr lang="cs-CZ" sz="1300" u="sng" dirty="0" err="1">
                <a:hlinkClick r:id="rId4"/>
              </a:rPr>
              <a:t>clanek</a:t>
            </a:r>
            <a:r>
              <a:rPr lang="cs-CZ" sz="1300" u="sng" dirty="0">
                <a:hlinkClick r:id="rId4"/>
              </a:rPr>
              <a:t>/</a:t>
            </a:r>
            <a:r>
              <a:rPr lang="cs-CZ" sz="1300" u="sng" dirty="0" err="1">
                <a:hlinkClick r:id="rId4"/>
              </a:rPr>
              <a:t>posilate</a:t>
            </a:r>
            <a:r>
              <a:rPr lang="cs-CZ" sz="1300" u="sng" dirty="0">
                <a:hlinkClick r:id="rId4"/>
              </a:rPr>
              <a:t>-</a:t>
            </a:r>
            <a:r>
              <a:rPr lang="cs-CZ" sz="1300" u="sng" dirty="0" err="1">
                <a:hlinkClick r:id="rId4"/>
              </a:rPr>
              <a:t>sms</a:t>
            </a:r>
            <a:r>
              <a:rPr lang="cs-CZ" sz="1300" u="sng" dirty="0">
                <a:hlinkClick r:id="rId4"/>
              </a:rPr>
              <a:t>-jak-o-</a:t>
            </a:r>
            <a:r>
              <a:rPr lang="cs-CZ" sz="1300" u="sng" dirty="0" err="1">
                <a:hlinkClick r:id="rId4"/>
              </a:rPr>
              <a:t>zivot</a:t>
            </a:r>
            <a:r>
              <a:rPr lang="cs-CZ" sz="13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Za bolesti rukou může časté psaní SMS. </a:t>
            </a:r>
            <a:r>
              <a:rPr lang="cs-CZ" sz="1300" i="1" dirty="0"/>
              <a:t>iDnes.cz</a:t>
            </a:r>
            <a:r>
              <a:rPr lang="cs-CZ" sz="1300" dirty="0"/>
              <a:t> [online]. MAFRA, 3. února 2008 [cit. 2020-01-20]. Dostupný z: </a:t>
            </a:r>
            <a:r>
              <a:rPr lang="cs-CZ" sz="1300" u="sng" dirty="0">
                <a:hlinkClick r:id="rId5"/>
              </a:rPr>
              <a:t>https://www.idnes.cz/mobil/</a:t>
            </a:r>
            <a:r>
              <a:rPr lang="cs-CZ" sz="1300" u="sng" dirty="0" err="1">
                <a:hlinkClick r:id="rId5"/>
              </a:rPr>
              <a:t>tech</a:t>
            </a:r>
            <a:r>
              <a:rPr lang="cs-CZ" sz="1300" u="sng" dirty="0">
                <a:hlinkClick r:id="rId5"/>
              </a:rPr>
              <a:t>-trendy/za-bolesti-rukou-muze-caste-psani-sms.A080203_000628_mob_tech_jm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PEAN, Berta. Bolesti zad u dětí ovlivňuje výběr aktovky pro prvňáčky, ale nejen ten. </a:t>
            </a:r>
            <a:r>
              <a:rPr lang="cs-CZ" sz="1300" i="1" dirty="0"/>
              <a:t>Zdraví a krása</a:t>
            </a:r>
            <a:r>
              <a:rPr lang="cs-CZ" sz="1300" dirty="0"/>
              <a:t> [online]. </a:t>
            </a:r>
            <a:r>
              <a:rPr lang="cs-CZ" sz="1300" dirty="0" err="1"/>
              <a:t>Contentpub</a:t>
            </a:r>
            <a:r>
              <a:rPr lang="cs-CZ" sz="1300" dirty="0"/>
              <a:t>, 1. 7. 2019 [cit. 2020-01-22]. Dostupný z: </a:t>
            </a:r>
            <a:r>
              <a:rPr lang="cs-CZ" sz="1300" u="sng" dirty="0">
                <a:hlinkClick r:id="rId6"/>
              </a:rPr>
              <a:t>https://www.zdraviakrasa.cz/bolesti-zad-u-deti-4637/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BARVÍNKOVÁ, Marie. Tabletové rameno, </a:t>
            </a:r>
            <a:r>
              <a:rPr lang="cs-CZ" sz="1300" dirty="0" err="1"/>
              <a:t>kyberchondrie</a:t>
            </a:r>
            <a:r>
              <a:rPr lang="cs-CZ" sz="1300" dirty="0"/>
              <a:t>, </a:t>
            </a:r>
            <a:r>
              <a:rPr lang="cs-CZ" sz="1300" dirty="0" err="1"/>
              <a:t>technostres</a:t>
            </a:r>
            <a:r>
              <a:rPr lang="cs-CZ" sz="1300" dirty="0"/>
              <a:t>: nové nemoci digitální doby. </a:t>
            </a:r>
            <a:r>
              <a:rPr lang="cs-CZ" sz="1300" i="1" dirty="0"/>
              <a:t>iDnes.cz</a:t>
            </a:r>
            <a:r>
              <a:rPr lang="cs-CZ" sz="1300" dirty="0"/>
              <a:t> [online]. MAFRA, 16. května 2017 [cit. 2020-01-25]. Dostupný z: </a:t>
            </a:r>
            <a:r>
              <a:rPr lang="cs-CZ" sz="1300" u="sng" dirty="0">
                <a:hlinkClick r:id="rId7"/>
              </a:rPr>
              <a:t>https://www.idnes.cz/</a:t>
            </a:r>
            <a:r>
              <a:rPr lang="cs-CZ" sz="1300" u="sng" dirty="0" err="1">
                <a:hlinkClick r:id="rId7"/>
              </a:rPr>
              <a:t>onadnes</a:t>
            </a:r>
            <a:r>
              <a:rPr lang="cs-CZ" sz="1300" u="sng" dirty="0">
                <a:hlinkClick r:id="rId7"/>
              </a:rPr>
              <a:t>/</a:t>
            </a:r>
            <a:r>
              <a:rPr lang="cs-CZ" sz="1300" u="sng" dirty="0" err="1">
                <a:hlinkClick r:id="rId7"/>
              </a:rPr>
              <a:t>zdravi</a:t>
            </a:r>
            <a:r>
              <a:rPr lang="cs-CZ" sz="1300" u="sng" dirty="0">
                <a:hlinkClick r:id="rId7"/>
              </a:rPr>
              <a:t>/digitalni-nemoci-tabletove-rameno-kyberchondrie-technostres-zavislost.A170511_193934_zdravi_brv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GILBERTOVÁ, Sylvia …[et al.]. </a:t>
            </a:r>
            <a:r>
              <a:rPr lang="cs-CZ" sz="1300" i="1" dirty="0"/>
              <a:t>Buď aktivní i při práci vsedě </a:t>
            </a:r>
            <a:r>
              <a:rPr lang="cs-CZ" sz="1300" dirty="0"/>
              <a:t>[online]. Praha: Státní zdravotní ústav, 2002 [cit. 2019-08-13]. Dostupný z: </a:t>
            </a:r>
            <a:r>
              <a:rPr lang="cs-CZ" sz="1300" u="sng" dirty="0">
                <a:hlinkClick r:id="rId8"/>
              </a:rPr>
              <a:t>http://www.szu.cz/</a:t>
            </a:r>
            <a:r>
              <a:rPr lang="cs-CZ" sz="1300" u="sng" dirty="0" err="1">
                <a:hlinkClick r:id="rId8"/>
              </a:rPr>
              <a:t>uploads</a:t>
            </a:r>
            <a:r>
              <a:rPr lang="cs-CZ" sz="1300" u="sng" dirty="0">
                <a:hlinkClick r:id="rId8"/>
              </a:rPr>
              <a:t>/</a:t>
            </a:r>
            <a:r>
              <a:rPr lang="cs-CZ" sz="1300" u="sng" dirty="0" err="1">
                <a:hlinkClick r:id="rId8"/>
              </a:rPr>
              <a:t>documents</a:t>
            </a:r>
            <a:r>
              <a:rPr lang="cs-CZ" sz="1300" u="sng" dirty="0">
                <a:hlinkClick r:id="rId8"/>
              </a:rPr>
              <a:t>/</a:t>
            </a:r>
            <a:r>
              <a:rPr lang="cs-CZ" sz="1300" u="sng" dirty="0" err="1">
                <a:hlinkClick r:id="rId8"/>
              </a:rPr>
              <a:t>czzp</a:t>
            </a:r>
            <a:r>
              <a:rPr lang="cs-CZ" sz="1300" u="sng" dirty="0">
                <a:hlinkClick r:id="rId8"/>
              </a:rPr>
              <a:t>/edice/</a:t>
            </a:r>
            <a:r>
              <a:rPr lang="cs-CZ" sz="1300" u="sng" dirty="0" err="1">
                <a:hlinkClick r:id="rId8"/>
              </a:rPr>
              <a:t>plne_znani</a:t>
            </a:r>
            <a:r>
              <a:rPr lang="cs-CZ" sz="1300" u="sng" dirty="0">
                <a:hlinkClick r:id="rId8"/>
              </a:rPr>
              <a:t>/</a:t>
            </a:r>
            <a:r>
              <a:rPr lang="cs-CZ" sz="1300" u="sng" dirty="0" err="1">
                <a:hlinkClick r:id="rId8"/>
              </a:rPr>
              <a:t>plakaty</a:t>
            </a:r>
            <a:r>
              <a:rPr lang="cs-CZ" sz="1300" u="sng" dirty="0">
                <a:hlinkClick r:id="rId8"/>
              </a:rPr>
              <a:t>/bud_aktivni_pri_praci_vsede.pdf</a:t>
            </a:r>
            <a:r>
              <a:rPr lang="cs-CZ" sz="13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300" dirty="0"/>
              <a:t>GILBERTOVÁ, Sylvia …[et al</a:t>
            </a:r>
            <a:r>
              <a:rPr lang="cs-CZ" sz="1300" dirty="0" smtClean="0"/>
              <a:t>.]. </a:t>
            </a:r>
            <a:r>
              <a:rPr lang="cs-CZ" sz="1300" i="1" dirty="0"/>
              <a:t>Usnadni si práci u počítače </a:t>
            </a:r>
            <a:r>
              <a:rPr lang="cs-CZ" sz="1300" dirty="0"/>
              <a:t>[online]. Praha: Státní zdravotní ústav, 2008 [cit. 2019-08-05]. Dostupný z: </a:t>
            </a:r>
            <a:r>
              <a:rPr lang="cs-CZ" sz="1300" u="sng" dirty="0">
                <a:hlinkClick r:id="rId9"/>
              </a:rPr>
              <a:t>http://www.szu.cz/</a:t>
            </a:r>
            <a:r>
              <a:rPr lang="cs-CZ" sz="1300" u="sng" dirty="0" err="1">
                <a:hlinkClick r:id="rId9"/>
              </a:rPr>
              <a:t>uploads</a:t>
            </a:r>
            <a:r>
              <a:rPr lang="cs-CZ" sz="1300" u="sng" dirty="0">
                <a:hlinkClick r:id="rId9"/>
              </a:rPr>
              <a:t>/</a:t>
            </a:r>
            <a:r>
              <a:rPr lang="cs-CZ" sz="1300" u="sng" dirty="0" err="1">
                <a:hlinkClick r:id="rId9"/>
              </a:rPr>
              <a:t>documents</a:t>
            </a:r>
            <a:r>
              <a:rPr lang="cs-CZ" sz="1300" u="sng" dirty="0">
                <a:hlinkClick r:id="rId9"/>
              </a:rPr>
              <a:t>/</a:t>
            </a:r>
            <a:r>
              <a:rPr lang="cs-CZ" sz="1300" u="sng" dirty="0" err="1">
                <a:hlinkClick r:id="rId9"/>
              </a:rPr>
              <a:t>czzp</a:t>
            </a:r>
            <a:r>
              <a:rPr lang="cs-CZ" sz="1300" u="sng" dirty="0">
                <a:hlinkClick r:id="rId9"/>
              </a:rPr>
              <a:t>/edice/</a:t>
            </a:r>
            <a:r>
              <a:rPr lang="cs-CZ" sz="1300" u="sng" dirty="0" err="1">
                <a:hlinkClick r:id="rId9"/>
              </a:rPr>
              <a:t>plne_znani</a:t>
            </a:r>
            <a:r>
              <a:rPr lang="cs-CZ" sz="1300" u="sng" dirty="0">
                <a:hlinkClick r:id="rId9"/>
              </a:rPr>
              <a:t>/</a:t>
            </a:r>
            <a:r>
              <a:rPr lang="cs-CZ" sz="1300" u="sng" dirty="0" err="1">
                <a:hlinkClick r:id="rId9"/>
              </a:rPr>
              <a:t>plakaty</a:t>
            </a:r>
            <a:r>
              <a:rPr lang="cs-CZ" sz="1300" u="sng" dirty="0">
                <a:hlinkClick r:id="rId9"/>
              </a:rPr>
              <a:t>/usnadni_si_praci_u_pocitace.pdf</a:t>
            </a:r>
            <a:r>
              <a:rPr lang="cs-CZ" sz="1300" dirty="0"/>
              <a:t>. </a:t>
            </a:r>
            <a:endParaRPr lang="cs-CZ" sz="13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Kolik času tráví školní děti sezením? Sedavý způsob života je nebezpečný [online]. </a:t>
            </a:r>
            <a:r>
              <a:rPr lang="cs-CZ" sz="1400" dirty="0" smtClean="0"/>
              <a:t> </a:t>
            </a:r>
            <a:r>
              <a:rPr lang="cs-CZ" sz="1400" i="1" cap="all" dirty="0" smtClean="0"/>
              <a:t>Bydleni.C</a:t>
            </a:r>
            <a:r>
              <a:rPr lang="cs-CZ" sz="1400" i="1" dirty="0" smtClean="0"/>
              <a:t>Z </a:t>
            </a:r>
            <a:r>
              <a:rPr lang="cs-CZ" sz="1400" dirty="0" smtClean="0"/>
              <a:t>19. 9. 2017 </a:t>
            </a:r>
            <a:r>
              <a:rPr lang="cs-CZ" sz="1400" dirty="0"/>
              <a:t>[cit. </a:t>
            </a:r>
            <a:r>
              <a:rPr lang="cs-CZ" sz="1400" dirty="0" smtClean="0"/>
              <a:t>2021-03-15</a:t>
            </a:r>
            <a:r>
              <a:rPr lang="cs-CZ" sz="1400" dirty="0"/>
              <a:t>]. Dostupný z: </a:t>
            </a:r>
            <a:r>
              <a:rPr lang="cs-CZ" sz="1400" u="sng" dirty="0" smtClean="0">
                <a:hlinkClick r:id="rId10"/>
              </a:rPr>
              <a:t>https</a:t>
            </a:r>
            <a:r>
              <a:rPr lang="cs-CZ" sz="1400" u="sng" dirty="0">
                <a:hlinkClick r:id="rId10"/>
              </a:rPr>
              <a:t>://</a:t>
            </a:r>
            <a:r>
              <a:rPr lang="cs-CZ" sz="1400" u="sng" dirty="0" smtClean="0">
                <a:hlinkClick r:id="rId10"/>
              </a:rPr>
              <a:t>www.bydleni.cz/zprava/Kolik-casu-travi-skolni-deti-sezenim-Sedavy-zpusob-zivota-je-nebezpecny</a:t>
            </a:r>
            <a:r>
              <a:rPr lang="cs-CZ" sz="1400" u="sng" dirty="0" smtClean="0"/>
              <a:t>.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10520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31110" y="525930"/>
            <a:ext cx="6518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5"/>
              </a:spcBef>
            </a:pPr>
            <a:r>
              <a:rPr lang="cs-CZ" sz="4000" dirty="0">
                <a:solidFill>
                  <a:srgbClr val="CE1F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Použité </a:t>
            </a:r>
            <a:r>
              <a:rPr lang="cs-CZ" sz="4000" dirty="0" smtClean="0">
                <a:solidFill>
                  <a:srgbClr val="CE1F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zdroje - dokončení </a:t>
            </a:r>
            <a:endParaRPr lang="cs-CZ" sz="4000" dirty="0">
              <a:solidFill>
                <a:srgbClr val="CE1F4D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6274" y="1256007"/>
            <a:ext cx="8066930" cy="28315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CE1F4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Text – </a:t>
            </a:r>
            <a:r>
              <a:rPr lang="cs-CZ" sz="1300" b="1" dirty="0" err="1" smtClean="0">
                <a:solidFill>
                  <a:srgbClr val="CE1F4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dokonč</a:t>
            </a:r>
            <a:r>
              <a:rPr lang="cs-CZ" sz="1300" b="1" dirty="0" smtClean="0">
                <a:solidFill>
                  <a:srgbClr val="CE1F4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cs-CZ" sz="1300" b="1" dirty="0" smtClean="0">
              <a:solidFill>
                <a:srgbClr val="CE1F4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cap="all" dirty="0" smtClean="0"/>
              <a:t>Gilbertová</a:t>
            </a:r>
            <a:r>
              <a:rPr lang="cs-CZ" sz="1300" dirty="0"/>
              <a:t>, </a:t>
            </a:r>
            <a:r>
              <a:rPr lang="cs-CZ" sz="1300" dirty="0" smtClean="0"/>
              <a:t>Sylva; </a:t>
            </a:r>
            <a:r>
              <a:rPr lang="cs-CZ" sz="1300" cap="all" dirty="0" smtClean="0"/>
              <a:t>Malý</a:t>
            </a:r>
            <a:r>
              <a:rPr lang="cs-CZ" sz="1300" dirty="0"/>
              <a:t>, </a:t>
            </a:r>
            <a:r>
              <a:rPr lang="cs-CZ" sz="1300" dirty="0" smtClean="0"/>
              <a:t> Stanislav. </a:t>
            </a:r>
            <a:r>
              <a:rPr lang="cs-CZ" sz="13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 Škola zad jako řešení MSD</a:t>
            </a:r>
            <a:r>
              <a:rPr lang="cs-CZ" sz="1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Praha: </a:t>
            </a:r>
            <a:r>
              <a:rPr lang="cs-CZ" sz="1300" dirty="0" smtClean="0"/>
              <a:t>Výzkumný </a:t>
            </a:r>
            <a:r>
              <a:rPr lang="cs-CZ" sz="1300" dirty="0"/>
              <a:t>ústav bezpečnosti práce, v. v. i., </a:t>
            </a:r>
            <a:r>
              <a:rPr lang="cs-CZ" sz="1300" dirty="0" smtClean="0"/>
              <a:t>2021. </a:t>
            </a:r>
            <a:r>
              <a:rPr lang="cs-CZ" sz="1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28 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/>
              <a:t>N</a:t>
            </a:r>
            <a:r>
              <a:rPr lang="cs-CZ" sz="1300" dirty="0" smtClean="0"/>
              <a:t>emoci </a:t>
            </a:r>
            <a:r>
              <a:rPr lang="cs-CZ" sz="1300" dirty="0"/>
              <a:t>z </a:t>
            </a:r>
            <a:r>
              <a:rPr lang="cs-CZ" sz="1300" dirty="0" smtClean="0"/>
              <a:t>přetěžování. </a:t>
            </a:r>
            <a:r>
              <a:rPr lang="cs-CZ" sz="1300" i="1" dirty="0" smtClean="0"/>
              <a:t>Encyklopedie BOZP </a:t>
            </a:r>
            <a:r>
              <a:rPr lang="cs-CZ" sz="1300" dirty="0" smtClean="0"/>
              <a:t>[online</a:t>
            </a:r>
            <a:r>
              <a:rPr lang="cs-CZ" sz="1300" dirty="0"/>
              <a:t>]. </a:t>
            </a:r>
            <a:r>
              <a:rPr lang="cs-CZ" sz="1300" dirty="0" err="1"/>
              <a:t>MediaWiki</a:t>
            </a:r>
            <a:r>
              <a:rPr lang="cs-CZ" sz="1300" dirty="0"/>
              <a:t>, stránka naposledy </a:t>
            </a:r>
            <a:r>
              <a:rPr lang="cs-CZ" sz="1300" dirty="0" smtClean="0"/>
              <a:t>editována 19</a:t>
            </a:r>
            <a:r>
              <a:rPr lang="cs-CZ" sz="1300" dirty="0"/>
              <a:t>. 6. </a:t>
            </a:r>
            <a:r>
              <a:rPr lang="cs-CZ" sz="1300" dirty="0" smtClean="0"/>
              <a:t>2017 </a:t>
            </a:r>
            <a:br>
              <a:rPr lang="cs-CZ" sz="1300" dirty="0" smtClean="0"/>
            </a:br>
            <a:r>
              <a:rPr lang="cs-CZ" sz="1300" dirty="0" smtClean="0"/>
              <a:t>[cit</a:t>
            </a:r>
            <a:r>
              <a:rPr lang="cs-CZ" sz="1300" dirty="0"/>
              <a:t>. 2022-02-04]. Dostupný z: </a:t>
            </a:r>
            <a:r>
              <a:rPr lang="cs-CZ" sz="1300" dirty="0" smtClean="0">
                <a:hlinkClick r:id="rId2"/>
              </a:rPr>
              <a:t>https</a:t>
            </a:r>
            <a:r>
              <a:rPr lang="cs-CZ" sz="1300" dirty="0">
                <a:hlinkClick r:id="rId2"/>
              </a:rPr>
              <a:t>://</a:t>
            </a:r>
            <a:r>
              <a:rPr lang="cs-CZ" sz="1300" dirty="0" smtClean="0">
                <a:hlinkClick r:id="rId2"/>
              </a:rPr>
              <a:t>ebozp.vubp.cz/wiki/index.php?title=Nemoci_z_p%C5%99et%C4%9B%C5%BEov%C3%A1n%C3%AD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i="1" dirty="0" smtClean="0"/>
              <a:t>Esemeskový palec. Nová civilizační nemoc na obzoru </a:t>
            </a:r>
            <a:r>
              <a:rPr lang="cs-CZ" sz="1300" dirty="0" smtClean="0"/>
              <a:t>[online]. [cit. 2022-02-04]. Dostupný z: </a:t>
            </a:r>
            <a:r>
              <a:rPr lang="cs-CZ" sz="1300" dirty="0" smtClean="0">
                <a:hlinkClick r:id="rId3"/>
              </a:rPr>
              <a:t>https</a:t>
            </a:r>
            <a:r>
              <a:rPr lang="cs-CZ" sz="1300" dirty="0">
                <a:hlinkClick r:id="rId3"/>
              </a:rPr>
              <a:t>://</a:t>
            </a:r>
            <a:r>
              <a:rPr lang="cs-CZ" sz="1300" dirty="0" smtClean="0">
                <a:hlinkClick r:id="rId3"/>
              </a:rPr>
              <a:t>zs25.plzen.eu/</a:t>
            </a:r>
            <a:r>
              <a:rPr lang="cs-CZ" sz="1300" dirty="0" err="1" smtClean="0">
                <a:hlinkClick r:id="rId3"/>
              </a:rPr>
              <a:t>Files</a:t>
            </a:r>
            <a:r>
              <a:rPr lang="cs-CZ" sz="1300" dirty="0" smtClean="0">
                <a:hlinkClick r:id="rId3"/>
              </a:rPr>
              <a:t>/zs25/</a:t>
            </a:r>
            <a:r>
              <a:rPr lang="cs-CZ" sz="1300" dirty="0" err="1" smtClean="0">
                <a:hlinkClick r:id="rId3"/>
              </a:rPr>
              <a:t>ostatni_dokumenty</a:t>
            </a:r>
            <a:r>
              <a:rPr lang="cs-CZ" sz="1300" dirty="0" smtClean="0">
                <a:hlinkClick r:id="rId3"/>
              </a:rPr>
              <a:t>/201603031514.pdf</a:t>
            </a:r>
            <a:r>
              <a:rPr lang="cs-CZ" sz="1300" dirty="0" smtClean="0"/>
              <a:t>. </a:t>
            </a:r>
          </a:p>
          <a:p>
            <a:r>
              <a:rPr lang="cs-CZ" sz="1400" dirty="0" smtClean="0"/>
              <a:t> 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300" b="1" dirty="0" smtClean="0">
              <a:solidFill>
                <a:srgbClr val="CE1F4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sz="1300" b="1" dirty="0" smtClean="0">
              <a:solidFill>
                <a:srgbClr val="CE1F4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46274" y="3284984"/>
            <a:ext cx="8066930" cy="12926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CE1F4D"/>
                </a:solidFill>
                <a:cs typeface="Arial" panose="020B0604020202020204" pitchFamily="34" charset="0"/>
              </a:rPr>
              <a:t>Obrázky </a:t>
            </a:r>
          </a:p>
          <a:p>
            <a:endParaRPr lang="cs-CZ" sz="1300" b="1" dirty="0" smtClean="0">
              <a:solidFill>
                <a:srgbClr val="CE1F4D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smtClean="0"/>
              <a:t>Fotobanka </a:t>
            </a:r>
            <a:r>
              <a:rPr lang="cs-CZ" sz="1300" dirty="0"/>
              <a:t>Depositphotos.com</a:t>
            </a:r>
            <a:r>
              <a:rPr lang="cs-CZ" sz="1300" b="1" dirty="0"/>
              <a:t> </a:t>
            </a:r>
            <a:r>
              <a:rPr lang="cs-CZ" sz="1300" dirty="0"/>
              <a:t>(v rámci standardní licence pro Výzkumný ústav bezpečnosti práce, v. v. i., na období květen 2019 až duben 2020</a:t>
            </a:r>
            <a:r>
              <a:rPr lang="cs-CZ" sz="13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cap="all" dirty="0"/>
              <a:t>Gilbertová</a:t>
            </a:r>
            <a:r>
              <a:rPr lang="cs-CZ" sz="1300" dirty="0"/>
              <a:t>, Sylva ; </a:t>
            </a:r>
            <a:r>
              <a:rPr lang="cs-CZ" sz="1300" cap="all" dirty="0"/>
              <a:t>Malý</a:t>
            </a:r>
            <a:r>
              <a:rPr lang="cs-CZ" sz="1300" dirty="0"/>
              <a:t>,  Stanislav. </a:t>
            </a:r>
            <a:r>
              <a:rPr lang="cs-CZ" sz="1300" i="1" dirty="0">
                <a:ea typeface="Calibri" panose="020F0502020204030204" pitchFamily="34" charset="0"/>
                <a:cs typeface="Times New Roman" panose="02020603050405020304" pitchFamily="18" charset="0"/>
              </a:rPr>
              <a:t>Program Škola zad jako řešení MSD</a:t>
            </a:r>
            <a:r>
              <a:rPr lang="cs-CZ" sz="1300" dirty="0">
                <a:ea typeface="Calibri" panose="020F0502020204030204" pitchFamily="34" charset="0"/>
                <a:cs typeface="Times New Roman" panose="02020603050405020304" pitchFamily="18" charset="0"/>
              </a:rPr>
              <a:t>. Praha: </a:t>
            </a:r>
            <a:r>
              <a:rPr lang="cs-CZ" sz="1300" dirty="0"/>
              <a:t>Výzkumný ústav bezpečnosti práce, v. v. i., 2021. </a:t>
            </a:r>
            <a:r>
              <a:rPr lang="cs-CZ" sz="1300" dirty="0">
                <a:ea typeface="Calibri" panose="020F0502020204030204" pitchFamily="34" charset="0"/>
                <a:cs typeface="Times New Roman" panose="02020603050405020304" pitchFamily="18" charset="0"/>
              </a:rPr>
              <a:t>28 s</a:t>
            </a:r>
            <a:r>
              <a:rPr lang="cs-CZ" sz="1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8" y="5157192"/>
            <a:ext cx="8229600" cy="1584176"/>
          </a:xfrm>
          <a:ln w="28575">
            <a:solidFill>
              <a:srgbClr val="CE1F4D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smtClean="0">
                <a:cs typeface="Arial" panose="020B0604020202020204" pitchFamily="34" charset="0"/>
              </a:rPr>
              <a:t>Sami na základě svých zkušeností popište:</a:t>
            </a:r>
          </a:p>
          <a:p>
            <a:r>
              <a:rPr lang="cs-CZ" sz="2200" dirty="0" smtClean="0">
                <a:cs typeface="Arial" panose="020B0604020202020204" pitchFamily="34" charset="0"/>
              </a:rPr>
              <a:t>zda vás bolí záda nebo jiná část těla, </a:t>
            </a:r>
          </a:p>
          <a:p>
            <a:r>
              <a:rPr lang="cs-CZ" sz="2200" dirty="0" smtClean="0">
                <a:cs typeface="Arial" panose="020B0604020202020204" pitchFamily="34" charset="0"/>
              </a:rPr>
              <a:t>kdy (v jakých situacích, pozicích), </a:t>
            </a:r>
          </a:p>
          <a:p>
            <a:pPr marL="0" indent="0" algn="r">
              <a:buNone/>
            </a:pPr>
            <a:r>
              <a:rPr lang="cs-CZ" sz="2200" dirty="0" smtClean="0">
                <a:cs typeface="Arial" panose="020B0604020202020204" pitchFamily="34" charset="0"/>
              </a:rPr>
              <a:t>a zkuste odhalit důvod této bolesti.</a:t>
            </a:r>
            <a:endParaRPr lang="cs-CZ" sz="2200" dirty="0"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8104" y="1802983"/>
            <a:ext cx="1197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E1F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Bolí vás </a:t>
            </a:r>
          </a:p>
          <a:p>
            <a:r>
              <a:rPr lang="cs-CZ" sz="2400" b="1" dirty="0" smtClean="0">
                <a:solidFill>
                  <a:srgbClr val="CE1F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občas</a:t>
            </a:r>
          </a:p>
          <a:p>
            <a:r>
              <a:rPr lang="cs-CZ" sz="2400" b="1" dirty="0" smtClean="0">
                <a:solidFill>
                  <a:srgbClr val="CE1F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záda? </a:t>
            </a:r>
            <a:endParaRPr lang="cs-CZ" sz="2400" b="1" dirty="0">
              <a:solidFill>
                <a:srgbClr val="CE1F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álný bublinový popisek 1"/>
          <p:cNvSpPr/>
          <p:nvPr/>
        </p:nvSpPr>
        <p:spPr>
          <a:xfrm rot="5400000">
            <a:off x="5332757" y="1444107"/>
            <a:ext cx="1404681" cy="1918083"/>
          </a:xfrm>
          <a:prstGeom prst="wedgeEllipseCallout">
            <a:avLst>
              <a:gd name="adj1" fmla="val -42607"/>
              <a:gd name="adj2" fmla="val 8232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337"/>
            <a:ext cx="3663662" cy="535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ný bublinový popisek 4"/>
          <p:cNvSpPr/>
          <p:nvPr/>
        </p:nvSpPr>
        <p:spPr>
          <a:xfrm rot="5400000" flipV="1">
            <a:off x="3360932" y="878110"/>
            <a:ext cx="2232248" cy="3410511"/>
          </a:xfrm>
          <a:prstGeom prst="wedgeEllipseCallout">
            <a:avLst>
              <a:gd name="adj1" fmla="val -42607"/>
              <a:gd name="adj2" fmla="val 82328"/>
            </a:avLst>
          </a:prstGeom>
          <a:solidFill>
            <a:srgbClr val="CE1F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Proč nás už teď v mládí bolí tělo?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536" y="2011865"/>
            <a:ext cx="2603039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Přetěžování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101850" y="4245799"/>
            <a:ext cx="6811853" cy="223021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Přetěžování </a:t>
            </a:r>
            <a:r>
              <a:rPr lang="cs-CZ" sz="2400" dirty="0"/>
              <a:t>některých svalových skupin, jednostranné aktivity a jednostranná zátěž </a:t>
            </a:r>
            <a:r>
              <a:rPr lang="cs-CZ" sz="2400" dirty="0" smtClean="0"/>
              <a:t>(nevhodné </a:t>
            </a:r>
            <a:r>
              <a:rPr lang="cs-CZ" sz="2400" dirty="0"/>
              <a:t>školní aktovky a </a:t>
            </a:r>
            <a:r>
              <a:rPr lang="cs-CZ" sz="2400" dirty="0" smtClean="0"/>
              <a:t>batohy, jejich přetěžování a </a:t>
            </a:r>
            <a:r>
              <a:rPr lang="cs-CZ" sz="2400" dirty="0"/>
              <a:t>nevhodný způsob </a:t>
            </a:r>
            <a:r>
              <a:rPr lang="cs-CZ" sz="2400" dirty="0" smtClean="0"/>
              <a:t>jejich </a:t>
            </a:r>
            <a:r>
              <a:rPr lang="cs-CZ" sz="2400" dirty="0"/>
              <a:t>nošení, </a:t>
            </a:r>
            <a:r>
              <a:rPr lang="cs-CZ" sz="2400" dirty="0" smtClean="0"/>
              <a:t>nesprávný </a:t>
            </a:r>
            <a:r>
              <a:rPr lang="cs-CZ" sz="2400" dirty="0"/>
              <a:t>výběr </a:t>
            </a:r>
            <a:r>
              <a:rPr lang="cs-CZ" sz="2400" dirty="0" smtClean="0"/>
              <a:t>sportů a </a:t>
            </a:r>
            <a:r>
              <a:rPr lang="cs-CZ" sz="2400" dirty="0"/>
              <a:t>jednostranné </a:t>
            </a:r>
            <a:r>
              <a:rPr lang="cs-CZ" sz="2400" dirty="0" smtClean="0"/>
              <a:t>sporty).</a:t>
            </a:r>
            <a:endParaRPr lang="cs-CZ" sz="2400" dirty="0"/>
          </a:p>
          <a:p>
            <a:endParaRPr lang="cs-CZ" dirty="0" smtClean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89745"/>
            <a:ext cx="1002854" cy="393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1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ný bublinový popisek 4"/>
          <p:cNvSpPr/>
          <p:nvPr/>
        </p:nvSpPr>
        <p:spPr>
          <a:xfrm rot="5400000" flipH="1" flipV="1">
            <a:off x="3332133" y="770993"/>
            <a:ext cx="2216235" cy="3480916"/>
          </a:xfrm>
          <a:prstGeom prst="wedgeEllipseCallout">
            <a:avLst>
              <a:gd name="adj1" fmla="val -42607"/>
              <a:gd name="adj2" fmla="val 82328"/>
            </a:avLst>
          </a:prstGeom>
          <a:solidFill>
            <a:srgbClr val="CE1F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Proč nás už teď v mládí bolí tělo?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2466" y="1939951"/>
            <a:ext cx="1795567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Špatné návyky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194" y="3501008"/>
            <a:ext cx="8229600" cy="2996952"/>
          </a:xfrm>
        </p:spPr>
        <p:txBody>
          <a:bodyPr>
            <a:normAutofit fontScale="25000" lnSpcReduction="20000"/>
          </a:bodyPr>
          <a:lstStyle/>
          <a:p>
            <a:r>
              <a:rPr lang="cs-CZ" sz="7600" dirty="0"/>
              <a:t>Špatné držení </a:t>
            </a:r>
            <a:r>
              <a:rPr lang="cs-CZ" sz="7600" dirty="0" smtClean="0"/>
              <a:t>těla.</a:t>
            </a:r>
          </a:p>
          <a:p>
            <a:r>
              <a:rPr lang="cs-CZ" sz="7600" dirty="0"/>
              <a:t>Příliš dlouhá doba sezení.</a:t>
            </a:r>
          </a:p>
          <a:p>
            <a:r>
              <a:rPr lang="cs-CZ" sz="7600" dirty="0" smtClean="0"/>
              <a:t>Strnulé a jinak nevhodné sezení při plnění školních povinností </a:t>
            </a:r>
            <a:br>
              <a:rPr lang="cs-CZ" sz="7600" dirty="0" smtClean="0"/>
            </a:br>
            <a:r>
              <a:rPr lang="cs-CZ" sz="7600" dirty="0" smtClean="0"/>
              <a:t>a při trávení volného času.</a:t>
            </a:r>
            <a:endParaRPr lang="cs-CZ" sz="7600" dirty="0"/>
          </a:p>
          <a:p>
            <a:r>
              <a:rPr lang="cs-CZ" sz="7600" dirty="0" smtClean="0"/>
              <a:t>Nadměrné </a:t>
            </a:r>
            <a:r>
              <a:rPr lang="cs-CZ" sz="7600" dirty="0"/>
              <a:t>používání </a:t>
            </a:r>
            <a:r>
              <a:rPr lang="cs-CZ" sz="7600" dirty="0" smtClean="0"/>
              <a:t>informačních a komunikačních technologií </a:t>
            </a:r>
            <a:r>
              <a:rPr lang="cs-CZ" sz="7600" dirty="0"/>
              <a:t>(</a:t>
            </a:r>
            <a:r>
              <a:rPr lang="cs-CZ" sz="7600" dirty="0" smtClean="0"/>
              <a:t>ICT) </a:t>
            </a:r>
            <a:br>
              <a:rPr lang="cs-CZ" sz="7600" dirty="0" smtClean="0"/>
            </a:br>
            <a:r>
              <a:rPr lang="cs-CZ" sz="7600" dirty="0" smtClean="0"/>
              <a:t>a nesprávné sezení a držení těla při práci s nimi (PC, notebooky, tablety, mobily).</a:t>
            </a:r>
          </a:p>
          <a:p>
            <a:r>
              <a:rPr lang="cs-CZ" sz="7600" dirty="0"/>
              <a:t>N</a:t>
            </a:r>
            <a:r>
              <a:rPr lang="cs-CZ" sz="7600" dirty="0" smtClean="0"/>
              <a:t>evhodné (neergonomické) uspořádání pracovního místa pro práci </a:t>
            </a:r>
            <a:br>
              <a:rPr lang="cs-CZ" sz="7600" dirty="0" smtClean="0"/>
            </a:br>
            <a:r>
              <a:rPr lang="cs-CZ" sz="7600" dirty="0" smtClean="0"/>
              <a:t>s počítačem a jinými ICT.</a:t>
            </a:r>
          </a:p>
          <a:p>
            <a:r>
              <a:rPr lang="cs-CZ" sz="7600" dirty="0" smtClean="0"/>
              <a:t>Volba nevhodného nábytku (s nesprávnými rozměry) k sezení </a:t>
            </a:r>
            <a:r>
              <a:rPr lang="cs-CZ" sz="7600" dirty="0"/>
              <a:t>při plnění školních povinností </a:t>
            </a:r>
            <a:r>
              <a:rPr lang="cs-CZ" sz="7600" dirty="0" smtClean="0"/>
              <a:t>a </a:t>
            </a:r>
            <a:r>
              <a:rPr lang="cs-CZ" sz="7600" dirty="0"/>
              <a:t>při trávení volného času</a:t>
            </a:r>
            <a:r>
              <a:rPr lang="cs-CZ" sz="7600" dirty="0" smtClean="0"/>
              <a:t>.</a:t>
            </a:r>
          </a:p>
          <a:p>
            <a:r>
              <a:rPr lang="cs-CZ" altLang="cs-CZ" sz="7600" dirty="0"/>
              <a:t>Nesprávné zvedání a přenášení věcí a </a:t>
            </a:r>
            <a:r>
              <a:rPr lang="cs-CZ" altLang="cs-CZ" sz="7600" dirty="0" smtClean="0"/>
              <a:t>předmětů.</a:t>
            </a:r>
            <a:endParaRPr lang="cs-CZ" sz="7600" dirty="0"/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ný bublinový popisek 4"/>
          <p:cNvSpPr/>
          <p:nvPr/>
        </p:nvSpPr>
        <p:spPr>
          <a:xfrm rot="5400000" flipH="1" flipV="1">
            <a:off x="3332133" y="770993"/>
            <a:ext cx="2216235" cy="3480916"/>
          </a:xfrm>
          <a:prstGeom prst="wedgeEllipseCallout">
            <a:avLst>
              <a:gd name="adj1" fmla="val -42607"/>
              <a:gd name="adj2" fmla="val 82328"/>
            </a:avLst>
          </a:prstGeom>
          <a:solidFill>
            <a:srgbClr val="CE1F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Proč nás už teď v mládí bolí tělo?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2466" y="1939951"/>
            <a:ext cx="1795567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Špatné návyky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7" name="Obrázek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646" y="3284984"/>
            <a:ext cx="2970328" cy="278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018" y="4147743"/>
            <a:ext cx="192246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227" y="3586162"/>
            <a:ext cx="3124200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66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ný bublinový popisek 4"/>
          <p:cNvSpPr/>
          <p:nvPr/>
        </p:nvSpPr>
        <p:spPr>
          <a:xfrm rot="5400000">
            <a:off x="3550821" y="1065803"/>
            <a:ext cx="2232248" cy="3358243"/>
          </a:xfrm>
          <a:prstGeom prst="wedgeEllipseCallout">
            <a:avLst>
              <a:gd name="adj1" fmla="val -42607"/>
              <a:gd name="adj2" fmla="val 82328"/>
            </a:avLst>
          </a:prstGeom>
          <a:solidFill>
            <a:srgbClr val="CE1F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Proč nás už teď v mládí bolí tělo?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69161" y="2173424"/>
            <a:ext cx="1795567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Pohyb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6811853" cy="226084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Nevhodné </a:t>
            </a:r>
            <a:r>
              <a:rPr lang="cs-CZ" sz="2800" dirty="0"/>
              <a:t>pohybové </a:t>
            </a:r>
            <a:r>
              <a:rPr lang="cs-CZ" sz="2800" dirty="0" smtClean="0"/>
              <a:t>stereotypy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– stojíme, sedíme a hýbeme se špatně.</a:t>
            </a:r>
          </a:p>
          <a:p>
            <a:r>
              <a:rPr lang="cs-CZ" sz="2800" dirty="0"/>
              <a:t>Málo (různorodého) </a:t>
            </a:r>
            <a:r>
              <a:rPr lang="cs-CZ" sz="2800" dirty="0" smtClean="0"/>
              <a:t>pohybu – hýbeme se málo nebo zatěžujeme tělo jednostranně.</a:t>
            </a:r>
            <a:endParaRPr lang="cs-CZ" sz="2800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493626"/>
            <a:ext cx="1181476" cy="38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0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ný bublinový popisek 4"/>
          <p:cNvSpPr/>
          <p:nvPr/>
        </p:nvSpPr>
        <p:spPr>
          <a:xfrm rot="5400000">
            <a:off x="3550821" y="1065803"/>
            <a:ext cx="2232248" cy="3358243"/>
          </a:xfrm>
          <a:prstGeom prst="wedgeEllipseCallout">
            <a:avLst>
              <a:gd name="adj1" fmla="val -42607"/>
              <a:gd name="adj2" fmla="val 82328"/>
            </a:avLst>
          </a:prstGeom>
          <a:solidFill>
            <a:srgbClr val="CE1F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Proč nás už teď v mládí bolí tělo?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69161" y="2173424"/>
            <a:ext cx="1795567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Pohyb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670500" y="4085093"/>
            <a:ext cx="7992888" cy="22608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dirty="0">
                <a:cs typeface="Arial" panose="020B0604020202020204" pitchFamily="34" charset="0"/>
              </a:rPr>
              <a:t>Hlavní tělesný vývoj dítěte probíhá do 14 let, nesprávné sezení způsobuje poškození pohybového aparátu, které je po ukončení růstu nevratné. </a:t>
            </a:r>
            <a:r>
              <a:rPr lang="cs-CZ" sz="2200" b="1" dirty="0">
                <a:solidFill>
                  <a:srgbClr val="CE1F4D"/>
                </a:solidFill>
                <a:cs typeface="Arial" panose="020B0604020202020204" pitchFamily="34" charset="0"/>
              </a:rPr>
              <a:t>Podle výzkumů tráví malí školáci, teenageři </a:t>
            </a:r>
            <a:r>
              <a:rPr lang="cs-CZ" sz="2200" b="1" dirty="0" smtClean="0">
                <a:solidFill>
                  <a:srgbClr val="CE1F4D"/>
                </a:solidFill>
                <a:cs typeface="Arial" panose="020B0604020202020204" pitchFamily="34" charset="0"/>
              </a:rPr>
              <a:t/>
            </a:r>
            <a:br>
              <a:rPr lang="cs-CZ" sz="2200" b="1" dirty="0" smtClean="0">
                <a:solidFill>
                  <a:srgbClr val="CE1F4D"/>
                </a:solidFill>
                <a:cs typeface="Arial" panose="020B0604020202020204" pitchFamily="34" charset="0"/>
              </a:rPr>
            </a:br>
            <a:r>
              <a:rPr lang="cs-CZ" sz="2200" b="1" dirty="0" smtClean="0">
                <a:solidFill>
                  <a:srgbClr val="CE1F4D"/>
                </a:solidFill>
                <a:cs typeface="Arial" panose="020B0604020202020204" pitchFamily="34" charset="0"/>
              </a:rPr>
              <a:t>a </a:t>
            </a:r>
            <a:r>
              <a:rPr lang="cs-CZ" sz="2200" b="1" dirty="0">
                <a:solidFill>
                  <a:srgbClr val="CE1F4D"/>
                </a:solidFill>
                <a:cs typeface="Arial" panose="020B0604020202020204" pitchFamily="34" charset="0"/>
              </a:rPr>
              <a:t>studenti u počítače a za stolem až 14 hodin denně. S online výukou se toto číslo ještě zvyšuje.</a:t>
            </a:r>
            <a:r>
              <a:rPr lang="cs-CZ" sz="2200" dirty="0">
                <a:solidFill>
                  <a:srgbClr val="CE1F4D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70500" y="6021288"/>
            <a:ext cx="7992888" cy="646331"/>
          </a:xfrm>
          <a:prstGeom prst="rect">
            <a:avLst/>
          </a:prstGeom>
          <a:ln w="38100">
            <a:solidFill>
              <a:srgbClr val="CE1F4D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cs typeface="Arial" panose="020B0604020202020204" pitchFamily="34" charset="0"/>
              </a:rPr>
              <a:t>Hýbete se dostatečně? </a:t>
            </a:r>
            <a:r>
              <a:rPr lang="cs-CZ" dirty="0" smtClean="0">
                <a:cs typeface="Arial" panose="020B0604020202020204" pitchFamily="34" charset="0"/>
              </a:rPr>
              <a:t>S pomocí </a:t>
            </a:r>
            <a:r>
              <a:rPr lang="cs-CZ" dirty="0" smtClean="0">
                <a:solidFill>
                  <a:srgbClr val="CE1F4D"/>
                </a:solidFill>
                <a:cs typeface="Arial" panose="020B0604020202020204" pitchFamily="34" charset="0"/>
              </a:rPr>
              <a:t>pracovního listu 1 </a:t>
            </a:r>
            <a:r>
              <a:rPr lang="cs-CZ" dirty="0" smtClean="0">
                <a:cs typeface="Arial" panose="020B0604020202020204" pitchFamily="34" charset="0"/>
              </a:rPr>
              <a:t>zjistěte, kolik času z běžného školního dne trávíte chůzí nebo jinou formou pohybu. </a:t>
            </a:r>
            <a:endParaRPr lang="cs-CZ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3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>
            <a:normAutofit/>
          </a:bodyPr>
          <a:lstStyle/>
          <a:p>
            <a:r>
              <a:rPr lang="cs-CZ" dirty="0" smtClean="0"/>
              <a:t>Umíte správně vstát z postele?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50" y="1570011"/>
            <a:ext cx="8421756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Špatné </a:t>
            </a:r>
            <a:r>
              <a:rPr lang="cs-CZ" dirty="0"/>
              <a:t>vstávání z postele zatěžuje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páteř</a:t>
            </a:r>
            <a:r>
              <a:rPr lang="cs-CZ" dirty="0"/>
              <a:t>. </a:t>
            </a:r>
            <a:r>
              <a:rPr lang="cs-CZ" dirty="0" smtClean="0"/>
              <a:t>Svaly</a:t>
            </a:r>
            <a:r>
              <a:rPr lang="cs-CZ" dirty="0"/>
              <a:t>, které mají páteř chránit,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nejsou </a:t>
            </a:r>
            <a:r>
              <a:rPr lang="cs-CZ" dirty="0"/>
              <a:t>ještě </a:t>
            </a:r>
            <a:r>
              <a:rPr lang="cs-CZ" dirty="0" smtClean="0"/>
              <a:t>pořádně rozehřáté,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proto neposkytují </a:t>
            </a:r>
            <a:r>
              <a:rPr lang="cs-CZ" dirty="0" smtClean="0"/>
              <a:t>páteři </a:t>
            </a:r>
            <a:r>
              <a:rPr lang="cs-CZ" dirty="0"/>
              <a:t>potřebnou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stabilitu. Rychlé </a:t>
            </a:r>
            <a:r>
              <a:rPr lang="cs-CZ" dirty="0"/>
              <a:t>vstávání z postele může </a:t>
            </a:r>
            <a:br>
              <a:rPr lang="cs-CZ" dirty="0"/>
            </a:br>
            <a:r>
              <a:rPr lang="cs-CZ" dirty="0" smtClean="0"/>
              <a:t>vést k </a:t>
            </a:r>
            <a:r>
              <a:rPr lang="cs-CZ" dirty="0"/>
              <a:t>přetažení, </a:t>
            </a:r>
            <a:r>
              <a:rPr lang="cs-CZ" dirty="0" smtClean="0"/>
              <a:t>mnohdy </a:t>
            </a:r>
            <a:r>
              <a:rPr lang="cs-CZ" dirty="0"/>
              <a:t>až k </a:t>
            </a:r>
            <a:r>
              <a:rPr lang="cs-CZ" dirty="0" smtClean="0"/>
              <a:t>bolesti. Špatný </a:t>
            </a:r>
            <a:r>
              <a:rPr lang="cs-CZ" dirty="0"/>
              <a:t>pohybový stereotyp se opakuje, důsledky se načítají, </a:t>
            </a:r>
            <a:r>
              <a:rPr lang="cs-CZ" dirty="0" smtClean="0"/>
              <a:t>což </a:t>
            </a:r>
            <a:r>
              <a:rPr lang="cs-CZ" dirty="0"/>
              <a:t>vede k bolestem </a:t>
            </a:r>
            <a:r>
              <a:rPr lang="cs-CZ" dirty="0" smtClean="0"/>
              <a:t>zad.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 vstáváte vy?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 </a:t>
            </a:r>
            <a:r>
              <a:rPr lang="cs-CZ" dirty="0"/>
              <a:t>polohy na zádech se hned </a:t>
            </a:r>
            <a:r>
              <a:rPr lang="cs-CZ" dirty="0" smtClean="0"/>
              <a:t>zvedáte</a:t>
            </a:r>
            <a:r>
              <a:rPr lang="cs-CZ" dirty="0"/>
              <a:t>, </a:t>
            </a:r>
            <a:r>
              <a:rPr lang="cs-CZ" dirty="0" smtClean="0"/>
              <a:t>sedáte </a:t>
            </a:r>
            <a:r>
              <a:rPr lang="cs-CZ" dirty="0"/>
              <a:t>si a </a:t>
            </a:r>
            <a:r>
              <a:rPr lang="cs-CZ" dirty="0" smtClean="0"/>
              <a:t>vstáváte.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Nejdříve </a:t>
            </a:r>
            <a:r>
              <a:rPr lang="cs-CZ" dirty="0"/>
              <a:t>trochu </a:t>
            </a:r>
            <a:r>
              <a:rPr lang="cs-CZ" dirty="0" smtClean="0"/>
              <a:t>protáhnete</a:t>
            </a:r>
            <a:r>
              <a:rPr lang="cs-CZ" dirty="0"/>
              <a:t>, v klidu se </a:t>
            </a:r>
            <a:r>
              <a:rPr lang="cs-CZ" dirty="0" smtClean="0"/>
              <a:t>přetočíte </a:t>
            </a:r>
            <a:r>
              <a:rPr lang="cs-CZ" dirty="0"/>
              <a:t>na bok, </a:t>
            </a:r>
            <a:r>
              <a:rPr lang="cs-CZ" dirty="0" smtClean="0"/>
              <a:t>spustíte </a:t>
            </a:r>
            <a:r>
              <a:rPr lang="cs-CZ" dirty="0"/>
              <a:t>nohy z postele a pomalu </a:t>
            </a:r>
            <a:r>
              <a:rPr lang="cs-CZ" dirty="0" smtClean="0"/>
              <a:t>zvednete </a:t>
            </a:r>
            <a:r>
              <a:rPr lang="cs-CZ" dirty="0"/>
              <a:t>trup, přičemž se </a:t>
            </a:r>
            <a:r>
              <a:rPr lang="cs-CZ" dirty="0" smtClean="0"/>
              <a:t>opíráte </a:t>
            </a:r>
            <a:r>
              <a:rPr lang="cs-CZ" dirty="0"/>
              <a:t>rukou o </a:t>
            </a:r>
            <a:r>
              <a:rPr lang="cs-CZ" dirty="0" smtClean="0"/>
              <a:t>matraci.</a:t>
            </a:r>
            <a:br>
              <a:rPr lang="cs-CZ" dirty="0" smtClean="0"/>
            </a:b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362" y="1570011"/>
            <a:ext cx="2540438" cy="151485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-33696" y="6238762"/>
            <a:ext cx="4875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Která odpověď je správná a proč? </a:t>
            </a:r>
          </a:p>
        </p:txBody>
      </p:sp>
    </p:spTree>
    <p:extLst>
      <p:ext uri="{BB962C8B-B14F-4D97-AF65-F5344CB8AC3E}">
        <p14:creationId xmlns:p14="http://schemas.microsoft.com/office/powerpoint/2010/main" val="34855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>
            <a:normAutofit/>
          </a:bodyPr>
          <a:lstStyle/>
          <a:p>
            <a:r>
              <a:rPr lang="cs-CZ" dirty="0" smtClean="0"/>
              <a:t>Umíte správně sedět?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Jak vypadá správné sezení? 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35" y="2590882"/>
            <a:ext cx="5216260" cy="24542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26435" y="2540264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a) 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4788024" y="3356992"/>
            <a:ext cx="194421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56659" y="2540263"/>
            <a:ext cx="619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b) </a:t>
            </a:r>
            <a:endParaRPr lang="cs-CZ" sz="3200" dirty="0"/>
          </a:p>
        </p:txBody>
      </p:sp>
      <p:sp>
        <p:nvSpPr>
          <p:cNvPr id="11" name="Obdélník 10"/>
          <p:cNvSpPr/>
          <p:nvPr/>
        </p:nvSpPr>
        <p:spPr>
          <a:xfrm>
            <a:off x="457200" y="5087975"/>
            <a:ext cx="8157977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dirty="0"/>
              <a:t>Základním požadavkem </a:t>
            </a:r>
            <a:r>
              <a:rPr lang="cs-CZ" sz="2800" dirty="0" smtClean="0"/>
              <a:t>na správné sezení je převažující vzpřímené držení těla (vzpřímený sed).</a:t>
            </a:r>
          </a:p>
          <a:p>
            <a:endParaRPr lang="cs-CZ" sz="2000" dirty="0" smtClean="0"/>
          </a:p>
          <a:p>
            <a:r>
              <a:rPr lang="cs-CZ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Která 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odpověď je </a:t>
            </a:r>
            <a:r>
              <a:rPr lang="cs-CZ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tedy správná: a) nebo b)? </a:t>
            </a:r>
            <a:endParaRPr lang="cs-CZ" sz="24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75739" y="2590882"/>
            <a:ext cx="1628509" cy="184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586791"/>
            <a:ext cx="3533551" cy="250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956</Words>
  <Application>Microsoft Office PowerPoint</Application>
  <PresentationFormat>Předvádění na obrazovce (4:3)</PresentationFormat>
  <Paragraphs>151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Motiv systému Office</vt:lpstr>
      <vt:lpstr> OCHRANA ZDRAVÍ   Aby záda nebolela </vt:lpstr>
      <vt:lpstr>Prezentace aplikace PowerPoint</vt:lpstr>
      <vt:lpstr>Přetěžování</vt:lpstr>
      <vt:lpstr>Špatné návyky</vt:lpstr>
      <vt:lpstr>Špatné návyky</vt:lpstr>
      <vt:lpstr>Pohyb</vt:lpstr>
      <vt:lpstr>Pohyb</vt:lpstr>
      <vt:lpstr>Umíte správně vstát z postele?</vt:lpstr>
      <vt:lpstr>Umíte správně sedět?</vt:lpstr>
      <vt:lpstr>Prezentace aplikace PowerPoint</vt:lpstr>
      <vt:lpstr>Prezentace aplikace PowerPoint</vt:lpstr>
      <vt:lpstr>Jak vypadá a co přispívá  k nesprávnému držení těla? </vt:lpstr>
      <vt:lpstr>Jak bolesti zad předejít? </vt:lpstr>
      <vt:lpstr>Co dělat, když už záda bolí?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Aby byla škola bezpečné místo</dc:title>
  <dc:creator>Uživatel systému Windows</dc:creator>
  <cp:lastModifiedBy>Irena Kuhnová</cp:lastModifiedBy>
  <cp:revision>381</cp:revision>
  <dcterms:created xsi:type="dcterms:W3CDTF">2019-07-27T19:01:59Z</dcterms:created>
  <dcterms:modified xsi:type="dcterms:W3CDTF">2022-05-04T05:01:08Z</dcterms:modified>
</cp:coreProperties>
</file>