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9" r:id="rId2"/>
    <p:sldId id="260" r:id="rId3"/>
    <p:sldId id="261" r:id="rId4"/>
    <p:sldId id="307" r:id="rId5"/>
    <p:sldId id="266" r:id="rId6"/>
    <p:sldId id="262" r:id="rId7"/>
    <p:sldId id="264" r:id="rId8"/>
    <p:sldId id="293" r:id="rId9"/>
    <p:sldId id="301" r:id="rId10"/>
    <p:sldId id="309" r:id="rId11"/>
    <p:sldId id="310" r:id="rId12"/>
    <p:sldId id="312" r:id="rId13"/>
    <p:sldId id="288" r:id="rId14"/>
    <p:sldId id="277" r:id="rId15"/>
    <p:sldId id="269" r:id="rId16"/>
    <p:sldId id="29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FFFCC"/>
    <a:srgbClr val="EAE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50" y="108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00"/>
    </p:cViewPr>
  </p:sorterViewPr>
  <p:notesViewPr>
    <p:cSldViewPr snapToGrid="0">
      <p:cViewPr varScale="1">
        <p:scale>
          <a:sx n="64" d="100"/>
          <a:sy n="64" d="100"/>
        </p:scale>
        <p:origin x="-2630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05ACE-950E-4E8A-AB40-91F8774806D4}" type="datetimeFigureOut">
              <a:rPr lang="cs-CZ" smtClean="0"/>
              <a:pPr/>
              <a:t>18.05.2022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0646B-B3FC-48EC-BDD5-263191F6C8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291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0122D-3AEA-486B-8464-C3D21298140B}" type="datetimeFigureOut">
              <a:rPr lang="cs-CZ" smtClean="0"/>
              <a:pPr/>
              <a:t>18.05.2022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D868D-3722-4086-B878-4C326E078E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083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04283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18.05.2022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64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18.05.2022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91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18.05.2022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99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18.05.2022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36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18.05.2022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19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18.05.2022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45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18.05.2022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82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18.05.2022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92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18.05.2022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37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18.05.2022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08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18.05.2022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40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8AF5-FE95-462B-97B6-76F36BEE402A}" type="datetimeFigureOut">
              <a:rPr lang="cs-CZ" smtClean="0"/>
              <a:pPr/>
              <a:t>18.05.2022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0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url=https://www.parlamentnilisty.cz/arena/monitor/Na-ministerstvu-radi-policie-Zatkla-dva-lidi-z-IT-614644&amp;psig=AOvVaw34ennoN1x-HLc3g4mVRH-P&amp;ust=1586941596497000&amp;source=images&amp;cd=vfe&amp;ved=0CAIQjRxqFwoTCMCHjJzI5-gCFQAAAAAdAAAAAB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italia.cz/clanky/jak-poznat-syndrom-karpalniho-tunelu-brni-pri-nem-tri-prsty/" TargetMode="External"/><Relationship Id="rId3" Type="http://schemas.openxmlformats.org/officeDocument/2006/relationships/hyperlink" Target="https://cs.wikipedia.org/wiki/Ergonomie" TargetMode="External"/><Relationship Id="rId7" Type="http://schemas.openxmlformats.org/officeDocument/2006/relationships/hyperlink" Target="http://www.lekarnickekapky.cz/leky/volne-prodejne-leky/syndrom-karpalniho-tunelu.html" TargetMode="External"/><Relationship Id="rId2" Type="http://schemas.openxmlformats.org/officeDocument/2006/relationships/hyperlink" Target="https://cs.wikipedia.org/wiki/Informa&#269;n&#237;_spole&#269;nos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zdraviakrasa.cz/syndrom-karpalniho-tunelu-trapi-35-000-cechu-814/" TargetMode="External"/><Relationship Id="rId5" Type="http://schemas.openxmlformats.org/officeDocument/2006/relationships/hyperlink" Target="https://www.cpzp.cz/clanek/1504-0-Syndrom-karpalniho-tunelu.html" TargetMode="External"/><Relationship Id="rId4" Type="http://schemas.openxmlformats.org/officeDocument/2006/relationships/hyperlink" Target="https://cs.wikipedia.org/wiki/Prevence" TargetMode="External"/><Relationship Id="rId9" Type="http://schemas.openxmlformats.org/officeDocument/2006/relationships/hyperlink" Target="https://www.idnes.cz/onadnes/zdravi/prace-u-pocitace-nici-zada-jak-s-tim-bojovat.A120327_105422_zdravi_pet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stock.adobe.com/cz/images/welcome-back-to-school-building-on-the-background-of-the-city-flat-style-vector-illustration/399116245" TargetMode="External"/><Relationship Id="rId3" Type="http://schemas.openxmlformats.org/officeDocument/2006/relationships/hyperlink" Target="https://www.idnes.cz/onadnes/zdravi/digitalni-nemoci-tabletove-rameno-kyberchondrie-technostres-zavislost.A170511_193934_zdravi_brv" TargetMode="External"/><Relationship Id="rId7" Type="http://schemas.openxmlformats.org/officeDocument/2006/relationships/hyperlink" Target="https://vubp.cz/soubory/produkty/informacni-materialy-bozp/cviky-a-rady-pro-pretizene-horni-koncetiny.pdf" TargetMode="External"/><Relationship Id="rId2" Type="http://schemas.openxmlformats.org/officeDocument/2006/relationships/hyperlink" Target="https://zdravi.euro.cz/leky/karpalni-tunel-priznaky-priciny-lecba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holistichealthherbalist.com/" TargetMode="External"/><Relationship Id="rId5" Type="http://schemas.openxmlformats.org/officeDocument/2006/relationships/hyperlink" Target="https://www.vitalia.cz/" TargetMode="External"/><Relationship Id="rId4" Type="http://schemas.openxmlformats.org/officeDocument/2006/relationships/hyperlink" Target="http://www.healthline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tock.adobe.com/cz/images/welcome-back-to-school-building-on-the-background-of-the-city-flat-style-vector-illustration/399116245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724389" y="1511559"/>
            <a:ext cx="7772400" cy="2786121"/>
          </a:xfrm>
          <a:solidFill>
            <a:schemeClr val="bg1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cs-CZ" b="1" kern="0" cap="all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kern="0" cap="all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 smtClean="0"/>
              <a:t>OCHRANA ZDRAVÍ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3600" b="1" cap="all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Syndrom </a:t>
            </a:r>
            <a:r>
              <a:rPr lang="cs-CZ" sz="3600" b="1" cap="all" dirty="0" err="1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karpálníhO</a:t>
            </a:r>
            <a:r>
              <a:rPr lang="cs-CZ" sz="3600" b="1" cap="all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3600" b="1" cap="all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cap="all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tunelu </a:t>
            </a:r>
            <a:r>
              <a:rPr lang="cs-CZ" sz="3600" b="1" cap="all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nadávka</a:t>
            </a:r>
            <a:r>
              <a:rPr lang="cs-CZ" sz="40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569350" y="5890783"/>
            <a:ext cx="71512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200" dirty="0" smtClean="0"/>
              <a:t>Zpracoval kolektiv autorů z Výzkumného ústavu bezpečnosti práce, v. v. i., v rámci projektu TIRSMPSV701 </a:t>
            </a:r>
            <a:r>
              <a:rPr lang="cs-CZ" sz="1200" dirty="0"/>
              <a:t>Inovativní řešení skupiny potřeb v oblasti optimalizace předpisů, postupů </a:t>
            </a:r>
            <a:r>
              <a:rPr lang="cs-CZ" sz="1200" dirty="0" smtClean="0"/>
              <a:t>a </a:t>
            </a:r>
            <a:r>
              <a:rPr lang="cs-CZ" sz="1200" dirty="0"/>
              <a:t>opatření </a:t>
            </a:r>
            <a:r>
              <a:rPr lang="cs-CZ" sz="1200" dirty="0" smtClean="0"/>
              <a:t>BOZP </a:t>
            </a:r>
            <a:r>
              <a:rPr lang="cs-CZ" sz="1200" dirty="0"/>
              <a:t>včetně diseminačních </a:t>
            </a:r>
            <a:r>
              <a:rPr lang="cs-CZ" sz="1200" dirty="0" smtClean="0"/>
              <a:t>opatření (TIMPSV0007 Podpora </a:t>
            </a:r>
            <a:r>
              <a:rPr lang="cs-CZ" sz="1200" dirty="0"/>
              <a:t>rozvoje odborných kompetencí budoucí pracovní síly </a:t>
            </a:r>
            <a:r>
              <a:rPr lang="cs-CZ" sz="1200" dirty="0" smtClean="0"/>
              <a:t>k</a:t>
            </a:r>
            <a:r>
              <a:rPr lang="cs-CZ" sz="1200" dirty="0"/>
              <a:t> bezpečnosti a ochraně zdraví při </a:t>
            </a:r>
            <a:r>
              <a:rPr lang="cs-CZ" sz="1200" dirty="0" smtClean="0"/>
              <a:t>práci).</a:t>
            </a:r>
            <a:endParaRPr lang="cs-CZ" sz="1200" dirty="0"/>
          </a:p>
        </p:txBody>
      </p:sp>
      <p:pic>
        <p:nvPicPr>
          <p:cNvPr id="1026" name="Picture 2" descr="Na ministerstvu řádí policie: Zatkla dva lidi z IT ..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932" y="159396"/>
            <a:ext cx="2065795" cy="10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5" y="6013822"/>
            <a:ext cx="926114" cy="5849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0860"/>
            <a:ext cx="1894303" cy="920176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475656" y="217706"/>
            <a:ext cx="4968552" cy="923330"/>
          </a:xfrm>
          <a:prstGeom prst="rect">
            <a:avLst/>
          </a:prstGeom>
          <a:solidFill>
            <a:schemeClr val="bg1"/>
          </a:solidFill>
          <a:ln>
            <a:solidFill>
              <a:srgbClr val="F0374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1200" dirty="0" smtClean="0">
                <a:solidFill>
                  <a:srgbClr val="F03741"/>
                </a:solidFill>
              </a:rPr>
              <a:t>Tento projekt a jím dosažené výsledky byly spolufinancovány se </a:t>
            </a:r>
            <a:r>
              <a:rPr lang="cs-CZ" sz="1200" dirty="0">
                <a:solidFill>
                  <a:srgbClr val="F03741"/>
                </a:solidFill>
              </a:rPr>
              <a:t>státní </a:t>
            </a:r>
            <a:r>
              <a:rPr lang="cs-CZ" sz="1200" dirty="0" smtClean="0">
                <a:solidFill>
                  <a:srgbClr val="F03741"/>
                </a:solidFill>
              </a:rPr>
              <a:t>podporou Technologické agentury ČR v rámci Programu BETA2.</a:t>
            </a:r>
          </a:p>
          <a:p>
            <a:pPr algn="ctr"/>
            <a:r>
              <a:rPr lang="cs-CZ" sz="1200" b="1" dirty="0" smtClean="0">
                <a:solidFill>
                  <a:srgbClr val="F03741"/>
                </a:solidFill>
              </a:rPr>
              <a:t>www.tacr.cz</a:t>
            </a:r>
          </a:p>
          <a:p>
            <a:pPr algn="ctr">
              <a:lnSpc>
                <a:spcPct val="150000"/>
              </a:lnSpc>
            </a:pPr>
            <a:r>
              <a:rPr lang="cs-CZ" sz="1200" i="1" dirty="0" smtClean="0">
                <a:solidFill>
                  <a:srgbClr val="F03741"/>
                </a:solidFill>
              </a:rPr>
              <a:t>Výzkum užitečný pro společnost</a:t>
            </a:r>
            <a:r>
              <a:rPr lang="cs-CZ" sz="1200" i="1" dirty="0" smtClean="0">
                <a:solidFill>
                  <a:srgbClr val="FF0000"/>
                </a:solidFill>
              </a:rPr>
              <a:t>.</a:t>
            </a:r>
            <a:endParaRPr lang="cs-CZ" sz="1200" i="1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062257" y="4867904"/>
            <a:ext cx="1015021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200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aktualizace</a:t>
            </a:r>
            <a:r>
              <a:rPr lang="cs-CZ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s-CZ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2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4521628" y="4959927"/>
            <a:ext cx="4164272" cy="13806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 startAt="4"/>
            </a:pPr>
            <a:r>
              <a:rPr lang="cs-C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Sklon monitoru</a:t>
            </a:r>
            <a:r>
              <a:rPr lang="cs-C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vzhledem k tváři/obličeji – monitor by vůči tváři měl být nakloněn v úhlu o něco větším </a:t>
            </a:r>
            <a:br>
              <a:rPr lang="cs-C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než 90 st</a:t>
            </a:r>
            <a:r>
              <a:rPr lang="cs-CZ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cs-C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Odlesky jasných ploch </a:t>
            </a:r>
            <a:r>
              <a:rPr lang="cs-C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monitor nasměrujte tak, aby na něj nesvítilo denní nebo umělé světlo a nevytvářelo odlesk.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cs-C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Správná poloha rukou a celého těla </a:t>
            </a:r>
            <a:r>
              <a:rPr lang="cs-C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viz dříve.</a:t>
            </a:r>
            <a:endParaRPr lang="cs-CZ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94270" y="594910"/>
            <a:ext cx="7902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Ergonomie při práci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počítači – pracovní místo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700082" y="2170386"/>
            <a:ext cx="1985817" cy="2859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cs-C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Nastavení výšky monitoru </a:t>
            </a:r>
            <a:r>
              <a:rPr lang="cs-C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horní část monitoru počítače by měla být přibližně ve výšce očí.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Vzdálenost monitoru od očí </a:t>
            </a:r>
            <a:r>
              <a:rPr lang="cs-C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doporučuje se vzdálenost 50 až </a:t>
            </a:r>
            <a:br>
              <a:rPr lang="cs-C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cm nebo na délku paže.</a:t>
            </a:r>
            <a:endParaRPr lang="cs-CZ" sz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Umístění monitoru </a:t>
            </a:r>
            <a:r>
              <a:rPr lang="cs-C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monitor mějte přímo před sebou v ose těla (ani posunutý vpravo nebo vlevo).</a:t>
            </a:r>
            <a:endParaRPr lang="cs-CZ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4452044" y="1888472"/>
            <a:ext cx="4341091" cy="456646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32678" y="5848382"/>
            <a:ext cx="3699039" cy="39361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100" b="1" cap="all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Důležité je uzpůsobení pracovního místa  </a:t>
            </a:r>
            <a:endParaRPr lang="cs-CZ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100" b="1" dirty="0">
              <a:solidFill>
                <a:srgbClr val="00B05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680" y="2029429"/>
            <a:ext cx="2513223" cy="285946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77908" y="1888472"/>
            <a:ext cx="400858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Každý je jinak vysoký, má jinou délku končetin </a:t>
            </a:r>
            <a:br>
              <a:rPr lang="cs-CZ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jiné proporce. </a:t>
            </a:r>
          </a:p>
          <a:p>
            <a:pPr lvl="0">
              <a:spcBef>
                <a:spcPts val="300"/>
              </a:spcBef>
              <a:spcAft>
                <a:spcPts val="0"/>
              </a:spcAft>
            </a:pPr>
            <a:endParaRPr lang="cs-CZ" sz="13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Pokud v </a:t>
            </a:r>
            <a:r>
              <a:rPr lang="cs-CZ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rodině, ve škole </a:t>
            </a:r>
            <a:r>
              <a:rPr lang="cs-CZ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nebo jinde využívá </a:t>
            </a:r>
            <a:r>
              <a:rPr lang="cs-CZ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počítačové </a:t>
            </a:r>
            <a:r>
              <a:rPr lang="cs-CZ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místo/pracoviště </a:t>
            </a:r>
            <a:r>
              <a:rPr lang="cs-CZ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více </a:t>
            </a:r>
            <a:r>
              <a:rPr lang="cs-CZ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osob nebo se na jednom pracovním místě střídá více pracovníků, je toto </a:t>
            </a:r>
            <a:r>
              <a:rPr lang="cs-CZ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místo pokaždé nutné přizpůsobit individuálním potřebám člověka</a:t>
            </a:r>
            <a:r>
              <a:rPr lang="cs-CZ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Rozumí se tím </a:t>
            </a:r>
            <a:r>
              <a:rPr lang="cs-CZ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cs-CZ" sz="13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řenastavení výšky stolů, židlí, monitorů a jejich vzdáleností atd. tak, aby odpovídalo celkovým</a:t>
            </a:r>
            <a:r>
              <a:rPr lang="cs-CZ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rozměrům těla dané osoby nebo </a:t>
            </a: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vzdálenosti důležitých </a:t>
            </a:r>
            <a:r>
              <a:rPr lang="cs-CZ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kloubních spojení.</a:t>
            </a:r>
            <a:endParaRPr lang="cs-CZ" sz="13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77908" y="1316501"/>
            <a:ext cx="87757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Individuální potřeba vzhledem k výšce postavy a dalším rozměrům lidského těla</a:t>
            </a:r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06" y="4883586"/>
            <a:ext cx="1445582" cy="75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2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94270" y="594910"/>
            <a:ext cx="7902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Ergonomie při práci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notebooku – krátkodobé použití 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055319" y="2969860"/>
            <a:ext cx="4341091" cy="3936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100" b="1" cap="al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100" b="1" cap="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krátkodobé použití Notebooku – pozice vsedě</a:t>
            </a:r>
            <a:r>
              <a:rPr lang="cs-CZ" sz="1100" b="1" cap="all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100" b="1" cap="all" dirty="0" smtClean="0">
                <a:solidFill>
                  <a:srgbClr val="00B050"/>
                </a:solidFill>
              </a:rPr>
              <a:t> </a:t>
            </a:r>
            <a:endParaRPr lang="cs-CZ" sz="1100" b="1" cap="all" dirty="0">
              <a:solidFill>
                <a:srgbClr val="00B050"/>
              </a:solidFill>
            </a:endParaRPr>
          </a:p>
          <a:p>
            <a:endParaRPr lang="cs-CZ" sz="1100" b="1" dirty="0">
              <a:solidFill>
                <a:srgbClr val="00B05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4055319" y="2970743"/>
            <a:ext cx="4341091" cy="373411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0" y="1972176"/>
            <a:ext cx="1445582" cy="758931"/>
          </a:xfrm>
          <a:prstGeom prst="rect">
            <a:avLst/>
          </a:prstGeom>
        </p:spPr>
      </p:pic>
      <p:sp>
        <p:nvSpPr>
          <p:cNvPr id="23" name="Obdélník 22"/>
          <p:cNvSpPr/>
          <p:nvPr/>
        </p:nvSpPr>
        <p:spPr>
          <a:xfrm>
            <a:off x="459570" y="1070084"/>
            <a:ext cx="8368145" cy="59323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4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Notebook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byl primárně vyvinut pro práci v terénu a 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 plnění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nezbytných úkolů po krátkou dobu. Dnes bohužel často nahrazuje stolní 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počítač,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jeho </a:t>
            </a:r>
            <a:r>
              <a:rPr lang="cs-CZ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celodenní používání </a:t>
            </a:r>
            <a:r>
              <a:rPr lang="cs-CZ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je škodlivé pro </a:t>
            </a:r>
            <a:r>
              <a:rPr lang="cs-CZ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pohybový aparát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cs-CZ" sz="1400" dirty="0">
              <a:solidFill>
                <a:schemeClr val="tx1"/>
              </a:solidFill>
            </a:endParaRPr>
          </a:p>
          <a:p>
            <a:pPr algn="just"/>
            <a:r>
              <a:rPr lang="cs-CZ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857" y="3338618"/>
            <a:ext cx="2856052" cy="3249523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>
            <a:off x="1718741" y="1851002"/>
            <a:ext cx="6677669" cy="34924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 </a:t>
            </a:r>
            <a:r>
              <a:rPr lang="cs-CZ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použitím</a:t>
            </a:r>
            <a:r>
              <a:rPr lang="cs-C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notebooku zvažte dobu jeho použití.</a:t>
            </a:r>
            <a:endParaRPr lang="cs-CZ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1718740" y="2386357"/>
            <a:ext cx="6677669" cy="34475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cs-C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 použitím notebooku zvažte místo, kde jej použijete. </a:t>
            </a:r>
          </a:p>
          <a:p>
            <a:r>
              <a:rPr lang="cs-C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94270" y="2969860"/>
            <a:ext cx="3338821" cy="375487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krátkodobém použití notebooku </a:t>
            </a:r>
            <a:b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terénu rozhodně nebude vaše pozice ani pracovní místo ergonomické. K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dispozici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nebudete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mít jak správný nábytek, tak podložku pod zápěstí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podstavec pod notebook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musíte notebook krátkodobě použít,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soustřeďte se na to, jakou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pozici při tom zaujmete. Zkontrolujte si pak, zda je vaše pozice v daných podmínkám co nejsprávnější. </a:t>
            </a:r>
            <a:endParaRPr lang="cs-CZ" sz="1400" b="1" dirty="0" smtClean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b="1" dirty="0" smtClean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práci doma přizpůsobte své pracovní místo co nejvíce doporučením pro práci na stolním počítači (viz předchozí snímky). </a:t>
            </a:r>
            <a:endParaRPr lang="cs-CZ" sz="15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 rot="1232463">
            <a:off x="5425508" y="4118223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Ink Free" panose="03080402000500000000" pitchFamily="66" charset="0"/>
                <a:cs typeface="Arial" panose="020B0604020202020204" pitchFamily="34" charset="0"/>
              </a:rPr>
              <a:t>Vyvarujte se práce s notebookem v</a:t>
            </a:r>
            <a:r>
              <a:rPr lang="cs-CZ" sz="2000" b="1" dirty="0">
                <a:solidFill>
                  <a:srgbClr val="FF0000"/>
                </a:solidFill>
                <a:latin typeface="Ink Free" panose="03080402000500000000" pitchFamily="66" charset="0"/>
                <a:cs typeface="Arial" panose="020B0604020202020204" pitchFamily="34" charset="0"/>
              </a:rPr>
              <a:t> křesle, </a:t>
            </a:r>
            <a:r>
              <a:rPr lang="cs-CZ" sz="2000" b="1" dirty="0" smtClean="0">
                <a:solidFill>
                  <a:srgbClr val="FF0000"/>
                </a:solidFill>
                <a:latin typeface="Ink Free" panose="03080402000500000000" pitchFamily="66" charset="0"/>
                <a:cs typeface="Arial" panose="020B0604020202020204" pitchFamily="34" charset="0"/>
              </a:rPr>
              <a:t>sedačce nebo v posteli!</a:t>
            </a:r>
            <a:endParaRPr lang="cs-CZ" sz="2000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55320" y="3060722"/>
            <a:ext cx="4341091" cy="3936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100" b="1" cap="al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100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dlouhodobější použití Notebooku – pozice vsedě</a:t>
            </a:r>
            <a:r>
              <a:rPr lang="cs-CZ" sz="1100" b="1" cap="al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100" b="1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100" b="1" dirty="0">
              <a:solidFill>
                <a:srgbClr val="00B05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4055320" y="3060722"/>
            <a:ext cx="4341091" cy="373411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0" y="1972176"/>
            <a:ext cx="1445582" cy="758931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>
            <a:off x="1718739" y="1800256"/>
            <a:ext cx="6677669" cy="34924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Dlouhodobé použití notebooku se </a:t>
            </a:r>
            <a:r>
              <a:rPr lang="cs-CZ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nedoporučuje</a:t>
            </a:r>
            <a:r>
              <a:rPr lang="cs-CZ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cs-CZ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1718740" y="2321417"/>
            <a:ext cx="6677669" cy="530863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je nutné výjimečně notebook použít po delší dobu (např. jako náhradu za stolní počítač), </a:t>
            </a:r>
            <a:r>
              <a:rPr lang="cs-CZ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zvažte místo, kde jej </a:t>
            </a:r>
            <a:r>
              <a:rPr lang="cs-CZ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použijete. </a:t>
            </a:r>
            <a:endParaRPr lang="cs-CZ" sz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94269" y="3050341"/>
            <a:ext cx="3385004" cy="375487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Když </a:t>
            </a:r>
            <a:r>
              <a:rPr lang="cs-CZ" sz="1400" b="1" cap="all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notebook nahrazuje </a:t>
            </a:r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stolní počítač: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Přizpůsobte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 pracovní místo co nejvíce doporučením pro práci na stolním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počítači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(viz dříve).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4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Používejte vhodný nábytek.</a:t>
            </a:r>
            <a:endParaRPr lang="cs-CZ" sz="1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Zaujímejte především správný sed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správnou pozici vsedě.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Dbejte na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správné nastavení výšky monitoru.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Pomoci může podstavec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notebook nebo podložení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zařízení knihami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1400" dirty="0" smtClean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Dbejte na správnou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polohu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zápěstí.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 zajistíte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připojením externí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klávesnice a externí (nejlépe ergonomické) myši a použitím podložky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zápěstí. </a:t>
            </a:r>
            <a:endParaRPr lang="cs-CZ" sz="1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018" y="3804542"/>
            <a:ext cx="2567279" cy="2920966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494269" y="594910"/>
            <a:ext cx="8206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Ergonomie při práci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notebooku – delší a častější použití 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59570" y="1070084"/>
            <a:ext cx="8368145" cy="59323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4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Notebook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byl primárně vyvinut pro práci v terénu a 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 plnění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nezbytných úkolů po krátkou dobu. Dnes bohužel často nahrazuje stolní 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počítač,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jeho </a:t>
            </a:r>
            <a:r>
              <a:rPr lang="cs-CZ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celodenní používání </a:t>
            </a:r>
            <a:r>
              <a:rPr lang="cs-CZ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je škodlivé pro </a:t>
            </a:r>
            <a:r>
              <a:rPr lang="cs-CZ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pohybový aparát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cs-CZ" sz="1400" dirty="0">
              <a:solidFill>
                <a:schemeClr val="tx1"/>
              </a:solidFill>
            </a:endParaRPr>
          </a:p>
          <a:p>
            <a:pPr algn="just"/>
            <a:r>
              <a:rPr lang="cs-CZ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 rot="1232463">
            <a:off x="5425508" y="4118223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Ink Free" panose="03080402000500000000" pitchFamily="66" charset="0"/>
                <a:cs typeface="Arial" panose="020B0604020202020204" pitchFamily="34" charset="0"/>
              </a:rPr>
              <a:t>Vyvarujte se práce s notebookem v</a:t>
            </a:r>
            <a:r>
              <a:rPr lang="cs-CZ" sz="2000" b="1" dirty="0">
                <a:solidFill>
                  <a:srgbClr val="FF0000"/>
                </a:solidFill>
                <a:latin typeface="Ink Free" panose="03080402000500000000" pitchFamily="66" charset="0"/>
                <a:cs typeface="Arial" panose="020B0604020202020204" pitchFamily="34" charset="0"/>
              </a:rPr>
              <a:t> křesle, </a:t>
            </a:r>
            <a:r>
              <a:rPr lang="cs-CZ" sz="2000" b="1" dirty="0" smtClean="0">
                <a:solidFill>
                  <a:srgbClr val="FF0000"/>
                </a:solidFill>
                <a:latin typeface="Ink Free" panose="03080402000500000000" pitchFamily="66" charset="0"/>
                <a:cs typeface="Arial" panose="020B0604020202020204" pitchFamily="34" charset="0"/>
              </a:rPr>
              <a:t>sedačce nebo v posteli!</a:t>
            </a:r>
            <a:endParaRPr lang="cs-CZ" sz="2000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94269" y="382398"/>
            <a:ext cx="79021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Další důležité zásady pro práci na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počítači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notebooku</a:t>
            </a:r>
            <a:b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(Hygiena práce s počítačem a Notebookem a</a:t>
            </a:r>
            <a:r>
              <a:rPr lang="cs-CZ" b="1" cap="all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b="1" cap="all" dirty="0" err="1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PReVENCE</a:t>
            </a:r>
            <a:r>
              <a:rPr lang="cs-CZ" b="1" cap="all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Syndromu karpálního tunelu) 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842131" y="5057349"/>
            <a:ext cx="6636851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protažení, vyklepávání/protřepávání a jiné procvičování rukou, zápěstí a prstů (cvičení rukou) –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některé cviky k předcházení vzniku karpálního tunelu si můžete vyzkoušet s pomocí pracovního listu č. 3, </a:t>
            </a:r>
            <a:endParaRPr lang="cs-CZ" sz="1400" i="1" dirty="0" smtClean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protažení paží, ramenních kloubů, páteře a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celého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těla, masírování zad - </a:t>
            </a:r>
            <a:r>
              <a:rPr lang="cs-CZ" sz="1400" i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cviky a rady pro přetížené horní končetiny nabízí pracovní list č. 4,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ochlazení zápěstí studenou vodou nebo ledem.</a:t>
            </a:r>
            <a:endParaRPr lang="cs-CZ" sz="1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69" y="5457420"/>
            <a:ext cx="1143434" cy="66179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49" y="2089659"/>
            <a:ext cx="1445582" cy="758931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1842131" y="1922224"/>
            <a:ext cx="6745814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dodržovat optimální </a:t>
            </a:r>
            <a:r>
              <a:rPr lang="cs-CZ" sz="1400" b="1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dosahové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vzdálenosti, 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dbát na správnou polohu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kloubu v neutrální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poloze, 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horní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končetiny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udržovat co nejčastěji v relaxační poloze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(např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opřením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předloktí o stůl nebo o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opěrky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židle),</a:t>
            </a:r>
            <a:endParaRPr lang="cs-CZ" sz="1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zápěstí zbytečně nepřetěžovat,</a:t>
            </a:r>
            <a:endParaRPr lang="cs-CZ" sz="1400" b="1" dirty="0" smtClean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zařazovat pravidelné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(nebo alespoň občasné)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přestávky </a:t>
            </a:r>
            <a:b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 procvičení/protažení zápěstí.  </a:t>
            </a:r>
            <a:endParaRPr lang="cs-CZ" sz="1400" b="1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46669" y="4367252"/>
            <a:ext cx="8093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Prevence syndromu karpálního tunelu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poskytnutí úlevy </a:t>
            </a:r>
            <a:b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přetíženému zápěstí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646669" y="1682609"/>
            <a:ext cx="80936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Nezapomeňte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113" y="3546529"/>
            <a:ext cx="1049677" cy="111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8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7517" y="389693"/>
            <a:ext cx="80186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nemůžete se odtrhnout od počítače nebo notebooku,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Hrajete na nějaký strunný hudební nástroj, vzpíráte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nebo se věnujete jiným činnostem, při kterých může docházet k přetěžování nebo utlačování zápěstí?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512" y="4672081"/>
            <a:ext cx="1154267" cy="181061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63" y="4353227"/>
            <a:ext cx="1024584" cy="220229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63" y="3728408"/>
            <a:ext cx="1385776" cy="275647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591" y="4211429"/>
            <a:ext cx="893479" cy="233160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31" y="2342239"/>
            <a:ext cx="1445582" cy="758931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810356" y="2192300"/>
            <a:ext cx="6745814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Proto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nezapomeňte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lvl="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zápěstí nepřetěžovat,</a:t>
            </a:r>
          </a:p>
          <a:p>
            <a:pPr marL="285750" lvl="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dodržovat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těchto činnostech daná pravidla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řídit se radami zkušených (trenéři, lektoři, učitelé, …).  </a:t>
            </a:r>
            <a:endParaRPr lang="cs-CZ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Také nezapomeňte: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nepřetěžovat ruce/paže (horní končetiny),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posilovat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svaly horních končetin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cviky </a:t>
            </a:r>
            <a:r>
              <a:rPr lang="cs-CZ" sz="1400" i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rady pro přetížené horní </a:t>
            </a:r>
            <a:r>
              <a:rPr lang="cs-CZ" sz="1400" i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končetiny, </a:t>
            </a:r>
            <a:r>
              <a:rPr lang="cs-CZ" sz="1400" i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můžete </a:t>
            </a:r>
            <a:r>
              <a:rPr lang="cs-CZ" sz="1400" i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vyzkoušet, </a:t>
            </a:r>
            <a:r>
              <a:rPr lang="cs-CZ" sz="1400" i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nabízí pracovní list č. </a:t>
            </a:r>
            <a:r>
              <a:rPr lang="cs-CZ" sz="1400" i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43331" y="1779393"/>
            <a:ext cx="4133163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 tady je důležitá prevence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62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7518" y="591324"/>
            <a:ext cx="7805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Použité zdroje</a:t>
            </a:r>
            <a:endParaRPr lang="cs-CZ" b="1" cap="all" dirty="0">
              <a:solidFill>
                <a:srgbClr val="FFC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7518" y="1169906"/>
            <a:ext cx="7957752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</a:t>
            </a:r>
          </a:p>
          <a:p>
            <a:endParaRPr lang="cs-CZ" sz="1300" b="1" dirty="0" smtClean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MALÝ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Stanislav …[et al.].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Ergonomické stresory pod kontrolou aneb Ergonomie: jak na to.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2. vyd. Praha: Výzkumný ústav bezpečnosti práce, 2019. 224 s. ISBN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978-80-87676-28-8.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Informační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společnost.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 Wikipedie: otevřená encyklopedie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[online].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MediaWiki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stránka naposledy editována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9. 2019 [cit. 2020-01-11].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https://cs.wikipedia.org/wiki/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Informační_společnost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Ergonomie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Wikipedie: otevřená encyklopedie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[online].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MediaWiki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stránka naposledy editována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9. 2019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cit. 2020-01-13].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https://cs.wikipedia.org/wiki/Ergonomie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Prevence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Wikipedie: otevřená encyklopedie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[online].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MediaWiki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stránka naposledy editována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10. 2019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cit. 2020-01-13].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https://cs.wikipedia.org/wiki/Prevence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Syndrom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karpálního tunelu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[online]. Česká průmyslová zdravotní pojišťovna [cit. 2020-01-14].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www.cpzp.cz/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clanek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/1504-0-Syndrom-karpalniho-tunelu.html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RŮŽIČKOVÁ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Pavla. Syndrom karpálního tunelu trápí 35 000 Čechů.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Zdraví a krása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[online].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Contentpub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10. 2016 [cit. 2020-01-22].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https://www.zdraviakrasa.cz/syndrom-karpalniho-tunelu-trapi-35-000-cechu-814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/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MINARČÍKOVÁ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Ivana. Syndrom karpálního tunelu.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Lékárnické kapky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[online]. Česká lékárnická komora,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5. 2018 [cit. 2020-01-18].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http://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www.lekarnickekapky.cz/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leky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/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volne-prodejne-leky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/syndrom-karpalniho-tunelu.html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KRBCOVÁ, Lenka. Jak poznat syndrom karpálního tunelu?: brní při něm tři prsty. </a:t>
            </a:r>
            <a:r>
              <a:rPr lang="cs-CZ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Vitalia.cz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[online]. Internet </a:t>
            </a:r>
            <a:r>
              <a:rPr lang="cs-CZ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 12. 5. 2017. [cit. 2020-01-22]. Dostupný z: 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https://www.vitalia.cz/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clanky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/jak-poznat-syndrom-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karpalniho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-tunelu-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brni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-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pri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-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nem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-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tri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-prsty/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STRNADOVÁ, Tereza. Práce u počítače ničí zdraví. Jak s tím bojovat?</a:t>
            </a: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iDnes.cz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[online].</a:t>
            </a: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MAFRA,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března 2012 [cit. 2020-01-21].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https://www.idnes.cz/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onadnes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/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zdravi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/prace-u-pocitace-nici-zada-jak-s-tim-bojovat.A120327_105422_zdravi_pet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3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37518" y="1016228"/>
            <a:ext cx="7957752" cy="34932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3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 – </a:t>
            </a:r>
            <a:r>
              <a:rPr lang="cs-CZ" sz="1300" b="1" dirty="0" err="1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pokrač</a:t>
            </a:r>
            <a:r>
              <a:rPr lang="cs-CZ" sz="1300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endParaRPr lang="cs-CZ" sz="1300" dirty="0" smtClean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Karpální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tunel je nejčastější nemocí rukou: jaké jsou příznaky?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Zdravotnictví a medicína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[online]. Zdraví.Euro.cz [cit. 2020-01-25].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https://zdravi.euro.cz/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leky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karpalni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-tunel-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priznaky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-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priciny-lecba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BARVÍNKOVÁ, Marie. Tabletové rameno,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kyberchondrie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technostres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: nové nemoci digitální doby.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iDnes.cz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[online]. MAFRA, 16. května 2017 [cit. 2020-01-25]. Dostupný z: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www.idnes.cz/</a:t>
            </a:r>
            <a:r>
              <a:rPr lang="cs-CZ" sz="13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onadnes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cs-CZ" sz="13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zdravi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/digitalni-nemoci-tabletove-rameno-kyberchondrie-technostres-zavislost.A170511_193934_zdravi_brv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Healthline</a:t>
            </a:r>
            <a:r>
              <a:rPr lang="cs-CZ" sz="13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[online]. c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2005-2020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Healthline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Media a Red Ventures Company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[cit. 2020-01-07]. Dostupný z: </a:t>
            </a:r>
            <a:r>
              <a:rPr lang="cs-CZ" sz="13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www.healthline.com</a:t>
            </a:r>
            <a:r>
              <a:rPr lang="cs-CZ" sz="13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Vitalia.cz</a:t>
            </a:r>
            <a:r>
              <a:rPr lang="cs-CZ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[online].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c1997-2022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Internet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 s.r.o. [cit.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2022-04-26].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Dostupný z: </a:t>
            </a:r>
            <a:r>
              <a:rPr lang="cs-CZ" sz="13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https://www.vitalia.cz</a:t>
            </a:r>
            <a:r>
              <a:rPr lang="cs-CZ" sz="13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i="1" dirty="0" err="1">
                <a:latin typeface="Arial" panose="020B0604020202020204" pitchFamily="34" charset="0"/>
                <a:cs typeface="Arial" panose="020B0604020202020204" pitchFamily="34" charset="0"/>
              </a:rPr>
              <a:t>Holistic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i="1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i="1" dirty="0" err="1">
                <a:latin typeface="Arial" panose="020B0604020202020204" pitchFamily="34" charset="0"/>
                <a:cs typeface="Arial" panose="020B0604020202020204" pitchFamily="34" charset="0"/>
              </a:rPr>
              <a:t>Herbalist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[online].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c2020 </a:t>
            </a:r>
            <a:r>
              <a:rPr lang="cs-CZ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Wellness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Pro [cit. 2020-01-08]. Dostupný z: </a:t>
            </a:r>
            <a:r>
              <a:rPr lang="cs-CZ" sz="13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https://www.holistichealthherbalist.com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Cviky a rady pro přetížené horní končetiny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Praha: MPSV a VÚBP, 2021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[cit.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2022-02-02].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Dostupný z: </a:t>
            </a:r>
            <a:r>
              <a:rPr lang="cs-CZ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</a:t>
            </a:r>
            <a:r>
              <a:rPr lang="cs-CZ" sz="1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vubp.cz/soubory/produkty/</a:t>
            </a:r>
            <a:r>
              <a:rPr lang="cs-CZ" sz="1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informacni-materialy-bozp</a:t>
            </a:r>
            <a:r>
              <a:rPr lang="cs-CZ" sz="1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/cviky-a-rady-pro-pretizene-horni-koncetiny.pdf</a:t>
            </a:r>
            <a:r>
              <a:rPr lang="cs-CZ" sz="1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537518" y="4565064"/>
            <a:ext cx="7957752" cy="21236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3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Obrázky</a:t>
            </a:r>
          </a:p>
          <a:p>
            <a:endParaRPr lang="cs-CZ" sz="13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Fotobanka Depositphotos.com</a:t>
            </a: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(v rámci standardní licence pro Výzkumný ústav bezpečnosti práce, </a:t>
            </a:r>
            <a:endParaRPr lang="cs-CZ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v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v. i., na období květen 2019 až duben 2020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cs-CZ" sz="1300" b="1" dirty="0">
                <a:latin typeface="Arial" pitchFamily="34" charset="0"/>
                <a:cs typeface="Arial" pitchFamily="34" charset="0"/>
              </a:rPr>
              <a:t> </a:t>
            </a:r>
            <a:endParaRPr lang="cs-CZ" sz="13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sz="1300" dirty="0" smtClean="0">
                <a:latin typeface="Arial" pitchFamily="34" charset="0"/>
                <a:cs typeface="Arial" pitchFamily="34" charset="0"/>
              </a:rPr>
              <a:t>Fotobanka </a:t>
            </a:r>
            <a:r>
              <a:rPr lang="cs-CZ" sz="1300" dirty="0">
                <a:latin typeface="Arial" pitchFamily="34" charset="0"/>
                <a:cs typeface="Arial" pitchFamily="34" charset="0"/>
              </a:rPr>
              <a:t>Pixabay.com (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pod licencí Public Domain (CC0</a:t>
            </a:r>
            <a:r>
              <a:rPr lang="cs-CZ" sz="1300" dirty="0">
                <a:latin typeface="Arial" pitchFamily="34" charset="0"/>
                <a:cs typeface="Arial" pitchFamily="34" charset="0"/>
              </a:rPr>
              <a:t>)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). </a:t>
            </a:r>
            <a:endParaRPr lang="cs-CZ" sz="13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sz="13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Javvani</a:t>
            </a:r>
            <a:r>
              <a:rPr lang="cs-CZ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stock.adobe.com (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https://stock.adobe.com/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cz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/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images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/welcome-back-to-school-building-on-the-background-of-the-city-flat-style-vector-illustration/399116245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Cviky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a rady pro přetížené horní končetiny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Praha: MPSV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VÚBP, 2021 [cit. 2022-02-02]. Dostupný z: </a:t>
            </a:r>
            <a:r>
              <a:rPr lang="cs-CZ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https://vubp.cz/soubory/produkty/</a:t>
            </a:r>
            <a:r>
              <a:rPr lang="cs-CZ" sz="13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informacni-materialy-bozp</a:t>
            </a:r>
            <a:r>
              <a:rPr lang="cs-CZ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/cviky-a-rady-pro-pretizene-horni-koncetiny.pdf</a:t>
            </a:r>
            <a:r>
              <a:rPr lang="cs-CZ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0314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7514" y="511482"/>
            <a:ext cx="5225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Když to není nadávka, co to tedy je?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7516" y="1079452"/>
            <a:ext cx="6377438" cy="8864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Syndrom karpálního tunelu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onemocnění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Projevuje se v oblasti zápěstí, kde se nachází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úzký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meziprostor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tzv.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 tunel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Hovorově se někdy označuje jako „</a:t>
            </a:r>
            <a:r>
              <a:rPr lang="cs-CZ" sz="1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myšitida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37514" y="4130148"/>
            <a:ext cx="49859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proč byste o této nemoci měli vědět vy?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37514" y="4714467"/>
            <a:ext cx="7704440" cy="2252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Může se týkat (třeba i v budoucnu) vás, někoho z rodiny, někoho, koho znáte. Syndrom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karpálního tunelu je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totiž další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civilizační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nemocí dnešní doby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V České republice trápí kolem 35 000 obyvatel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postižených lidí stále přibývá. Nejvíce trpí ti, co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pracují/píší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počítači,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hrají profesionálně na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hudební nástroj nebo pracují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pásové výrobě. Častěji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problémy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karpálním tunelem vyskytují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žen než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mužů. U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praváků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čekejme na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pravé, u leváků levé ruce. </a:t>
            </a:r>
            <a:endParaRPr lang="cs-CZ" sz="1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Nejedná se jen o onemocnění související s výkonem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práce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na vině může být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distanční výuka, zájmová činnost a volnočasové aktivity různého druhu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Budete se divit,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je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nejvíce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ohrožen.</a:t>
            </a:r>
            <a:endParaRPr lang="cs-CZ" sz="1400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37515" y="2070425"/>
            <a:ext cx="49859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Kdy a Proč syndrom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karpálního tunelu vzniká ?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37516" y="2654744"/>
            <a:ext cx="6377438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syndromu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karpálního tunelu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postižen nebo poškozen střední nerv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la-Latn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nervus medianus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v karpálním tunelu.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Problémem je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přetěžování zápěstí při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běžných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domácí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pracovních činnostech a u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tlačování středního nervu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přetěžování svalů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předloktí i ruky, 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tím i vazivových tkání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 této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oblasti. Proto se mu také ř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íká útlakový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syndrom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Syndrom karpálního tunelu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může vzniknout i po úrazu zápěstí, zánětu šlach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vazů. </a:t>
            </a:r>
            <a:endParaRPr lang="cs-CZ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843" y="1633865"/>
            <a:ext cx="1322173" cy="180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7518" y="591324"/>
            <a:ext cx="7284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Kdo je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vystaven zvýšenému riziku vzniku Syndromu karpálního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tunelu?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7518" y="1340080"/>
            <a:ext cx="7024818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kdo vykonává některá pro zápěstí náročná povolání (např.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dlouhotrvající práce s kleštěmi, šroubováky, zahradními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nůžkami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vinařů nebo zahradníků).</a:t>
            </a:r>
          </a:p>
          <a:p>
            <a:pPr marL="34290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Ten, kdo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pracuje s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vibrujícími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nástroji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(jako je např. motorová pila, pneumatické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kladivo/sbíječka).</a:t>
            </a:r>
            <a:endParaRPr lang="cs-CZ" sz="1400" dirty="0">
              <a:solidFill>
                <a:srgbClr val="0099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kdo vykonává činnost, při které je zápěstí v nevhodné poloze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(např. grafici, jejichž práce vyžaduje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preciznost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u nich třeba mít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dlouho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stlačené tlačítko klasické počítačové myši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operátoři evidence a vkládání dat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novináři, spisovatelé,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písařky), ale týká se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obecně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práce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počítačovou klávesnicí, s klávesnicí notebooků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myší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ať už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zaměstnání nebo mimo něj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Ten, kdo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provádí činnosti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při kterých dochází k usilovnému stisku nebo opakovanému ohýbání zápěstí (např.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hudební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nástroje, hlavně strunné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kdo přetěžuje zápěstí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zvedáním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těžkých břemen, předmětů a jiných těles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(např. skladníci,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někteří sportovci - vzpěrači, lidé cvičící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posilovně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Ten, kdo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musí vyvíjet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zápěstí značný tlak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aséři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terapeuti)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1400" dirty="0">
              <a:solidFill>
                <a:srgbClr val="0099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37518" y="4823826"/>
            <a:ext cx="7166921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Dále také např.: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kdo si zranil a poranil ruku v zápěstí (např. utrpěl výron, zlomeninu).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kdo se narodil s velmi úzkým karpálním kanálem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Ten, jehož blízký příbuzný (např. rodič, sourozenec) trpí syndromem karpálního tunelu.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Nemocní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cukrovkou, onemocněním štítnou žlázou, obezitou, zánětem kloubů (artritidou).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Ženy těhotné, v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období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menopauzy nebo užívající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antikoncepci.</a:t>
            </a:r>
            <a:endParaRPr lang="cs-CZ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827" y="3377804"/>
            <a:ext cx="760085" cy="196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-73891" y="6457890"/>
            <a:ext cx="9328727" cy="400110"/>
          </a:xfrm>
          <a:prstGeom prst="rect">
            <a:avLst/>
          </a:prstGeom>
          <a:solidFill>
            <a:srgbClr val="EAEE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37518" y="591324"/>
            <a:ext cx="7284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Existuje riziko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vzniku Syndromu karpálního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tunelu při distanční výuce?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68944" y="1435585"/>
            <a:ext cx="6040582" cy="183127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cs-CZ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Ano, existuje. </a:t>
            </a:r>
          </a:p>
          <a:p>
            <a:pPr lvl="0" algn="just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cs-CZ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 distanční výuce pracují žáci i učitelé s počítačem nebo notebookem (a tedy s </a:t>
            </a:r>
            <a:r>
              <a:rPr lang="cs-CZ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počítačovou klávesnicí, </a:t>
            </a:r>
            <a:r>
              <a:rPr lang="cs-CZ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</a:t>
            </a:r>
            <a:r>
              <a:rPr lang="cs-CZ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klávesnicí notebooků </a:t>
            </a:r>
            <a:r>
              <a:rPr lang="cs-CZ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cs-CZ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</a:t>
            </a:r>
            <a:r>
              <a:rPr lang="cs-CZ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myší) více, než za běžné výuky a </a:t>
            </a:r>
            <a:r>
              <a:rPr lang="cs-CZ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zápěstí je tak vystaveno častější, dlouhodobější a větší námaze</a:t>
            </a:r>
            <a:r>
              <a:rPr lang="cs-CZ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endParaRPr lang="cs-CZ" dirty="0">
              <a:solidFill>
                <a:srgbClr val="0099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01"/>
          <a:stretch/>
        </p:blipFill>
        <p:spPr>
          <a:xfrm>
            <a:off x="0" y="3198998"/>
            <a:ext cx="9144000" cy="35082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91" y="1479763"/>
            <a:ext cx="760085" cy="196740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91563" y="6457890"/>
            <a:ext cx="8329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Zdroj: </a:t>
            </a:r>
            <a:r>
              <a:rPr lang="cs-CZ" sz="1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Javvani</a:t>
            </a:r>
            <a:r>
              <a:rPr lang="cs-CZ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00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stock.adobe.com </a:t>
            </a:r>
            <a:br>
              <a:rPr lang="cs-CZ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0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cs-CZ" sz="1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</a:t>
            </a:r>
            <a:r>
              <a:rPr lang="cs-CZ" sz="10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stock.adobe.com/</a:t>
            </a:r>
            <a:r>
              <a:rPr lang="cs-CZ" sz="10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cz</a:t>
            </a:r>
            <a:r>
              <a:rPr lang="cs-CZ" sz="10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r>
              <a:rPr lang="cs-CZ" sz="10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images</a:t>
            </a:r>
            <a:r>
              <a:rPr lang="cs-CZ" sz="10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/welcome-back-to-school-building-on-the-background-of-the-city-flat-style-vector-illustration/399116245</a:t>
            </a:r>
            <a:r>
              <a:rPr lang="cs-CZ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cs-CZ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204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7518" y="591324"/>
            <a:ext cx="6518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Jak se </a:t>
            </a:r>
            <a:r>
              <a:rPr lang="cs-CZ" b="1" cap="all" dirty="0" err="1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toTo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onemocnění projevuje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2444" y="1028268"/>
            <a:ext cx="83809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Syndrom karpálního tunelu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projevuje: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brněním, mravenčením,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pálením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nebo bolestí prstů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postižené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ruce,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(palce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ukazováčku </a:t>
            </a:r>
            <a:b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prostředníčku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endParaRPr lang="cs-CZ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pocitem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oteklých prstů,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ztrátou citlivosti kůže na postižené ruce,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oslabením prstů nebo ochabováním svalů předloktí (neudržíte v prstech nebo v ruce těžší předmět),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otokem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ztuhlostí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zápěstí,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nešikovností ruky.</a:t>
            </a:r>
          </a:p>
          <a:p>
            <a:endParaRPr lang="cs-CZ" sz="1400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7518" y="3210890"/>
            <a:ext cx="78465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epříjemné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příznaky se projevují v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zejména v klidu, obvykle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člověka ze spánku.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37518" y="2811615"/>
            <a:ext cx="77538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 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těžšího stupně onemocnění člověk pociťuje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velké bolesti. Bolest může vystřelovat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ze zápěstí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až do ramene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hlavy</a:t>
            </a:r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14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32444" y="5370508"/>
            <a:ext cx="775893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dyž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brní ruka,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nemusí to být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způsobeno karpálním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tunelem.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Příčiny brnění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mohou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být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i 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jiné. Do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ruky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vede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několik nervů</a:t>
            </a:r>
            <a:r>
              <a:rPr lang="cs-CZ" sz="14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když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některý z nich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stisknutý okolím, brání to prokrvení.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vás trápí výše uvedené příznaky opakovaně nebo souvisle delší dobu bude určitě dobré vyhledat lékaře.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Ten určí diagnózu, stejně jako léčbu. U lehkého stupně postižení s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yndromem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karpálního tunelu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je možná náprava.</a:t>
            </a:r>
            <a:endParaRPr lang="cs-CZ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37518" y="5001176"/>
            <a:ext cx="6518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ještě to nemusí být důvod k panice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271" y="3665727"/>
            <a:ext cx="1050326" cy="14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7518" y="1258929"/>
            <a:ext cx="7984299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Říkáme tomu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prevence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 algn="just">
              <a:spcBef>
                <a:spcPts val="300"/>
              </a:spcBef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Prevence je soubor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opatření, která mají předcházet nějakému nežádoucímu jevu, například nemocem, drogovým závislostem, zločinům, nehodám, neúspěchu ve škole, sociálním konfliktům, násilí, ekologickým katastrofám a podobně.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18" y="591324"/>
            <a:ext cx="71792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Nejlepší rada: naučte se vzniku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karpálního tunelu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předcházet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7518" y="2213599"/>
            <a:ext cx="7984299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Pokud nechceme, aby nás kdykoliv v našem životě postihl syndrom karpálního tunelu,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měli bychom se naučit:</a:t>
            </a:r>
          </a:p>
          <a:p>
            <a:pPr marL="285750" lvl="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dělat věci správně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(pracovat správně) - používat předepsané postupy, pracovní pomůcky </a:t>
            </a:r>
            <a:b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dodržovat při práci určitá pravidla,  </a:t>
            </a:r>
          </a:p>
          <a:p>
            <a:pPr marL="285750" lvl="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své ruce nepřetěžovat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nechávat je v doporučených intervalech odpočinout; platí to zejména pro dlouhodobou nebo (denně) se opakující práci na klávesnici a s notebookem nebo při hraní na hudební nástroje a při dalších činnostech, zatěžujících zápěstí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Obdélník 1"/>
          <p:cNvSpPr/>
          <p:nvPr/>
        </p:nvSpPr>
        <p:spPr>
          <a:xfrm>
            <a:off x="276225" y="6483373"/>
            <a:ext cx="80442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Ukážeme si to především na příkladu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počítače a notebooku.  </a:t>
            </a:r>
            <a:endParaRPr lang="cs-CZ" sz="1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Výsledek obrázku pro notebook"/>
          <p:cNvSpPr>
            <a:spLocks noChangeAspect="1" noChangeArrowheads="1"/>
          </p:cNvSpPr>
          <p:nvPr/>
        </p:nvSpPr>
        <p:spPr bwMode="auto">
          <a:xfrm>
            <a:off x="47625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4" descr="Výsledek obrázku pro notebook"/>
          <p:cNvSpPr>
            <a:spLocks noChangeAspect="1" noChangeArrowheads="1"/>
          </p:cNvSpPr>
          <p:nvPr/>
        </p:nvSpPr>
        <p:spPr bwMode="auto">
          <a:xfrm>
            <a:off x="161925" y="79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6" name="Obrázek 15" descr="notebo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81621" y="4029473"/>
            <a:ext cx="1945535" cy="2230779"/>
          </a:xfrm>
          <a:prstGeom prst="rect">
            <a:avLst/>
          </a:prstGeom>
        </p:spPr>
      </p:pic>
      <p:pic>
        <p:nvPicPr>
          <p:cNvPr id="18" name="Obrázek 17" descr="monit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6367" y="4029473"/>
            <a:ext cx="1705063" cy="1900613"/>
          </a:xfrm>
          <a:prstGeom prst="rect">
            <a:avLst/>
          </a:prstGeom>
        </p:spPr>
      </p:pic>
      <p:pic>
        <p:nvPicPr>
          <p:cNvPr id="20" name="Obrázek 19" descr="klavesnic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46367" y="5693322"/>
            <a:ext cx="1771332" cy="107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06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94270" y="1054349"/>
            <a:ext cx="779711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300"/>
              </a:spcBef>
              <a:spcAft>
                <a:spcPts val="0"/>
              </a:spcAft>
            </a:pP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Žijeme v době založené na informačních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a komunikačních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technologiích. Bez nich dnes prakticky není možné pracovat, bavit se nebo jinak trávit volný čas. I výuka ve školách se dnes často uskutečňuje online.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Dominujícími informačními a komunikačními prostředky </a:t>
            </a:r>
            <a:b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zařízeními dnešní doby jsou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počítače, notebooky, tablety, běžné nebo chytré telefony nebo jiná zařízení s displeji, klávesami nebo tlačítky. </a:t>
            </a:r>
            <a:endParaRPr lang="cs-C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Práce s některými z nich patří mezi ty práce a činnosti, které představují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riziko vzniku syndromu karpálního tunelu.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Jde zejména </a:t>
            </a:r>
            <a:b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zařízení, </a:t>
            </a:r>
          </a:p>
          <a:p>
            <a:pPr marL="285750" lvl="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 které je typická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dlouhodobá práce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</a:t>
            </a:r>
          </a:p>
          <a:p>
            <a:pPr marL="285750" lvl="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 nichž dochází k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nesprávnému držení rukou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práci s klávesnicí a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myší).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této souvislosti mluvíme o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ergonomii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práci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počítači a notebooku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cs-CZ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94270" y="451188"/>
            <a:ext cx="79021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Prevence syndromu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karpálního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tunelu při práci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počítači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nebo notebooku 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94270" y="3673597"/>
            <a:ext cx="7556156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to je ta „ergonomie“?</a:t>
            </a:r>
          </a:p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Definic pojmu „ergonomie“ je mnoho a nejsou úplně jednoduché. Vám bude stačit vědět, že pomáhá stanovit: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vhodné rozměry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tvar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nástrojů, nábytku a jiných předmětů a jejich uspořádání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 (nejen) pracovním prostředí,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optimální vzdálenosti pro vykonávání pracovních pohybů, aby nebyly neúměrně zatěžovány (přetěžovány) svaly, šlachy </a:t>
            </a:r>
            <a:b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kostra člověka, který je vykonává. </a:t>
            </a:r>
          </a:p>
          <a:p>
            <a:pPr>
              <a:spcBef>
                <a:spcPts val="600"/>
              </a:spcBef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 rozumíme slovy „ergonomie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práci na počítači a notebooku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“? </a:t>
            </a:r>
          </a:p>
          <a:p>
            <a:pPr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Informační a komunikační technologie, prostředky a zařízení dnes využíváme doslova na každém kroku. Nejen doma, ve škole nebo v zaměstnání, ale i v dopravních prostředcích, </a:t>
            </a:r>
          </a:p>
          <a:p>
            <a:pPr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 parcích, restauracích a fastfoodech, v kinech, na festivalech, zkrátka všude, kde to je možné.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Ergonomie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práci na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počítači/notebooku je o tom, aby je člověk používal správně </a:t>
            </a:r>
            <a:b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neškodil svému zdraví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17929">
            <a:off x="1152948" y="4207989"/>
            <a:ext cx="5098987" cy="629374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94270" y="1275867"/>
            <a:ext cx="77971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Držení / Poloha rukou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práci s klávesnicí a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myší</a:t>
            </a:r>
            <a:endParaRPr lang="cs-CZ" sz="14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94270" y="594910"/>
            <a:ext cx="7902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Ergonomie při práci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počítači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notebooku 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94269" y="1891889"/>
            <a:ext cx="75561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Klávesnice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94270" y="4609518"/>
            <a:ext cx="75561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Myš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63418" y="2655169"/>
            <a:ext cx="5223785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Zápěstí ruky by při psaní na klávesnici mělo být opřeno </a:t>
            </a:r>
            <a:b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podpěrku pro zápěstí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(pěnovou, gelovou apod.), tj. rovnoběžně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deskou stolu. </a:t>
            </a:r>
            <a:endParaRPr lang="cs-CZ" sz="1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ergonomických klávesnic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jsou podpěrky pro zápěstí součástí designu výrobku.</a:t>
            </a:r>
            <a:endParaRPr lang="cs-CZ" sz="1400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494269" y="5526720"/>
            <a:ext cx="5292934" cy="142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Zápěstí ruky, která ovládá myš, by při používání myši mělo být opřeno o podpěrku pro zápěstí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(pěnovou, gelovou apod.), tj. rovnoběžně s deskou stolu. Často je taková podpěrka součástí podložek pod myš, prodává se však i samostatně. </a:t>
            </a:r>
            <a:b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Existují i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ergonomické myši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(vertikální, vertikálně tvarované).</a:t>
            </a:r>
          </a:p>
          <a:p>
            <a:pPr>
              <a:spcBef>
                <a:spcPts val="300"/>
              </a:spcBef>
            </a:pPr>
            <a:endParaRPr lang="cs-CZ" sz="1400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6253275" y="3092177"/>
            <a:ext cx="26514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Pozice rukou při psaní na klávesnici by měla být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přímé linii.</a:t>
            </a:r>
            <a:endParaRPr lang="cs-CZ" sz="1400" b="1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6253275" y="5580596"/>
            <a:ext cx="26514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Pozice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ruky, která ovládá myš,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měla být v přímé linii.</a:t>
            </a:r>
            <a:endParaRPr lang="cs-CZ" sz="1400" b="1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Obrázek 24" descr="ruka-mys-podlozka-spravne-s-caro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34562" y="4869594"/>
            <a:ext cx="1221561" cy="490205"/>
          </a:xfrm>
          <a:prstGeom prst="rect">
            <a:avLst/>
          </a:prstGeom>
        </p:spPr>
      </p:pic>
      <p:pic>
        <p:nvPicPr>
          <p:cNvPr id="26" name="Obrázek 25" descr="ruka-shora-spravne-s-caro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1293" y="4763406"/>
            <a:ext cx="1195123" cy="691978"/>
          </a:xfrm>
          <a:prstGeom prst="rect">
            <a:avLst/>
          </a:prstGeom>
        </p:spPr>
      </p:pic>
      <p:pic>
        <p:nvPicPr>
          <p:cNvPr id="29" name="Obrázek 28" descr="klavesnice-spravne-s-carou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1293" y="1738347"/>
            <a:ext cx="1423943" cy="1206843"/>
          </a:xfrm>
          <a:prstGeom prst="rect">
            <a:avLst/>
          </a:prstGeom>
        </p:spPr>
      </p:pic>
      <p:pic>
        <p:nvPicPr>
          <p:cNvPr id="30" name="Obrázek 29" descr="klavesnice-podlozka-spravne-s-carou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02443" y="1738347"/>
            <a:ext cx="1322378" cy="922638"/>
          </a:xfrm>
          <a:prstGeom prst="rect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41164" y="1891889"/>
            <a:ext cx="285750" cy="285750"/>
          </a:xfrm>
          <a:prstGeom prst="rect">
            <a:avLst/>
          </a:prstGeom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41164" y="4810944"/>
            <a:ext cx="285750" cy="285750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306692" y="1913916"/>
            <a:ext cx="295275" cy="285750"/>
          </a:xfrm>
          <a:prstGeom prst="rect">
            <a:avLst/>
          </a:prstGeom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376909" y="4838021"/>
            <a:ext cx="2952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94270" y="594910"/>
            <a:ext cx="7902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Ergonomie při práci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počítači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notebooku 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45622" y="1148271"/>
            <a:ext cx="66479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 je ještě důležité?</a:t>
            </a:r>
          </a:p>
        </p:txBody>
      </p:sp>
      <p:sp>
        <p:nvSpPr>
          <p:cNvPr id="7" name="Obdélník 6"/>
          <p:cNvSpPr/>
          <p:nvPr/>
        </p:nvSpPr>
        <p:spPr>
          <a:xfrm>
            <a:off x="127545" y="1512395"/>
            <a:ext cx="3006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sezení - Pozice</a:t>
            </a:r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27545" y="1910800"/>
            <a:ext cx="383126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3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Ramena</a:t>
            </a:r>
            <a:r>
              <a:rPr lang="cs-CZ" sz="13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držte volně, horní část paže je 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podél těla.</a:t>
            </a: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Hlava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hlavu nezaklánějte a držte ji rovně </a:t>
            </a: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krční páteř je vytažená 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vzhůru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 k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 správné poloze hlavy napomáhá opěrka hlavy.</a:t>
            </a: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Záda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záda mějte rovná a opírejte se jimi </a:t>
            </a:r>
            <a:b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opěradlo židle, důležitá je zejména opora zad v oblasti beder.</a:t>
            </a: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Předloktí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předloktí mějte ve stejné výši/úrovni jako je deska stolu (a klávesnice) a opřená o opěrky židle, se stolem svírají ruce ohnuté v loktech pravý úhel (90 st.).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Zápěstí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– zápěstí mějte v 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rovině s opěrkami židle a plochou stolu/pracovní desky (položená na desce stolu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); správnou polohu zápěstí zajistíte 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připojením externí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klávesnice, dalším pomocníkem je 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podpěrka </a:t>
            </a: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 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zápěstí pro práci na klávesnici a s myší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Kolena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seďte tak, aby kolena svírala pravý úhel 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90 st.), nohy jsou mírně od sebe přibližně na šířku pánve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abyste </a:t>
            </a: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mohli splnit, velmi záleží na výšce židle i 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stolu.</a:t>
            </a:r>
            <a:endParaRPr lang="cs-CZ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Chodidla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chodidla mějte celá položena na podlaze (rovnoběžně s podlahou).</a:t>
            </a:r>
          </a:p>
        </p:txBody>
      </p:sp>
      <p:grpSp>
        <p:nvGrpSpPr>
          <p:cNvPr id="8" name="Skupina 7"/>
          <p:cNvGrpSpPr/>
          <p:nvPr/>
        </p:nvGrpSpPr>
        <p:grpSpPr>
          <a:xfrm>
            <a:off x="3882099" y="1456048"/>
            <a:ext cx="5261901" cy="4773036"/>
            <a:chOff x="4013491" y="1570074"/>
            <a:chExt cx="5261901" cy="4773036"/>
          </a:xfrm>
        </p:grpSpPr>
        <p:pic>
          <p:nvPicPr>
            <p:cNvPr id="2" name="Obrázek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6531" y="1701759"/>
              <a:ext cx="3969184" cy="4516008"/>
            </a:xfrm>
            <a:prstGeom prst="rect">
              <a:avLst/>
            </a:prstGeom>
          </p:spPr>
        </p:pic>
        <p:grpSp>
          <p:nvGrpSpPr>
            <p:cNvPr id="5" name="Skupina 4"/>
            <p:cNvGrpSpPr/>
            <p:nvPr/>
          </p:nvGrpSpPr>
          <p:grpSpPr>
            <a:xfrm>
              <a:off x="4013491" y="1570074"/>
              <a:ext cx="5261901" cy="4773036"/>
              <a:chOff x="4013491" y="1570074"/>
              <a:chExt cx="5261901" cy="4773036"/>
            </a:xfrm>
          </p:grpSpPr>
          <p:sp>
            <p:nvSpPr>
              <p:cNvPr id="19" name="TextovéPole 18"/>
              <p:cNvSpPr txBox="1"/>
              <p:nvPr/>
            </p:nvSpPr>
            <p:spPr>
              <a:xfrm>
                <a:off x="6365392" y="1570074"/>
                <a:ext cx="14369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Hlava</a:t>
                </a:r>
                <a:r>
                  <a:rPr lang="cs-CZ" sz="1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cs-CZ" sz="1000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r>
                  <a:rPr lang="cs-CZ" sz="1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Hlavu </a:t>
                </a:r>
                <a:r>
                  <a:rPr lang="cs-CZ" sz="1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nezaklánějte </a:t>
                </a:r>
                <a:r>
                  <a:rPr lang="cs-CZ" sz="1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 držte </a:t>
                </a:r>
                <a:r>
                  <a:rPr lang="cs-CZ" sz="1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ji rovně</a:t>
                </a:r>
                <a:endParaRPr lang="cs-CZ" sz="1000" dirty="0"/>
              </a:p>
            </p:txBody>
          </p:sp>
          <p:cxnSp>
            <p:nvCxnSpPr>
              <p:cNvPr id="14" name="Přímá spojnice 13"/>
              <p:cNvCxnSpPr/>
              <p:nvPr/>
            </p:nvCxnSpPr>
            <p:spPr>
              <a:xfrm flipV="1">
                <a:off x="5706467" y="1820128"/>
                <a:ext cx="0" cy="558000"/>
              </a:xfrm>
              <a:prstGeom prst="line">
                <a:avLst/>
              </a:prstGeom>
              <a:ln w="19050">
                <a:solidFill>
                  <a:srgbClr val="0099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>
                <a:endCxn id="19" idx="1"/>
              </p:cNvCxnSpPr>
              <p:nvPr/>
            </p:nvCxnSpPr>
            <p:spPr>
              <a:xfrm>
                <a:off x="5699152" y="1844483"/>
                <a:ext cx="666240" cy="2590"/>
              </a:xfrm>
              <a:prstGeom prst="line">
                <a:avLst/>
              </a:prstGeom>
              <a:ln w="19050">
                <a:solidFill>
                  <a:srgbClr val="0099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Ovál 20"/>
              <p:cNvSpPr/>
              <p:nvPr/>
            </p:nvSpPr>
            <p:spPr>
              <a:xfrm>
                <a:off x="5675731" y="2327120"/>
                <a:ext cx="61472" cy="6147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Ovál 24"/>
              <p:cNvSpPr/>
              <p:nvPr/>
            </p:nvSpPr>
            <p:spPr>
              <a:xfrm>
                <a:off x="5707851" y="2976362"/>
                <a:ext cx="61472" cy="6147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7" name="Přímá spojnice 26"/>
              <p:cNvCxnSpPr/>
              <p:nvPr/>
            </p:nvCxnSpPr>
            <p:spPr>
              <a:xfrm>
                <a:off x="4784512" y="3009688"/>
                <a:ext cx="926879" cy="0"/>
              </a:xfrm>
              <a:prstGeom prst="line">
                <a:avLst/>
              </a:prstGeom>
              <a:ln w="19050">
                <a:solidFill>
                  <a:srgbClr val="0099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ovéPole 28"/>
              <p:cNvSpPr txBox="1"/>
              <p:nvPr/>
            </p:nvSpPr>
            <p:spPr>
              <a:xfrm>
                <a:off x="4133955" y="2270506"/>
                <a:ext cx="89245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cs-CZ" sz="1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Ramena</a:t>
                </a:r>
                <a:r>
                  <a:rPr lang="cs-CZ" sz="1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sz="1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držte </a:t>
                </a:r>
                <a:r>
                  <a:rPr lang="cs-CZ" sz="1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volně, horní část paže je podél </a:t>
                </a:r>
                <a:r>
                  <a:rPr lang="cs-CZ" sz="1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těla</a:t>
                </a:r>
                <a:endParaRPr lang="cs-CZ" sz="1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endParaRPr lang="cs-CZ" sz="1000" dirty="0"/>
              </a:p>
            </p:txBody>
          </p:sp>
          <p:sp>
            <p:nvSpPr>
              <p:cNvPr id="30" name="TextovéPole 29"/>
              <p:cNvSpPr txBox="1"/>
              <p:nvPr/>
            </p:nvSpPr>
            <p:spPr>
              <a:xfrm>
                <a:off x="4013491" y="3959763"/>
                <a:ext cx="84345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Záda</a:t>
                </a:r>
              </a:p>
              <a:p>
                <a:r>
                  <a:rPr lang="cs-CZ" sz="1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mějte </a:t>
                </a:r>
                <a:r>
                  <a:rPr lang="cs-CZ" sz="1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rovná </a:t>
                </a:r>
                <a:r>
                  <a:rPr lang="cs-CZ" sz="1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 opírejte </a:t>
                </a:r>
                <a:r>
                  <a:rPr lang="cs-CZ" sz="1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se jimi </a:t>
                </a:r>
                <a:br>
                  <a:rPr lang="cs-CZ" sz="1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cs-CZ" sz="1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 opěradlo židle</a:t>
                </a:r>
                <a:endParaRPr lang="cs-CZ" sz="1000" dirty="0"/>
              </a:p>
            </p:txBody>
          </p:sp>
          <p:sp>
            <p:nvSpPr>
              <p:cNvPr id="31" name="Ovál 30"/>
              <p:cNvSpPr/>
              <p:nvPr/>
            </p:nvSpPr>
            <p:spPr>
              <a:xfrm>
                <a:off x="5378768" y="4080062"/>
                <a:ext cx="61472" cy="6147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2" name="Přímá spojnice 31"/>
              <p:cNvCxnSpPr/>
              <p:nvPr/>
            </p:nvCxnSpPr>
            <p:spPr>
              <a:xfrm>
                <a:off x="4455429" y="4113388"/>
                <a:ext cx="926879" cy="0"/>
              </a:xfrm>
              <a:prstGeom prst="line">
                <a:avLst/>
              </a:prstGeom>
              <a:ln w="19050">
                <a:solidFill>
                  <a:srgbClr val="0099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6881765" y="4894933"/>
                <a:ext cx="1130103" cy="0"/>
              </a:xfrm>
              <a:prstGeom prst="line">
                <a:avLst/>
              </a:prstGeom>
              <a:ln w="19050">
                <a:solidFill>
                  <a:srgbClr val="0099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>
              <a:xfrm>
                <a:off x="6733437" y="5926073"/>
                <a:ext cx="1130103" cy="0"/>
              </a:xfrm>
              <a:prstGeom prst="line">
                <a:avLst/>
              </a:prstGeom>
              <a:ln w="19050">
                <a:solidFill>
                  <a:srgbClr val="0099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ál 35"/>
              <p:cNvSpPr/>
              <p:nvPr/>
            </p:nvSpPr>
            <p:spPr>
              <a:xfrm>
                <a:off x="6563374" y="4563217"/>
                <a:ext cx="61472" cy="6147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7" name="Ovál 36"/>
              <p:cNvSpPr/>
              <p:nvPr/>
            </p:nvSpPr>
            <p:spPr>
              <a:xfrm>
                <a:off x="6676463" y="5884117"/>
                <a:ext cx="61472" cy="6147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8" name="Ovál 37"/>
              <p:cNvSpPr/>
              <p:nvPr/>
            </p:nvSpPr>
            <p:spPr>
              <a:xfrm>
                <a:off x="5686625" y="3932688"/>
                <a:ext cx="61472" cy="6147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9" name="Přímá spojnice 38"/>
              <p:cNvCxnSpPr/>
              <p:nvPr/>
            </p:nvCxnSpPr>
            <p:spPr>
              <a:xfrm>
                <a:off x="6608399" y="4624689"/>
                <a:ext cx="281317" cy="270206"/>
              </a:xfrm>
              <a:prstGeom prst="line">
                <a:avLst/>
              </a:prstGeom>
              <a:ln w="19050">
                <a:solidFill>
                  <a:srgbClr val="0099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2"/>
              <p:cNvCxnSpPr/>
              <p:nvPr/>
            </p:nvCxnSpPr>
            <p:spPr>
              <a:xfrm flipV="1">
                <a:off x="5825386" y="3966737"/>
                <a:ext cx="2935518" cy="7283"/>
              </a:xfrm>
              <a:prstGeom prst="line">
                <a:avLst/>
              </a:prstGeom>
              <a:ln w="19050">
                <a:solidFill>
                  <a:srgbClr val="0099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ovéPole 47"/>
              <p:cNvSpPr txBox="1"/>
              <p:nvPr/>
            </p:nvSpPr>
            <p:spPr>
              <a:xfrm>
                <a:off x="8041391" y="3132386"/>
                <a:ext cx="1234001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Předloktí </a:t>
                </a:r>
                <a:r>
                  <a:rPr lang="cs-CZ" sz="1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 </a:t>
                </a:r>
                <a:r>
                  <a:rPr lang="cs-CZ" sz="1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zápěstí</a:t>
                </a:r>
                <a:endParaRPr lang="cs-CZ" sz="1000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r>
                  <a:rPr lang="cs-CZ" sz="1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mějte </a:t>
                </a:r>
                <a:r>
                  <a:rPr lang="cs-CZ" sz="1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ve stejné výši/úrovni jako </a:t>
                </a:r>
                <a:r>
                  <a:rPr lang="cs-CZ" sz="1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/>
                </a:r>
                <a:br>
                  <a:rPr lang="cs-CZ" sz="1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cs-CZ" sz="1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je </a:t>
                </a:r>
                <a:r>
                  <a:rPr lang="cs-CZ" sz="1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deska stolu</a:t>
                </a:r>
                <a:endParaRPr lang="cs-CZ" sz="1000" dirty="0"/>
              </a:p>
            </p:txBody>
          </p:sp>
          <p:sp>
            <p:nvSpPr>
              <p:cNvPr id="53" name="TextovéPole 52"/>
              <p:cNvSpPr txBox="1"/>
              <p:nvPr/>
            </p:nvSpPr>
            <p:spPr>
              <a:xfrm>
                <a:off x="7911903" y="4453232"/>
                <a:ext cx="123400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Kolena</a:t>
                </a:r>
                <a:endParaRPr lang="cs-CZ" sz="1000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r>
                  <a:rPr lang="pl-PL" sz="1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Seďte </a:t>
                </a:r>
                <a:r>
                  <a:rPr lang="pl-PL" sz="1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tak, aby kolena svírala pravý úhel </a:t>
                </a:r>
                <a:endParaRPr lang="cs-CZ" sz="1000" dirty="0"/>
              </a:p>
            </p:txBody>
          </p:sp>
          <p:sp>
            <p:nvSpPr>
              <p:cNvPr id="54" name="TextovéPole 53"/>
              <p:cNvSpPr txBox="1"/>
              <p:nvPr/>
            </p:nvSpPr>
            <p:spPr>
              <a:xfrm>
                <a:off x="7785142" y="5789112"/>
                <a:ext cx="123400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Chodidla </a:t>
                </a:r>
                <a:r>
                  <a:rPr lang="pl-PL" sz="1000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mějte </a:t>
                </a:r>
                <a:r>
                  <a:rPr lang="pl-PL" sz="1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celá položena na podlaze </a:t>
                </a:r>
                <a:endParaRPr lang="cs-CZ" sz="1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2865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3909</TotalTime>
  <Words>1429</Words>
  <Application>Microsoft Office PowerPoint</Application>
  <PresentationFormat>Předvádění na obrazovce (4:3)</PresentationFormat>
  <Paragraphs>183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Ink Free</vt:lpstr>
      <vt:lpstr>Symbol</vt:lpstr>
      <vt:lpstr>Times New Roman</vt:lpstr>
      <vt:lpstr>Trebuchet MS</vt:lpstr>
      <vt:lpstr>Wingdings</vt:lpstr>
      <vt:lpstr>Motiv Office</vt:lpstr>
      <vt:lpstr> OCHRANA ZDRAVÍ   Syndrom karpálníhO  tunelu není nadávka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Kuhnova Irena</dc:creator>
  <cp:lastModifiedBy>Kuhnova Irena</cp:lastModifiedBy>
  <cp:revision>565</cp:revision>
  <dcterms:created xsi:type="dcterms:W3CDTF">2019-05-31T09:02:59Z</dcterms:created>
  <dcterms:modified xsi:type="dcterms:W3CDTF">2022-05-18T10:28:38Z</dcterms:modified>
</cp:coreProperties>
</file>